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3"/>
  </p:sldMasterIdLst>
  <p:notesMasterIdLst>
    <p:notesMasterId r:id="rId6"/>
  </p:notesMasterIdLst>
  <p:sldIdLst>
    <p:sldId id="256" r:id="rId4"/>
    <p:sldId id="259" r:id="rId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27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52A5F-B601-4E50-BB8B-A69ABD76BCAB}" v="1" dt="2024-07-15T16:32:13.89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89" autoAdjust="0"/>
    <p:restoredTop sz="94694"/>
  </p:normalViewPr>
  <p:slideViewPr>
    <p:cSldViewPr snapToGrid="0">
      <p:cViewPr varScale="1">
        <p:scale>
          <a:sx n="51" d="100"/>
          <a:sy n="51" d="100"/>
        </p:scale>
        <p:origin x="212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Bulle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>
              <a:defRPr sz="6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t>Slide 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2870791"/>
            <a:ext cx="21971000" cy="963372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3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562507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  <p15:guide id="2" pos="76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5" r:id="rId13"/>
  </p:sldLayoutIdLst>
  <p:transition spd="med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Map 8.png" descr="Map 8.png"/>
          <p:cNvPicPr>
            <a:picLocks noChangeAspect="1"/>
          </p:cNvPicPr>
          <p:nvPr/>
        </p:nvPicPr>
        <p:blipFill>
          <a:blip r:embed="rId2"/>
          <a:srcRect l="4411" t="1043" r="51097" b="48887"/>
          <a:stretch>
            <a:fillRect/>
          </a:stretch>
        </p:blipFill>
        <p:spPr>
          <a:xfrm>
            <a:off x="12195968" y="0"/>
            <a:ext cx="12187834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Rectangle"/>
          <p:cNvSpPr/>
          <p:nvPr/>
        </p:nvSpPr>
        <p:spPr>
          <a:xfrm>
            <a:off x="0" y="0"/>
            <a:ext cx="12192000" cy="13716001"/>
          </a:xfrm>
          <a:prstGeom prst="rect">
            <a:avLst/>
          </a:prstGeom>
          <a:solidFill>
            <a:srgbClr val="88DAF6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dirty="0"/>
          </a:p>
        </p:txBody>
      </p:sp>
      <p:sp>
        <p:nvSpPr>
          <p:cNvPr id="173" name="Connect and grow with a like-minded community  of 15,000 hematology experts.…"/>
          <p:cNvSpPr txBox="1"/>
          <p:nvPr/>
        </p:nvSpPr>
        <p:spPr>
          <a:xfrm>
            <a:off x="762000" y="9358963"/>
            <a:ext cx="10160000" cy="35899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spAutoFit/>
          </a:bodyPr>
          <a:lstStyle/>
          <a:p>
            <a:pPr>
              <a:defRPr sz="3000">
                <a:latin typeface="Space Grotesk Bold"/>
                <a:ea typeface="Space Grotesk Bold"/>
                <a:cs typeface="Space Grotesk Bold"/>
                <a:sym typeface="Space Grotesk Bold"/>
              </a:defRPr>
            </a:pPr>
            <a:r>
              <a:rPr dirty="0">
                <a:solidFill>
                  <a:srgbClr val="1F272C"/>
                </a:solidFill>
              </a:rPr>
              <a:t>Connect and grow with a like-minded community </a:t>
            </a:r>
            <a:br>
              <a:rPr dirty="0">
                <a:solidFill>
                  <a:srgbClr val="1F272C"/>
                </a:solidFill>
              </a:rPr>
            </a:br>
            <a:r>
              <a:rPr dirty="0">
                <a:solidFill>
                  <a:srgbClr val="1F272C"/>
                </a:solidFill>
              </a:rPr>
              <a:t>of 15,000 hematology experts.</a:t>
            </a:r>
          </a:p>
          <a:p>
            <a:pPr>
              <a:defRPr sz="3000">
                <a:latin typeface="Space Grotesk Regular"/>
                <a:ea typeface="Space Grotesk Regular"/>
                <a:cs typeface="Space Grotesk Regular"/>
                <a:sym typeface="Space Grotesk Regular"/>
              </a:defRPr>
            </a:pPr>
            <a:r>
              <a:rPr dirty="0">
                <a:solidFill>
                  <a:srgbClr val="1F272C"/>
                </a:solidFill>
              </a:rPr>
              <a:t>The place where medical professionals, patient groups, national hematology societies, medical industry, and media share expertise, and engage </a:t>
            </a:r>
            <a:br>
              <a:rPr lang="nl-NL" dirty="0">
                <a:solidFill>
                  <a:srgbClr val="1F272C"/>
                </a:solidFill>
              </a:rPr>
            </a:br>
            <a:r>
              <a:rPr dirty="0">
                <a:solidFill>
                  <a:srgbClr val="1F272C"/>
                </a:solidFill>
              </a:rPr>
              <a:t>in meaningful dialogue to accelerate the collective progress in our field.</a:t>
            </a:r>
          </a:p>
        </p:txBody>
      </p:sp>
      <p:sp>
        <p:nvSpPr>
          <p:cNvPr id="174" name="EHA2025"/>
          <p:cNvSpPr txBox="1"/>
          <p:nvPr/>
        </p:nvSpPr>
        <p:spPr>
          <a:xfrm>
            <a:off x="584199" y="538464"/>
            <a:ext cx="10160001" cy="25228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>
              <a:defRPr sz="17400">
                <a:latin typeface="Space Grotesk Bold"/>
                <a:ea typeface="Space Grotesk Bold"/>
                <a:cs typeface="Space Grotesk Bold"/>
                <a:sym typeface="Space Grotesk Bold"/>
              </a:defRPr>
            </a:pPr>
            <a:r>
              <a:rPr dirty="0">
                <a:solidFill>
                  <a:srgbClr val="1F272C"/>
                </a:solidFill>
                <a:latin typeface="Space Grotesk Light"/>
                <a:ea typeface="Space Grotesk Light"/>
                <a:cs typeface="Space Grotesk Light"/>
                <a:sym typeface="Space Grotesk Light"/>
              </a:rPr>
              <a:t>EHA</a:t>
            </a:r>
            <a:r>
              <a:rPr dirty="0">
                <a:solidFill>
                  <a:srgbClr val="1F272C"/>
                </a:solidFill>
              </a:rPr>
              <a:t>2025</a:t>
            </a:r>
          </a:p>
        </p:txBody>
      </p:sp>
      <p:sp>
        <p:nvSpPr>
          <p:cNvPr id="175" name="Congress"/>
          <p:cNvSpPr txBox="1"/>
          <p:nvPr/>
        </p:nvSpPr>
        <p:spPr>
          <a:xfrm>
            <a:off x="682053" y="2915198"/>
            <a:ext cx="5629746" cy="10950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60000"/>
              </a:lnSpc>
              <a:defRPr sz="9500">
                <a:latin typeface="Space Grotesk Light"/>
                <a:ea typeface="Space Grotesk Light"/>
                <a:cs typeface="Space Grotesk Light"/>
                <a:sym typeface="Space Grotesk Light"/>
              </a:defRPr>
            </a:lvl1pPr>
          </a:lstStyle>
          <a:p>
            <a:r>
              <a:rPr dirty="0">
                <a:solidFill>
                  <a:srgbClr val="1F272C"/>
                </a:solidFill>
              </a:rPr>
              <a:t>Congress</a:t>
            </a:r>
          </a:p>
        </p:txBody>
      </p:sp>
      <p:sp>
        <p:nvSpPr>
          <p:cNvPr id="176" name="June 12 - 15, 2025…"/>
          <p:cNvSpPr txBox="1"/>
          <p:nvPr/>
        </p:nvSpPr>
        <p:spPr>
          <a:xfrm>
            <a:off x="707453" y="4860464"/>
            <a:ext cx="5778826" cy="9903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0000"/>
              </a:lnSpc>
              <a:defRPr sz="5000">
                <a:latin typeface="Space Grotesk Light"/>
                <a:ea typeface="Space Grotesk Light"/>
                <a:cs typeface="Space Grotesk Light"/>
                <a:sym typeface="Space Grotesk Light"/>
              </a:defRPr>
            </a:pPr>
            <a:r>
              <a:rPr dirty="0">
                <a:solidFill>
                  <a:srgbClr val="1F272C"/>
                </a:solidFill>
              </a:rPr>
              <a:t>June 12 - 15, 2025 </a:t>
            </a:r>
          </a:p>
          <a:p>
            <a:pPr>
              <a:lnSpc>
                <a:spcPct val="10000"/>
              </a:lnSpc>
              <a:defRPr sz="5000">
                <a:latin typeface="Space Grotesk Light"/>
                <a:ea typeface="Space Grotesk Light"/>
                <a:cs typeface="Space Grotesk Light"/>
                <a:sym typeface="Space Grotesk Light"/>
              </a:defRPr>
            </a:pPr>
            <a:r>
              <a:rPr dirty="0">
                <a:solidFill>
                  <a:srgbClr val="1F272C"/>
                </a:solidFill>
              </a:rPr>
              <a:t>Milan, Italy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45828BA4-6D86-686B-4F5B-FF4B927C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9582E5F-618A-29F9-68A6-DBD387A7A5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6255979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F7E4E6E8A03449358812824B46FEB" ma:contentTypeVersion="18" ma:contentTypeDescription="Create a new document." ma:contentTypeScope="" ma:versionID="8839dcb3c11559851f690139195dad97">
  <xsd:schema xmlns:xsd="http://www.w3.org/2001/XMLSchema" xmlns:xs="http://www.w3.org/2001/XMLSchema" xmlns:p="http://schemas.microsoft.com/office/2006/metadata/properties" xmlns:ns2="5b6f976f-f798-4b57-b2d0-1634e043936f" xmlns:ns3="f6b26cdf-43c8-4835-ad31-95a98fdd9fde" targetNamespace="http://schemas.microsoft.com/office/2006/metadata/properties" ma:root="true" ma:fieldsID="bc11f8bf0245d1e26e98a000b7d60225" ns2:_="" ns3:_="">
    <xsd:import namespace="5b6f976f-f798-4b57-b2d0-1634e043936f"/>
    <xsd:import namespace="f6b26cdf-43c8-4835-ad31-95a98fdd9f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6f976f-f798-4b57-b2d0-1634e043936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17a9e5e-69d0-44c7-9c2a-3259acdd59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b26cdf-43c8-4835-ad31-95a98fdd9f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29eca83-9f53-4bf8-a0e7-8f9f23982e2e}" ma:internalName="TaxCatchAll" ma:showField="CatchAllData" ma:web="f6b26cdf-43c8-4835-ad31-95a98fdd9f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6CAD5D7-AF3B-4740-BF15-A282B68F29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247833B-67AE-4379-BC52-E7D5807E2F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6f976f-f798-4b57-b2d0-1634e043936f"/>
    <ds:schemaRef ds:uri="f6b26cdf-43c8-4835-ad31-95a98fdd9f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60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Helvetica Neue</vt:lpstr>
      <vt:lpstr>Helvetica Neue Medium</vt:lpstr>
      <vt:lpstr>Space Grotesk Light</vt:lpstr>
      <vt:lpstr>Verdana</vt:lpstr>
      <vt:lpstr>21_BasicWhite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Devrim Tipi Urhan</cp:lastModifiedBy>
  <cp:revision>9</cp:revision>
  <dcterms:modified xsi:type="dcterms:W3CDTF">2025-03-26T14:46:44Z</dcterms:modified>
</cp:coreProperties>
</file>