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2"/>
  </p:notesMasterIdLst>
  <p:handoutMasterIdLst>
    <p:handoutMasterId r:id="rId33"/>
  </p:handoutMasterIdLst>
  <p:sldIdLst>
    <p:sldId id="283" r:id="rId5"/>
    <p:sldId id="287" r:id="rId6"/>
    <p:sldId id="288" r:id="rId7"/>
    <p:sldId id="289" r:id="rId8"/>
    <p:sldId id="292" r:id="rId9"/>
    <p:sldId id="293" r:id="rId10"/>
    <p:sldId id="290"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294" r:id="rId26"/>
    <p:sldId id="300" r:id="rId27"/>
    <p:sldId id="301" r:id="rId28"/>
    <p:sldId id="302" r:id="rId29"/>
    <p:sldId id="303" r:id="rId30"/>
    <p:sldId id="305"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utored Clinical Cases" id="{039DC66E-4C04-4F25-91F1-02001ACD4B7B}">
          <p14:sldIdLst>
            <p14:sldId id="283"/>
            <p14:sldId id="287"/>
            <p14:sldId id="288"/>
            <p14:sldId id="289"/>
          </p14:sldIdLst>
        </p14:section>
        <p14:section name="Checklist" id="{E1E0ECDE-7539-4C79-815D-AF9BE540A7B9}">
          <p14:sldIdLst>
            <p14:sldId id="292"/>
          </p14:sldIdLst>
        </p14:section>
        <p14:section name="Clinical Case Example" id="{DD3F8B07-663B-48AF-977D-3C221B303BFD}">
          <p14:sldIdLst>
            <p14:sldId id="293"/>
            <p14:sldId id="290"/>
            <p14:sldId id="306"/>
            <p14:sldId id="307"/>
            <p14:sldId id="308"/>
            <p14:sldId id="309"/>
            <p14:sldId id="310"/>
            <p14:sldId id="311"/>
            <p14:sldId id="312"/>
            <p14:sldId id="313"/>
            <p14:sldId id="314"/>
            <p14:sldId id="315"/>
            <p14:sldId id="316"/>
            <p14:sldId id="317"/>
            <p14:sldId id="318"/>
            <p14:sldId id="319"/>
          </p14:sldIdLst>
        </p14:section>
        <p14:section name="Template" id="{D499FDA9-DC1C-494E-AC51-83752F52CA8B}">
          <p14:sldIdLst>
            <p14:sldId id="294"/>
            <p14:sldId id="300"/>
            <p14:sldId id="301"/>
            <p14:sldId id="302"/>
            <p14:sldId id="303"/>
          </p14:sldIdLst>
        </p14:section>
        <p14:section name="Appendix" id="{860352E0-A39D-4E13-8292-3F574D4143A9}">
          <p14:sldIdLst>
            <p14:sldId id="305"/>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7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F6260A-1E43-4C78-9BFA-0F59BDB5C5B4}" v="1" dt="2025-05-02T08:11:21.05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6" autoAdjust="0"/>
    <p:restoredTop sz="94660" autoAdjust="0"/>
  </p:normalViewPr>
  <p:slideViewPr>
    <p:cSldViewPr snapToGrid="0" showGuides="1">
      <p:cViewPr varScale="1">
        <p:scale>
          <a:sx n="82" d="100"/>
          <a:sy n="82" d="100"/>
        </p:scale>
        <p:origin x="691"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166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y Cheng" userId="4bae7103-99fb-4a22-857c-1b8f673d9c6f" providerId="ADAL" clId="{A2F6260A-1E43-4C78-9BFA-0F59BDB5C5B4}"/>
    <pc:docChg chg="modSld">
      <pc:chgData name="Vicky Cheng" userId="4bae7103-99fb-4a22-857c-1b8f673d9c6f" providerId="ADAL" clId="{A2F6260A-1E43-4C78-9BFA-0F59BDB5C5B4}" dt="2025-05-02T08:11:21.051" v="1" actId="14826"/>
      <pc:docMkLst>
        <pc:docMk/>
      </pc:docMkLst>
      <pc:sldChg chg="modSp mod">
        <pc:chgData name="Vicky Cheng" userId="4bae7103-99fb-4a22-857c-1b8f673d9c6f" providerId="ADAL" clId="{A2F6260A-1E43-4C78-9BFA-0F59BDB5C5B4}" dt="2025-05-02T08:11:21.051" v="1" actId="14826"/>
        <pc:sldMkLst>
          <pc:docMk/>
          <pc:sldMk cId="963021848" sldId="294"/>
        </pc:sldMkLst>
        <pc:spChg chg="mod">
          <ac:chgData name="Vicky Cheng" userId="4bae7103-99fb-4a22-857c-1b8f673d9c6f" providerId="ADAL" clId="{A2F6260A-1E43-4C78-9BFA-0F59BDB5C5B4}" dt="2025-05-02T08:11:04.646" v="0"/>
          <ac:spMkLst>
            <pc:docMk/>
            <pc:sldMk cId="963021848" sldId="294"/>
            <ac:spMk id="6" creationId="{B431E09B-E1A3-B422-9C91-503F489043B2}"/>
          </ac:spMkLst>
        </pc:spChg>
        <pc:picChg chg="mod">
          <ac:chgData name="Vicky Cheng" userId="4bae7103-99fb-4a22-857c-1b8f673d9c6f" providerId="ADAL" clId="{A2F6260A-1E43-4C78-9BFA-0F59BDB5C5B4}" dt="2025-05-02T08:11:21.051" v="1" actId="14826"/>
          <ac:picMkLst>
            <pc:docMk/>
            <pc:sldMk cId="963021848" sldId="294"/>
            <ac:picMk id="2" creationId="{CA16BC59-5D5B-6D06-5344-2C613A2F82AC}"/>
          </ac:picMkLst>
        </pc:picChg>
      </pc:sldChg>
    </pc:docChg>
  </pc:docChgLst>
  <pc:docChgLst>
    <pc:chgData name="Olalla Barcelo" userId="7e1b84c6-56ee-486e-abe8-ff3634b5f2a7" providerId="ADAL" clId="{D180E197-3787-4831-9495-47B3DEB7C35B}"/>
    <pc:docChg chg="undo custSel modSld">
      <pc:chgData name="Olalla Barcelo" userId="7e1b84c6-56ee-486e-abe8-ff3634b5f2a7" providerId="ADAL" clId="{D180E197-3787-4831-9495-47B3DEB7C35B}" dt="2024-08-14T10:20:47.057" v="37" actId="255"/>
      <pc:docMkLst>
        <pc:docMk/>
      </pc:docMkLst>
      <pc:sldChg chg="modSp mod">
        <pc:chgData name="Olalla Barcelo" userId="7e1b84c6-56ee-486e-abe8-ff3634b5f2a7" providerId="ADAL" clId="{D180E197-3787-4831-9495-47B3DEB7C35B}" dt="2024-08-14T10:16:27.922" v="14"/>
        <pc:sldMkLst>
          <pc:docMk/>
          <pc:sldMk cId="1004836870" sldId="293"/>
        </pc:sldMkLst>
      </pc:sldChg>
      <pc:sldChg chg="addSp delSp modSp mod">
        <pc:chgData name="Olalla Barcelo" userId="7e1b84c6-56ee-486e-abe8-ff3634b5f2a7" providerId="ADAL" clId="{D180E197-3787-4831-9495-47B3DEB7C35B}" dt="2024-08-14T10:20:47.057" v="37" actId="255"/>
        <pc:sldMkLst>
          <pc:docMk/>
          <pc:sldMk cId="963021848" sldId="29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2A5FE71-B355-1AD8-A3DC-6FE7CF9305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E9D14C60-C74B-FF39-66B2-B7E66AAF60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145776-A05B-4E96-A0D0-85D114CE8AB9}" type="datetimeFigureOut">
              <a:rPr lang="nl-NL" smtClean="0"/>
              <a:t>2-5-2025</a:t>
            </a:fld>
            <a:endParaRPr lang="nl-NL"/>
          </a:p>
        </p:txBody>
      </p:sp>
      <p:sp>
        <p:nvSpPr>
          <p:cNvPr id="4" name="Tijdelijke aanduiding voor voettekst 3">
            <a:extLst>
              <a:ext uri="{FF2B5EF4-FFF2-40B4-BE49-F238E27FC236}">
                <a16:creationId xmlns:a16="http://schemas.microsoft.com/office/drawing/2014/main" id="{C6259445-3055-80AC-351D-DA6919DA59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8691FBE-7DB7-78D2-64FF-4BDE7E414E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C8260B-F1F5-4757-8166-80CB67742D18}" type="slidenum">
              <a:rPr lang="nl-NL" smtClean="0"/>
              <a:t>‹#›</a:t>
            </a:fld>
            <a:endParaRPr lang="nl-NL"/>
          </a:p>
        </p:txBody>
      </p:sp>
    </p:spTree>
    <p:extLst>
      <p:ext uri="{BB962C8B-B14F-4D97-AF65-F5344CB8AC3E}">
        <p14:creationId xmlns:p14="http://schemas.microsoft.com/office/powerpoint/2010/main" val="159402017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00A0E-DAC3-46D5-A688-C545DA9685B6}" type="datetimeFigureOut">
              <a:rPr lang="nl-NL" smtClean="0"/>
              <a:t>2-5-2025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AB289-1905-4A29-961C-78125ADD3A02}" type="slidenum">
              <a:rPr lang="nl-NL" smtClean="0"/>
              <a:t>‹#›</a:t>
            </a:fld>
            <a:endParaRPr lang="nl-NL"/>
          </a:p>
        </p:txBody>
      </p:sp>
    </p:spTree>
    <p:extLst>
      <p:ext uri="{BB962C8B-B14F-4D97-AF65-F5344CB8AC3E}">
        <p14:creationId xmlns:p14="http://schemas.microsoft.com/office/powerpoint/2010/main" val="981793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1</a:t>
            </a:fld>
            <a:endParaRPr lang="en-US" dirty="0"/>
          </a:p>
        </p:txBody>
      </p:sp>
    </p:spTree>
    <p:extLst>
      <p:ext uri="{BB962C8B-B14F-4D97-AF65-F5344CB8AC3E}">
        <p14:creationId xmlns:p14="http://schemas.microsoft.com/office/powerpoint/2010/main" val="4043174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26</a:t>
            </a:fld>
            <a:endParaRPr lang="en-US" dirty="0"/>
          </a:p>
        </p:txBody>
      </p:sp>
    </p:spTree>
    <p:extLst>
      <p:ext uri="{BB962C8B-B14F-4D97-AF65-F5344CB8AC3E}">
        <p14:creationId xmlns:p14="http://schemas.microsoft.com/office/powerpoint/2010/main" val="3893308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ith Video">
    <p:bg>
      <p:bgPr>
        <a:solidFill>
          <a:schemeClr val="accent6"/>
        </a:solidFill>
        <a:effectLst/>
      </p:bgPr>
    </p:bg>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6154FF69-A2AC-BBBB-BA6D-14E779D21536}"/>
              </a:ext>
            </a:extLst>
          </p:cNvPr>
          <p:cNvSpPr>
            <a:spLocks noGrp="1"/>
          </p:cNvSpPr>
          <p:nvPr>
            <p:ph type="body" sz="quarter" idx="10" hasCustomPrompt="1"/>
          </p:nvPr>
        </p:nvSpPr>
        <p:spPr>
          <a:xfrm>
            <a:off x="239993" y="5811139"/>
            <a:ext cx="5784570" cy="768573"/>
          </a:xfrm>
        </p:spPr>
        <p:txBody>
          <a:bodyPr anchor="b"/>
          <a:lstStyle>
            <a:lvl1pPr>
              <a:defRPr/>
            </a:lvl1pPr>
          </a:lstStyle>
          <a:p>
            <a:pPr lvl="0"/>
            <a:r>
              <a:rPr lang="en-US" dirty="0"/>
              <a:t>Date and/or Author</a:t>
            </a:r>
          </a:p>
        </p:txBody>
      </p:sp>
      <p:sp>
        <p:nvSpPr>
          <p:cNvPr id="3" name="Ondertitel 2">
            <a:extLst>
              <a:ext uri="{FF2B5EF4-FFF2-40B4-BE49-F238E27FC236}">
                <a16:creationId xmlns:a16="http://schemas.microsoft.com/office/drawing/2014/main" id="{A6624518-7EA5-083E-023C-324D317F4A98}"/>
              </a:ext>
            </a:extLst>
          </p:cNvPr>
          <p:cNvSpPr>
            <a:spLocks noGrp="1"/>
          </p:cNvSpPr>
          <p:nvPr>
            <p:ph type="subTitle" idx="1" hasCustomPrompt="1"/>
          </p:nvPr>
        </p:nvSpPr>
        <p:spPr>
          <a:xfrm>
            <a:off x="240216" y="4276725"/>
            <a:ext cx="5784570" cy="1450366"/>
          </a:xfrm>
        </p:spPr>
        <p:txBody>
          <a:bodyPr/>
          <a:lstStyle>
            <a:lvl1pPr marL="0" indent="0" algn="l">
              <a:buNone/>
              <a:defRPr sz="325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2" name="Titel 1">
            <a:extLst>
              <a:ext uri="{FF2B5EF4-FFF2-40B4-BE49-F238E27FC236}">
                <a16:creationId xmlns:a16="http://schemas.microsoft.com/office/drawing/2014/main" id="{32CF06FF-AE6A-9520-C525-3460CAE18F1F}"/>
              </a:ext>
            </a:extLst>
          </p:cNvPr>
          <p:cNvSpPr>
            <a:spLocks noGrp="1"/>
          </p:cNvSpPr>
          <p:nvPr>
            <p:ph type="ctrTitle" hasCustomPrompt="1"/>
          </p:nvPr>
        </p:nvSpPr>
        <p:spPr>
          <a:xfrm>
            <a:off x="240215" y="1130909"/>
            <a:ext cx="5784570" cy="3061768"/>
          </a:xfrm>
        </p:spPr>
        <p:txBody>
          <a:bodyPr anchor="b"/>
          <a:lstStyle>
            <a:lvl1pPr algn="l">
              <a:defRPr sz="5900"/>
            </a:lvl1pPr>
          </a:lstStyle>
          <a:p>
            <a:r>
              <a:rPr lang="en-US" dirty="0"/>
              <a:t>Title of presentation</a:t>
            </a:r>
          </a:p>
        </p:txBody>
      </p:sp>
      <p:pic>
        <p:nvPicPr>
          <p:cNvPr id="9" name="EHA_Logo_Black_RGB.svg" descr="EHA_Logo_Black_RGB.svg">
            <a:extLst>
              <a:ext uri="{FF2B5EF4-FFF2-40B4-BE49-F238E27FC236}">
                <a16:creationId xmlns:a16="http://schemas.microsoft.com/office/drawing/2014/main" id="{098CF441-B219-CFB0-EC11-314057F607EC}"/>
              </a:ext>
            </a:extLst>
          </p:cNvPr>
          <p:cNvPicPr>
            <a:picLocks noChangeAspect="1"/>
          </p:cNvPicPr>
          <p:nvPr userDrawn="1"/>
        </p:nvPicPr>
        <p:blipFill>
          <a:blip r:embed="rId2"/>
          <a:stretch>
            <a:fillRect/>
          </a:stretch>
        </p:blipFill>
        <p:spPr>
          <a:xfrm>
            <a:off x="-10074" y="-10600"/>
            <a:ext cx="2291801" cy="1145901"/>
          </a:xfrm>
          <a:prstGeom prst="rect">
            <a:avLst/>
          </a:prstGeom>
          <a:ln w="12700">
            <a:miter lim="400000"/>
          </a:ln>
        </p:spPr>
      </p:pic>
      <p:sp>
        <p:nvSpPr>
          <p:cNvPr id="5" name="Tijdelijke aanduiding voor media 4">
            <a:extLst>
              <a:ext uri="{FF2B5EF4-FFF2-40B4-BE49-F238E27FC236}">
                <a16:creationId xmlns:a16="http://schemas.microsoft.com/office/drawing/2014/main" id="{AEF3E0AA-F8B1-1BF6-3D52-293F722890BD}"/>
              </a:ext>
            </a:extLst>
          </p:cNvPr>
          <p:cNvSpPr>
            <a:spLocks noGrp="1"/>
          </p:cNvSpPr>
          <p:nvPr>
            <p:ph type="media" sz="quarter" idx="11" hasCustomPrompt="1"/>
          </p:nvPr>
        </p:nvSpPr>
        <p:spPr>
          <a:xfrm>
            <a:off x="6096000" y="0"/>
            <a:ext cx="6858000" cy="6858000"/>
          </a:xfrm>
          <a:solidFill>
            <a:schemeClr val="tx2"/>
          </a:solidFill>
        </p:spPr>
        <p:txBody>
          <a:bodyPr/>
          <a:lstStyle>
            <a:lvl1pPr>
              <a:defRPr>
                <a:solidFill>
                  <a:schemeClr val="accent6"/>
                </a:solidFill>
              </a:defRPr>
            </a:lvl1pPr>
          </a:lstStyle>
          <a:p>
            <a:r>
              <a:rPr lang="en-US"/>
              <a:t>Click to insert media</a:t>
            </a:r>
            <a:endParaRPr lang="en-US" dirty="0"/>
          </a:p>
        </p:txBody>
      </p:sp>
    </p:spTree>
    <p:extLst>
      <p:ext uri="{BB962C8B-B14F-4D97-AF65-F5344CB8AC3E}">
        <p14:creationId xmlns:p14="http://schemas.microsoft.com/office/powerpoint/2010/main" val="400343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0/50 image/text - BG black">
    <p:bg>
      <p:bgPr>
        <a:solidFill>
          <a:schemeClr val="tx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6792687" y="1227909"/>
            <a:ext cx="4702627" cy="4887637"/>
          </a:xfrm>
        </p:spPr>
        <p:txBody>
          <a:bodyPr numCol="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bg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bg1"/>
                </a:solidFill>
              </a:defRPr>
            </a:lvl1p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0" y="0"/>
            <a:ext cx="6059488" cy="6115546"/>
          </a:xfrm>
          <a:solidFill>
            <a:schemeClr val="tx2"/>
          </a:solidFill>
        </p:spPr>
        <p:txBody>
          <a:bodyPr/>
          <a:lstStyle>
            <a:lvl1pPr>
              <a:defRPr>
                <a:solidFill>
                  <a:schemeClr val="bg1"/>
                </a:solidFill>
              </a:defRPr>
            </a:lvl1pPr>
          </a:lstStyle>
          <a:p>
            <a:r>
              <a:rPr lang="en-US"/>
              <a:t>Click to insert image</a:t>
            </a:r>
            <a:endParaRPr lang="en-US" dirty="0"/>
          </a:p>
        </p:txBody>
      </p:sp>
      <p:pic>
        <p:nvPicPr>
          <p:cNvPr id="9" name="EHA_Logo_White_RGB.svg" descr="EHA_Logo_White_RGB.svg">
            <a:extLst>
              <a:ext uri="{FF2B5EF4-FFF2-40B4-BE49-F238E27FC236}">
                <a16:creationId xmlns:a16="http://schemas.microsoft.com/office/drawing/2014/main" id="{8099CA8C-9818-8CAC-704B-DC2539B09AF2}"/>
              </a:ext>
            </a:extLst>
          </p:cNvPr>
          <p:cNvPicPr>
            <a:picLocks noChangeAspect="1"/>
          </p:cNvPicPr>
          <p:nvPr userDrawn="1"/>
        </p:nvPicPr>
        <p:blipFill>
          <a:blip r:embed="rId2"/>
          <a:stretch>
            <a:fillRect/>
          </a:stretch>
        </p:blipFill>
        <p:spPr>
          <a:xfrm>
            <a:off x="10841986" y="6121025"/>
            <a:ext cx="1155600" cy="577800"/>
          </a:xfrm>
          <a:prstGeom prst="rect">
            <a:avLst/>
          </a:prstGeom>
          <a:ln w="12700">
            <a:miter lim="400000"/>
          </a:ln>
        </p:spPr>
      </p:pic>
      <p:sp>
        <p:nvSpPr>
          <p:cNvPr id="2" name="Tekstvak 1">
            <a:extLst>
              <a:ext uri="{FF2B5EF4-FFF2-40B4-BE49-F238E27FC236}">
                <a16:creationId xmlns:a16="http://schemas.microsoft.com/office/drawing/2014/main" id="{6767D336-CCB7-862B-8ED2-5BA65CED765C}"/>
              </a:ext>
            </a:extLst>
          </p:cNvPr>
          <p:cNvSpPr txBox="1"/>
          <p:nvPr userDrawn="1"/>
        </p:nvSpPr>
        <p:spPr>
          <a:xfrm>
            <a:off x="-2397760" y="2033308"/>
            <a:ext cx="2323500" cy="3804541"/>
          </a:xfrm>
          <a:prstGeom prst="rect">
            <a:avLst/>
          </a:prstGeom>
          <a:solidFill>
            <a:schemeClr val="bg1"/>
          </a:solidFill>
          <a:ln>
            <a:solidFill>
              <a:schemeClr val="accent2"/>
            </a:solidFill>
          </a:ln>
        </p:spPr>
        <p:txBody>
          <a:bodyPr wrap="square" rtlCol="0">
            <a:noAutofit/>
          </a:bodyPr>
          <a:lstStyle/>
          <a:p>
            <a:r>
              <a:rPr lang="en-US" sz="900" b="1"/>
              <a:t>Format text</a:t>
            </a:r>
            <a:r>
              <a:rPr lang="en-US" sz="900"/>
              <a:t> by increasing or decreasing level:</a:t>
            </a:r>
          </a:p>
          <a:p>
            <a:r>
              <a:rPr lang="en-US" sz="900"/>
              <a:t>Place the cursur in the text and clieck one of those buttons</a:t>
            </a:r>
          </a:p>
          <a:p>
            <a:endParaRPr lang="en-US" sz="900"/>
          </a:p>
          <a:p>
            <a:endParaRPr lang="en-US" sz="900"/>
          </a:p>
          <a:p>
            <a:endParaRPr lang="en-US" sz="900"/>
          </a:p>
          <a:p>
            <a:endParaRPr lang="en-US" sz="900"/>
          </a:p>
          <a:p>
            <a:endParaRPr lang="en-US" sz="900"/>
          </a:p>
          <a:p>
            <a:endParaRPr lang="en-US" sz="900"/>
          </a:p>
          <a:p>
            <a:endParaRPr lang="en-US" sz="900"/>
          </a:p>
          <a:p>
            <a:r>
              <a:rPr lang="en-US" sz="900"/>
              <a:t>(in ribbon Home, group Paragraph)</a:t>
            </a:r>
          </a:p>
          <a:p>
            <a:endParaRPr lang="en-US" sz="900"/>
          </a:p>
          <a:p>
            <a:r>
              <a:rPr lang="en-US" sz="1000">
                <a:solidFill>
                  <a:schemeClr val="tx1"/>
                </a:solidFill>
              </a:rPr>
              <a:t>1 = Standard</a:t>
            </a:r>
          </a:p>
          <a:p>
            <a:r>
              <a:rPr lang="en-US" sz="1200">
                <a:solidFill>
                  <a:schemeClr val="tx1"/>
                </a:solidFill>
              </a:rPr>
              <a:t>2 = </a:t>
            </a:r>
            <a:r>
              <a:rPr lang="en-US" sz="1200" b="0">
                <a:solidFill>
                  <a:schemeClr val="tx1"/>
                </a:solidFill>
              </a:rPr>
              <a:t>Intro</a:t>
            </a:r>
          </a:p>
          <a:p>
            <a:pPr lvl="0" defTabSz="685800">
              <a:defRPr/>
            </a:pPr>
            <a:endParaRPr lang="en-US" sz="1000" b="0">
              <a:solidFill>
                <a:schemeClr val="tx1"/>
              </a:solidFill>
            </a:endParaRPr>
          </a:p>
          <a:p>
            <a:pPr lvl="0" defTabSz="685800">
              <a:defRPr/>
            </a:pPr>
            <a:r>
              <a:rPr lang="en-US" sz="1000" b="0">
                <a:solidFill>
                  <a:schemeClr val="tx1"/>
                </a:solidFill>
                <a:latin typeface="+mn-lt"/>
              </a:rPr>
              <a:t>3 = </a:t>
            </a:r>
            <a:r>
              <a:rPr lang="en-US" sz="1000">
                <a:solidFill>
                  <a:schemeClr val="tx1"/>
                </a:solidFill>
                <a:latin typeface="+mn-lt"/>
                <a:ea typeface="Verdana" panose="020B0604030504040204" pitchFamily="34" charset="0"/>
              </a:rPr>
              <a:t>•</a:t>
            </a:r>
            <a:r>
              <a:rPr lang="en-US" sz="1000">
                <a:solidFill>
                  <a:schemeClr val="tx1"/>
                </a:solidFill>
                <a:latin typeface="+mn-lt"/>
              </a:rPr>
              <a:t> bullet</a:t>
            </a:r>
            <a:r>
              <a:rPr lang="en-US" sz="1000" b="1">
                <a:solidFill>
                  <a:schemeClr val="tx1"/>
                </a:solidFill>
                <a:latin typeface="+mn-lt"/>
              </a:rPr>
              <a:t> </a:t>
            </a:r>
            <a:r>
              <a:rPr lang="en-US" sz="1000">
                <a:solidFill>
                  <a:schemeClr val="tx1"/>
                </a:solidFill>
                <a:latin typeface="+mn-lt"/>
              </a:rPr>
              <a:t>1</a:t>
            </a:r>
          </a:p>
          <a:p>
            <a:pPr lvl="0" defTabSz="685800">
              <a:defRPr/>
            </a:pPr>
            <a:r>
              <a:rPr lang="en-US" sz="1000" b="0">
                <a:solidFill>
                  <a:schemeClr val="tx1"/>
                </a:solidFill>
                <a:latin typeface="+mn-lt"/>
              </a:rPr>
              <a:t>4 =   </a:t>
            </a:r>
            <a:r>
              <a:rPr lang="en-US" sz="1000">
                <a:solidFill>
                  <a:schemeClr val="tx1"/>
                </a:solidFill>
                <a:latin typeface="+mn-lt"/>
                <a:ea typeface="Verdana" panose="020B0604030504040204" pitchFamily="34" charset="0"/>
              </a:rPr>
              <a:t>•</a:t>
            </a:r>
            <a:r>
              <a:rPr lang="en-US" sz="10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mn-lt"/>
              </a:rPr>
              <a:t>5 =     </a:t>
            </a:r>
            <a:r>
              <a:rPr lang="en-US" sz="1000">
                <a:solidFill>
                  <a:schemeClr val="tx1"/>
                </a:solidFill>
                <a:latin typeface="+mn-lt"/>
                <a:ea typeface="Verdana" panose="020B0604030504040204" pitchFamily="34" charset="0"/>
              </a:rPr>
              <a:t>•</a:t>
            </a:r>
            <a:r>
              <a:rPr lang="en-US" sz="10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r>
              <a:rPr lang="en-US" sz="1200" b="0">
                <a:solidFill>
                  <a:schemeClr val="tx1"/>
                </a:solidFill>
                <a:latin typeface="+mn-lt"/>
              </a:rPr>
              <a:t>6 = </a:t>
            </a:r>
            <a:r>
              <a:rPr lang="en-US" sz="1200">
                <a:solidFill>
                  <a:schemeClr val="tx1"/>
                </a:solidFill>
                <a:latin typeface="+mn-lt"/>
                <a:ea typeface="Verdana" panose="020B0604030504040204" pitchFamily="34" charset="0"/>
              </a:rPr>
              <a:t>•</a:t>
            </a:r>
            <a:r>
              <a:rPr lang="en-US" sz="1200">
                <a:solidFill>
                  <a:schemeClr val="tx1"/>
                </a:solidFill>
                <a:latin typeface="+mn-lt"/>
              </a:rPr>
              <a:t> bullet</a:t>
            </a:r>
            <a:r>
              <a:rPr lang="en-US" sz="1200" b="1">
                <a:solidFill>
                  <a:schemeClr val="tx1"/>
                </a:solidFill>
                <a:latin typeface="+mn-lt"/>
              </a:rPr>
              <a:t> </a:t>
            </a:r>
            <a:r>
              <a:rPr lang="en-US" sz="1200">
                <a:solidFill>
                  <a:schemeClr val="tx1"/>
                </a:solidFill>
                <a:latin typeface="+mn-lt"/>
              </a:rPr>
              <a:t>1</a:t>
            </a:r>
          </a:p>
          <a:p>
            <a:pPr lvl="0" defTabSz="685800">
              <a:defRPr/>
            </a:pPr>
            <a:r>
              <a:rPr lang="en-US" sz="1200" b="0">
                <a:solidFill>
                  <a:schemeClr val="tx1"/>
                </a:solidFill>
                <a:latin typeface="+mn-lt"/>
              </a:rPr>
              <a:t>7 =   </a:t>
            </a:r>
            <a:r>
              <a:rPr lang="en-US" sz="1200">
                <a:solidFill>
                  <a:schemeClr val="tx1"/>
                </a:solidFill>
                <a:latin typeface="+mn-lt"/>
                <a:ea typeface="Verdana" panose="020B0604030504040204" pitchFamily="34" charset="0"/>
              </a:rPr>
              <a:t>•</a:t>
            </a:r>
            <a:r>
              <a:rPr lang="en-US" sz="12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8 =     </a:t>
            </a:r>
            <a:r>
              <a:rPr lang="en-US" sz="1200">
                <a:solidFill>
                  <a:schemeClr val="tx1"/>
                </a:solidFill>
                <a:latin typeface="+mn-lt"/>
                <a:ea typeface="Verdana" panose="020B0604030504040204" pitchFamily="34" charset="0"/>
              </a:rPr>
              <a:t>•</a:t>
            </a:r>
            <a:r>
              <a:rPr lang="en-US" sz="12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endParaRPr lang="en-US" sz="900" dirty="0"/>
          </a:p>
        </p:txBody>
      </p:sp>
      <p:pic>
        <p:nvPicPr>
          <p:cNvPr id="5" name="Afbeelding 4">
            <a:extLst>
              <a:ext uri="{FF2B5EF4-FFF2-40B4-BE49-F238E27FC236}">
                <a16:creationId xmlns:a16="http://schemas.microsoft.com/office/drawing/2014/main" id="{FF2EAFCC-F06D-48E5-CDD2-BE66C8E5CC71}"/>
              </a:ext>
            </a:extLst>
          </p:cNvPr>
          <p:cNvPicPr>
            <a:picLocks noChangeAspect="1"/>
          </p:cNvPicPr>
          <p:nvPr userDrawn="1"/>
        </p:nvPicPr>
        <p:blipFill>
          <a:blip r:embed="rId3"/>
          <a:stretch>
            <a:fillRect/>
          </a:stretch>
        </p:blipFill>
        <p:spPr>
          <a:xfrm>
            <a:off x="-2303908" y="2647754"/>
            <a:ext cx="1285875" cy="914400"/>
          </a:xfrm>
          <a:prstGeom prst="rect">
            <a:avLst/>
          </a:prstGeom>
          <a:ln>
            <a:solidFill>
              <a:schemeClr val="tx2"/>
            </a:solidFill>
          </a:ln>
        </p:spPr>
      </p:pic>
    </p:spTree>
    <p:extLst>
      <p:ext uri="{BB962C8B-B14F-4D97-AF65-F5344CB8AC3E}">
        <p14:creationId xmlns:p14="http://schemas.microsoft.com/office/powerpoint/2010/main" val="147395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0/50 image/text">
    <p:bg>
      <p:bgPr>
        <a:solidFill>
          <a:schemeClr val="accent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6792687" y="1227909"/>
            <a:ext cx="4702627" cy="4887637"/>
          </a:xfrm>
        </p:spPr>
        <p:txBody>
          <a:bodyPr numCol="1">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tx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tx1"/>
                </a:solidFill>
              </a:defRPr>
            </a:lvl1p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0" y="0"/>
            <a:ext cx="6059488" cy="6115546"/>
          </a:xfrm>
          <a:solidFill>
            <a:schemeClr val="tx2"/>
          </a:solidFill>
        </p:spPr>
        <p:txBody>
          <a:bodyPr/>
          <a:lstStyle>
            <a:lvl1pPr>
              <a:defRPr>
                <a:solidFill>
                  <a:schemeClr val="bg1"/>
                </a:solidFill>
              </a:defRPr>
            </a:lvl1pPr>
          </a:lstStyle>
          <a:p>
            <a:r>
              <a:rPr lang="en-US"/>
              <a:t>Click to insert image</a:t>
            </a:r>
            <a:endParaRPr lang="en-US" dirty="0"/>
          </a:p>
        </p:txBody>
      </p:sp>
      <p:pic>
        <p:nvPicPr>
          <p:cNvPr id="5" name="EHA_Logo_Black_RGB.svg" descr="EHA_Logo_Black_RGB.svg">
            <a:extLst>
              <a:ext uri="{FF2B5EF4-FFF2-40B4-BE49-F238E27FC236}">
                <a16:creationId xmlns:a16="http://schemas.microsoft.com/office/drawing/2014/main" id="{0CB1D030-89ED-B584-5B17-9BBE3A3CD53B}"/>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Tree>
    <p:extLst>
      <p:ext uri="{BB962C8B-B14F-4D97-AF65-F5344CB8AC3E}">
        <p14:creationId xmlns:p14="http://schemas.microsoft.com/office/powerpoint/2010/main" val="45021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3/66 image/text - BG black">
    <p:bg>
      <p:bgPr>
        <a:solidFill>
          <a:schemeClr val="tx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4519750" y="1227909"/>
            <a:ext cx="6923314" cy="4887637"/>
          </a:xfrm>
        </p:spPr>
        <p:txBody>
          <a:bodyPr numCol="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bg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bg1"/>
                </a:solidFill>
              </a:defRPr>
            </a:lvl1p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0" y="0"/>
            <a:ext cx="3827417" cy="6115546"/>
          </a:xfrm>
          <a:solidFill>
            <a:schemeClr val="tx2"/>
          </a:solidFill>
        </p:spPr>
        <p:txBody>
          <a:bodyPr/>
          <a:lstStyle>
            <a:lvl1pPr>
              <a:defRPr>
                <a:solidFill>
                  <a:schemeClr val="accent6"/>
                </a:solidFill>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Click to insert image</a:t>
            </a:r>
            <a:endParaRPr lang="en-US" dirty="0"/>
          </a:p>
        </p:txBody>
      </p:sp>
      <p:pic>
        <p:nvPicPr>
          <p:cNvPr id="9" name="EHA_Logo_White_RGB.svg" descr="EHA_Logo_White_RGB.svg">
            <a:extLst>
              <a:ext uri="{FF2B5EF4-FFF2-40B4-BE49-F238E27FC236}">
                <a16:creationId xmlns:a16="http://schemas.microsoft.com/office/drawing/2014/main" id="{8099CA8C-9818-8CAC-704B-DC2539B09AF2}"/>
              </a:ext>
            </a:extLst>
          </p:cNvPr>
          <p:cNvPicPr>
            <a:picLocks noChangeAspect="1"/>
          </p:cNvPicPr>
          <p:nvPr userDrawn="1"/>
        </p:nvPicPr>
        <p:blipFill>
          <a:blip r:embed="rId2"/>
          <a:stretch>
            <a:fillRect/>
          </a:stretch>
        </p:blipFill>
        <p:spPr>
          <a:xfrm>
            <a:off x="10841986" y="6121025"/>
            <a:ext cx="1155600" cy="577800"/>
          </a:xfrm>
          <a:prstGeom prst="rect">
            <a:avLst/>
          </a:prstGeom>
          <a:ln w="12700">
            <a:miter lim="400000"/>
          </a:ln>
        </p:spPr>
      </p:pic>
      <p:sp>
        <p:nvSpPr>
          <p:cNvPr id="2" name="Tekstvak 1">
            <a:extLst>
              <a:ext uri="{FF2B5EF4-FFF2-40B4-BE49-F238E27FC236}">
                <a16:creationId xmlns:a16="http://schemas.microsoft.com/office/drawing/2014/main" id="{D909FC91-F887-961E-6286-7EC09A660ECD}"/>
              </a:ext>
            </a:extLst>
          </p:cNvPr>
          <p:cNvSpPr txBox="1"/>
          <p:nvPr userDrawn="1"/>
        </p:nvSpPr>
        <p:spPr>
          <a:xfrm>
            <a:off x="-2397760" y="2033308"/>
            <a:ext cx="2323500" cy="3804541"/>
          </a:xfrm>
          <a:prstGeom prst="rect">
            <a:avLst/>
          </a:prstGeom>
          <a:solidFill>
            <a:schemeClr val="bg1"/>
          </a:solidFill>
          <a:ln>
            <a:solidFill>
              <a:schemeClr val="accent2"/>
            </a:solidFill>
          </a:ln>
        </p:spPr>
        <p:txBody>
          <a:bodyPr wrap="square" rtlCol="0">
            <a:noAutofit/>
          </a:bodyPr>
          <a:lstStyle/>
          <a:p>
            <a:r>
              <a:rPr lang="en-US" sz="900" b="1"/>
              <a:t>Format text</a:t>
            </a:r>
            <a:r>
              <a:rPr lang="en-US" sz="900"/>
              <a:t> by increasing or decreasing level:</a:t>
            </a:r>
          </a:p>
          <a:p>
            <a:r>
              <a:rPr lang="en-US" sz="900"/>
              <a:t>Place the cursur in the text and clieck one of those buttons</a:t>
            </a:r>
          </a:p>
          <a:p>
            <a:endParaRPr lang="en-US" sz="900"/>
          </a:p>
          <a:p>
            <a:endParaRPr lang="en-US" sz="900"/>
          </a:p>
          <a:p>
            <a:endParaRPr lang="en-US" sz="900"/>
          </a:p>
          <a:p>
            <a:endParaRPr lang="en-US" sz="900"/>
          </a:p>
          <a:p>
            <a:endParaRPr lang="en-US" sz="900"/>
          </a:p>
          <a:p>
            <a:endParaRPr lang="en-US" sz="900"/>
          </a:p>
          <a:p>
            <a:endParaRPr lang="en-US" sz="900"/>
          </a:p>
          <a:p>
            <a:r>
              <a:rPr lang="en-US" sz="900"/>
              <a:t>(in ribbon Home, group Paragraph)</a:t>
            </a:r>
          </a:p>
          <a:p>
            <a:endParaRPr lang="en-US" sz="900"/>
          </a:p>
          <a:p>
            <a:r>
              <a:rPr lang="en-US" sz="1000">
                <a:solidFill>
                  <a:schemeClr val="tx1"/>
                </a:solidFill>
              </a:rPr>
              <a:t>1 = Standard</a:t>
            </a:r>
          </a:p>
          <a:p>
            <a:r>
              <a:rPr lang="en-US" sz="1200">
                <a:solidFill>
                  <a:schemeClr val="tx1"/>
                </a:solidFill>
              </a:rPr>
              <a:t>2 = </a:t>
            </a:r>
            <a:r>
              <a:rPr lang="en-US" sz="1200" b="0">
                <a:solidFill>
                  <a:schemeClr val="tx1"/>
                </a:solidFill>
              </a:rPr>
              <a:t>Intro</a:t>
            </a:r>
          </a:p>
          <a:p>
            <a:pPr lvl="0" defTabSz="685800">
              <a:defRPr/>
            </a:pPr>
            <a:endParaRPr lang="en-US" sz="1000" b="0">
              <a:solidFill>
                <a:schemeClr val="tx1"/>
              </a:solidFill>
            </a:endParaRPr>
          </a:p>
          <a:p>
            <a:pPr lvl="0" defTabSz="685800">
              <a:defRPr/>
            </a:pPr>
            <a:r>
              <a:rPr lang="en-US" sz="1000" b="0">
                <a:solidFill>
                  <a:schemeClr val="tx1"/>
                </a:solidFill>
                <a:latin typeface="+mn-lt"/>
              </a:rPr>
              <a:t>3 = </a:t>
            </a:r>
            <a:r>
              <a:rPr lang="en-US" sz="1000">
                <a:solidFill>
                  <a:schemeClr val="tx1"/>
                </a:solidFill>
                <a:latin typeface="+mn-lt"/>
                <a:ea typeface="Verdana" panose="020B0604030504040204" pitchFamily="34" charset="0"/>
              </a:rPr>
              <a:t>•</a:t>
            </a:r>
            <a:r>
              <a:rPr lang="en-US" sz="1000">
                <a:solidFill>
                  <a:schemeClr val="tx1"/>
                </a:solidFill>
                <a:latin typeface="+mn-lt"/>
              </a:rPr>
              <a:t> bullet</a:t>
            </a:r>
            <a:r>
              <a:rPr lang="en-US" sz="1000" b="1">
                <a:solidFill>
                  <a:schemeClr val="tx1"/>
                </a:solidFill>
                <a:latin typeface="+mn-lt"/>
              </a:rPr>
              <a:t> </a:t>
            </a:r>
            <a:r>
              <a:rPr lang="en-US" sz="1000">
                <a:solidFill>
                  <a:schemeClr val="tx1"/>
                </a:solidFill>
                <a:latin typeface="+mn-lt"/>
              </a:rPr>
              <a:t>1</a:t>
            </a:r>
          </a:p>
          <a:p>
            <a:pPr lvl="0" defTabSz="685800">
              <a:defRPr/>
            </a:pPr>
            <a:r>
              <a:rPr lang="en-US" sz="1000" b="0">
                <a:solidFill>
                  <a:schemeClr val="tx1"/>
                </a:solidFill>
                <a:latin typeface="+mn-lt"/>
              </a:rPr>
              <a:t>4 =   </a:t>
            </a:r>
            <a:r>
              <a:rPr lang="en-US" sz="1000">
                <a:solidFill>
                  <a:schemeClr val="tx1"/>
                </a:solidFill>
                <a:latin typeface="+mn-lt"/>
                <a:ea typeface="Verdana" panose="020B0604030504040204" pitchFamily="34" charset="0"/>
              </a:rPr>
              <a:t>•</a:t>
            </a:r>
            <a:r>
              <a:rPr lang="en-US" sz="10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mn-lt"/>
              </a:rPr>
              <a:t>5 =     </a:t>
            </a:r>
            <a:r>
              <a:rPr lang="en-US" sz="1000">
                <a:solidFill>
                  <a:schemeClr val="tx1"/>
                </a:solidFill>
                <a:latin typeface="+mn-lt"/>
                <a:ea typeface="Verdana" panose="020B0604030504040204" pitchFamily="34" charset="0"/>
              </a:rPr>
              <a:t>•</a:t>
            </a:r>
            <a:r>
              <a:rPr lang="en-US" sz="10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r>
              <a:rPr lang="en-US" sz="1200" b="0">
                <a:solidFill>
                  <a:schemeClr val="tx1"/>
                </a:solidFill>
                <a:latin typeface="+mn-lt"/>
              </a:rPr>
              <a:t>6 = </a:t>
            </a:r>
            <a:r>
              <a:rPr lang="en-US" sz="1200">
                <a:solidFill>
                  <a:schemeClr val="tx1"/>
                </a:solidFill>
                <a:latin typeface="+mn-lt"/>
                <a:ea typeface="Verdana" panose="020B0604030504040204" pitchFamily="34" charset="0"/>
              </a:rPr>
              <a:t>•</a:t>
            </a:r>
            <a:r>
              <a:rPr lang="en-US" sz="1200">
                <a:solidFill>
                  <a:schemeClr val="tx1"/>
                </a:solidFill>
                <a:latin typeface="+mn-lt"/>
              </a:rPr>
              <a:t> bullet</a:t>
            </a:r>
            <a:r>
              <a:rPr lang="en-US" sz="1200" b="1">
                <a:solidFill>
                  <a:schemeClr val="tx1"/>
                </a:solidFill>
                <a:latin typeface="+mn-lt"/>
              </a:rPr>
              <a:t> </a:t>
            </a:r>
            <a:r>
              <a:rPr lang="en-US" sz="1200">
                <a:solidFill>
                  <a:schemeClr val="tx1"/>
                </a:solidFill>
                <a:latin typeface="+mn-lt"/>
              </a:rPr>
              <a:t>1</a:t>
            </a:r>
          </a:p>
          <a:p>
            <a:pPr lvl="0" defTabSz="685800">
              <a:defRPr/>
            </a:pPr>
            <a:r>
              <a:rPr lang="en-US" sz="1200" b="0">
                <a:solidFill>
                  <a:schemeClr val="tx1"/>
                </a:solidFill>
                <a:latin typeface="+mn-lt"/>
              </a:rPr>
              <a:t>7 =   </a:t>
            </a:r>
            <a:r>
              <a:rPr lang="en-US" sz="1200">
                <a:solidFill>
                  <a:schemeClr val="tx1"/>
                </a:solidFill>
                <a:latin typeface="+mn-lt"/>
                <a:ea typeface="Verdana" panose="020B0604030504040204" pitchFamily="34" charset="0"/>
              </a:rPr>
              <a:t>•</a:t>
            </a:r>
            <a:r>
              <a:rPr lang="en-US" sz="12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8 =     </a:t>
            </a:r>
            <a:r>
              <a:rPr lang="en-US" sz="1200">
                <a:solidFill>
                  <a:schemeClr val="tx1"/>
                </a:solidFill>
                <a:latin typeface="+mn-lt"/>
                <a:ea typeface="Verdana" panose="020B0604030504040204" pitchFamily="34" charset="0"/>
              </a:rPr>
              <a:t>•</a:t>
            </a:r>
            <a:r>
              <a:rPr lang="en-US" sz="12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endParaRPr lang="en-US" sz="900" dirty="0"/>
          </a:p>
        </p:txBody>
      </p:sp>
      <p:pic>
        <p:nvPicPr>
          <p:cNvPr id="5" name="Afbeelding 4">
            <a:extLst>
              <a:ext uri="{FF2B5EF4-FFF2-40B4-BE49-F238E27FC236}">
                <a16:creationId xmlns:a16="http://schemas.microsoft.com/office/drawing/2014/main" id="{30D2E1AD-7C1B-E903-4971-71AC39EF3328}"/>
              </a:ext>
            </a:extLst>
          </p:cNvPr>
          <p:cNvPicPr>
            <a:picLocks noChangeAspect="1"/>
          </p:cNvPicPr>
          <p:nvPr userDrawn="1"/>
        </p:nvPicPr>
        <p:blipFill>
          <a:blip r:embed="rId3"/>
          <a:stretch>
            <a:fillRect/>
          </a:stretch>
        </p:blipFill>
        <p:spPr>
          <a:xfrm>
            <a:off x="-2303908" y="2647754"/>
            <a:ext cx="1285875" cy="914400"/>
          </a:xfrm>
          <a:prstGeom prst="rect">
            <a:avLst/>
          </a:prstGeom>
          <a:ln>
            <a:solidFill>
              <a:schemeClr val="tx2"/>
            </a:solidFill>
          </a:ln>
        </p:spPr>
      </p:pic>
    </p:spTree>
    <p:extLst>
      <p:ext uri="{BB962C8B-B14F-4D97-AF65-F5344CB8AC3E}">
        <p14:creationId xmlns:p14="http://schemas.microsoft.com/office/powerpoint/2010/main" val="34672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x Object">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307658" y="1803600"/>
            <a:ext cx="3654000" cy="4091761"/>
          </a:xfrm>
        </p:spPr>
        <p:txBody>
          <a:bodyPr numCol="1">
            <a:noAutofit/>
          </a:bodyPr>
          <a:lstStyle>
            <a:lvl2pPr>
              <a:defRPr sz="8150">
                <a:latin typeface="+mj-lt"/>
              </a:defRPr>
            </a:lvl2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6" name="Tijdelijke aanduiding voor inhoud 2">
            <a:extLst>
              <a:ext uri="{FF2B5EF4-FFF2-40B4-BE49-F238E27FC236}">
                <a16:creationId xmlns:a16="http://schemas.microsoft.com/office/drawing/2014/main" id="{70792BBB-39F5-300B-C896-E80278212FAD}"/>
              </a:ext>
            </a:extLst>
          </p:cNvPr>
          <p:cNvSpPr>
            <a:spLocks noGrp="1"/>
          </p:cNvSpPr>
          <p:nvPr>
            <p:ph idx="12" hasCustomPrompt="1"/>
          </p:nvPr>
        </p:nvSpPr>
        <p:spPr>
          <a:xfrm>
            <a:off x="4238150" y="1803600"/>
            <a:ext cx="3654000" cy="4091761"/>
          </a:xfrm>
        </p:spPr>
        <p:txBody>
          <a:bodyPr numCol="1">
            <a:noAutofit/>
          </a:bodyPr>
          <a:lstStyle>
            <a:lvl2pPr>
              <a:defRPr sz="8150">
                <a:latin typeface="+mj-lt"/>
              </a:defRPr>
            </a:lvl2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9" name="Tijdelijke aanduiding voor inhoud 2">
            <a:extLst>
              <a:ext uri="{FF2B5EF4-FFF2-40B4-BE49-F238E27FC236}">
                <a16:creationId xmlns:a16="http://schemas.microsoft.com/office/drawing/2014/main" id="{B121FA0C-A8E8-541D-FECD-84273A1E57B5}"/>
              </a:ext>
            </a:extLst>
          </p:cNvPr>
          <p:cNvSpPr>
            <a:spLocks noGrp="1"/>
          </p:cNvSpPr>
          <p:nvPr>
            <p:ph idx="13" hasCustomPrompt="1"/>
          </p:nvPr>
        </p:nvSpPr>
        <p:spPr>
          <a:xfrm>
            <a:off x="8229600" y="1803600"/>
            <a:ext cx="3654741" cy="4091761"/>
          </a:xfrm>
        </p:spPr>
        <p:txBody>
          <a:bodyPr numCol="1">
            <a:noAutofit/>
          </a:bodyPr>
          <a:lstStyle>
            <a:lvl2pPr>
              <a:defRPr sz="8150">
                <a:latin typeface="+mj-lt"/>
              </a:defRPr>
            </a:lvl2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pic>
        <p:nvPicPr>
          <p:cNvPr id="10" name="EHA_Logo_Black_RGB.svg" descr="EHA_Logo_Black_RGB.svg">
            <a:extLst>
              <a:ext uri="{FF2B5EF4-FFF2-40B4-BE49-F238E27FC236}">
                <a16:creationId xmlns:a16="http://schemas.microsoft.com/office/drawing/2014/main" id="{3214924B-5D69-2A1E-92D8-09741C84A96A}"/>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Tree>
    <p:extLst>
      <p:ext uri="{BB962C8B-B14F-4D97-AF65-F5344CB8AC3E}">
        <p14:creationId xmlns:p14="http://schemas.microsoft.com/office/powerpoint/2010/main" val="299831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animatedEHAlogo">
    <p:bg>
      <p:bgPr>
        <a:solidFill>
          <a:schemeClr val="accent5"/>
        </a:solidFill>
        <a:effectLst/>
      </p:bgPr>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E51E6D84-A02F-957D-A128-CF3EF715A3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65425" y="1926770"/>
            <a:ext cx="6048000" cy="3024000"/>
          </a:xfrm>
          <a:prstGeom prst="rect">
            <a:avLst/>
          </a:prstGeom>
        </p:spPr>
      </p:pic>
    </p:spTree>
    <p:extLst>
      <p:ext uri="{BB962C8B-B14F-4D97-AF65-F5344CB8AC3E}">
        <p14:creationId xmlns:p14="http://schemas.microsoft.com/office/powerpoint/2010/main" val="319400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50/50 text / chart">
    <p:spTree>
      <p:nvGrpSpPr>
        <p:cNvPr id="1" name=""/>
        <p:cNvGrpSpPr/>
        <p:nvPr/>
      </p:nvGrpSpPr>
      <p:grpSpPr>
        <a:xfrm>
          <a:off x="0" y="0"/>
          <a:ext cx="0" cy="0"/>
          <a:chOff x="0" y="0"/>
          <a:chExt cx="0" cy="0"/>
        </a:xfrm>
      </p:grpSpPr>
      <p:pic>
        <p:nvPicPr>
          <p:cNvPr id="6" name="Afbeelding 5" hidden="1">
            <a:extLst>
              <a:ext uri="{FF2B5EF4-FFF2-40B4-BE49-F238E27FC236}">
                <a16:creationId xmlns:a16="http://schemas.microsoft.com/office/drawing/2014/main" id="{DDC57BFC-6410-C790-C3B2-34817DA0249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6CA645A-31C5-F352-DF1D-FD4AC423C95C}"/>
              </a:ext>
            </a:extLst>
          </p:cNvPr>
          <p:cNvSpPr>
            <a:spLocks noGrp="1"/>
          </p:cNvSpPr>
          <p:nvPr>
            <p:ph type="title" hasCustomPrompt="1"/>
          </p:nvPr>
        </p:nvSpPr>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316F8CFA-4743-1C09-E01B-A9F223DE9DEB}"/>
              </a:ext>
            </a:extLst>
          </p:cNvPr>
          <p:cNvSpPr>
            <a:spLocks noGrp="1"/>
          </p:cNvSpPr>
          <p:nvPr>
            <p:ph sz="half" idx="1" hasCustomPrompt="1"/>
          </p:nvPr>
        </p:nvSpPr>
        <p:spPr>
          <a:xfrm>
            <a:off x="300038" y="2023200"/>
            <a:ext cx="5327764" cy="4153763"/>
          </a:xfrm>
        </p:spPr>
        <p:txBody>
          <a:bodyPr/>
          <a:lstStyle>
            <a:lvl8pPr>
              <a:defRPr/>
            </a:lvl8pPr>
            <a:lvl9pPr marL="0" indent="0">
              <a:lnSpc>
                <a:spcPct val="110000"/>
              </a:lnSpc>
              <a:spcBef>
                <a:spcPts val="0"/>
              </a:spcBef>
              <a:buNone/>
              <a:defRPr sz="1000"/>
            </a:lvl9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p>
          <a:p>
            <a:pPr lvl="8"/>
            <a:r>
              <a:rPr lang="en-US"/>
              <a:t>Negende niveau</a:t>
            </a:r>
            <a:endParaRPr lang="en-US" dirty="0"/>
          </a:p>
        </p:txBody>
      </p:sp>
      <p:sp>
        <p:nvSpPr>
          <p:cNvPr id="8" name="Tijdelijke aanduiding voor voettekst 7">
            <a:extLst>
              <a:ext uri="{FF2B5EF4-FFF2-40B4-BE49-F238E27FC236}">
                <a16:creationId xmlns:a16="http://schemas.microsoft.com/office/drawing/2014/main" id="{58315AFF-EF07-AE1B-B168-DE3715F19CD9}"/>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9" name="Tijdelijke aanduiding voor dianummer 8">
            <a:extLst>
              <a:ext uri="{FF2B5EF4-FFF2-40B4-BE49-F238E27FC236}">
                <a16:creationId xmlns:a16="http://schemas.microsoft.com/office/drawing/2014/main" id="{6193881B-4EFF-1538-FF9A-6402D21F34E5}"/>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10" name="Tijdelijke aanduiding voor grafiek 9">
            <a:extLst>
              <a:ext uri="{FF2B5EF4-FFF2-40B4-BE49-F238E27FC236}">
                <a16:creationId xmlns:a16="http://schemas.microsoft.com/office/drawing/2014/main" id="{A2DD31DF-FFCD-4190-DFCB-ADB5B3F8E03F}"/>
              </a:ext>
            </a:extLst>
          </p:cNvPr>
          <p:cNvSpPr>
            <a:spLocks noGrp="1"/>
          </p:cNvSpPr>
          <p:nvPr>
            <p:ph type="chart" sz="quarter" idx="12"/>
          </p:nvPr>
        </p:nvSpPr>
        <p:spPr>
          <a:xfrm>
            <a:off x="5797550" y="1460500"/>
            <a:ext cx="6094413" cy="4716463"/>
          </a:xfrm>
        </p:spPr>
        <p:txBody>
          <a:bodyPr/>
          <a:lstStyle/>
          <a:p>
            <a:r>
              <a:rPr lang="en-US"/>
              <a:t>Click icon to add chart</a:t>
            </a:r>
            <a:endParaRPr lang="nl-NL"/>
          </a:p>
        </p:txBody>
      </p:sp>
      <p:pic>
        <p:nvPicPr>
          <p:cNvPr id="11" name="EHA_Logo_Black_RGB.svg" descr="EHA_Logo_Black_RGB.svg">
            <a:extLst>
              <a:ext uri="{FF2B5EF4-FFF2-40B4-BE49-F238E27FC236}">
                <a16:creationId xmlns:a16="http://schemas.microsoft.com/office/drawing/2014/main" id="{958F5534-3AEC-BDCB-B068-3011DCFA07E4}"/>
              </a:ext>
            </a:extLst>
          </p:cNvPr>
          <p:cNvPicPr>
            <a:picLocks noChangeAspect="1"/>
          </p:cNvPicPr>
          <p:nvPr userDrawn="1"/>
        </p:nvPicPr>
        <p:blipFill>
          <a:blip r:embed="rId3"/>
          <a:stretch>
            <a:fillRect/>
          </a:stretch>
        </p:blipFill>
        <p:spPr>
          <a:xfrm>
            <a:off x="10828906" y="6115546"/>
            <a:ext cx="1175406" cy="587703"/>
          </a:xfrm>
          <a:prstGeom prst="rect">
            <a:avLst/>
          </a:prstGeom>
          <a:ln w="12700">
            <a:miter lim="400000"/>
          </a:ln>
        </p:spPr>
      </p:pic>
    </p:spTree>
    <p:extLst>
      <p:ext uri="{BB962C8B-B14F-4D97-AF65-F5344CB8AC3E}">
        <p14:creationId xmlns:p14="http://schemas.microsoft.com/office/powerpoint/2010/main" val="16797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p>
            <a:r>
              <a:rPr lang="en-US"/>
              <a:t>Title of</a:t>
            </a:r>
            <a:br>
              <a:rPr lang="en-US"/>
            </a:br>
            <a:r>
              <a:rPr lang="en-US"/>
              <a:t>the slide</a:t>
            </a:r>
            <a:endParaRPr lang="en-US" dirty="0"/>
          </a:p>
        </p:txBody>
      </p:sp>
      <p:pic>
        <p:nvPicPr>
          <p:cNvPr id="9" name="EHA_Logo_Black_RGB.svg" descr="EHA_Logo_Black_RGB.svg">
            <a:extLst>
              <a:ext uri="{FF2B5EF4-FFF2-40B4-BE49-F238E27FC236}">
                <a16:creationId xmlns:a16="http://schemas.microsoft.com/office/drawing/2014/main" id="{ED725100-8F34-3797-E230-D8D118A2F814}"/>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
        <p:nvSpPr>
          <p:cNvPr id="10" name="Tijdelijke aanduiding voor tabel 9">
            <a:extLst>
              <a:ext uri="{FF2B5EF4-FFF2-40B4-BE49-F238E27FC236}">
                <a16:creationId xmlns:a16="http://schemas.microsoft.com/office/drawing/2014/main" id="{B5FE9358-B4D7-910B-0D4A-7B63DA4D6842}"/>
              </a:ext>
            </a:extLst>
          </p:cNvPr>
          <p:cNvSpPr>
            <a:spLocks noGrp="1"/>
          </p:cNvSpPr>
          <p:nvPr>
            <p:ph type="tbl" sz="quarter" idx="12"/>
          </p:nvPr>
        </p:nvSpPr>
        <p:spPr>
          <a:xfrm>
            <a:off x="317084" y="2023785"/>
            <a:ext cx="11574877" cy="3838357"/>
          </a:xfrm>
        </p:spPr>
        <p:txBody>
          <a:bodyPr/>
          <a:lstStyle/>
          <a:p>
            <a:r>
              <a:rPr lang="en-US"/>
              <a:t>Click icon to add table</a:t>
            </a:r>
            <a:endParaRPr lang="nl-NL" dirty="0"/>
          </a:p>
        </p:txBody>
      </p:sp>
      <p:sp>
        <p:nvSpPr>
          <p:cNvPr id="12" name="Tijdelijke aanduiding voor tekst 11">
            <a:extLst>
              <a:ext uri="{FF2B5EF4-FFF2-40B4-BE49-F238E27FC236}">
                <a16:creationId xmlns:a16="http://schemas.microsoft.com/office/drawing/2014/main" id="{9DB55107-CEDD-2216-3BF9-F77A746C7E92}"/>
              </a:ext>
            </a:extLst>
          </p:cNvPr>
          <p:cNvSpPr>
            <a:spLocks noGrp="1"/>
          </p:cNvSpPr>
          <p:nvPr>
            <p:ph type="body" sz="quarter" idx="13" hasCustomPrompt="1"/>
          </p:nvPr>
        </p:nvSpPr>
        <p:spPr>
          <a:xfrm>
            <a:off x="317500" y="5862638"/>
            <a:ext cx="11557000" cy="252412"/>
          </a:xfrm>
        </p:spPr>
        <p:txBody>
          <a:bodyPr/>
          <a:lstStyle>
            <a:lvl1pPr>
              <a:defRPr sz="1050"/>
            </a:lvl1pPr>
          </a:lstStyle>
          <a:p>
            <a:pPr lvl="0"/>
            <a:r>
              <a:rPr lang="en-US"/>
              <a:t>Source:</a:t>
            </a:r>
            <a:endParaRPr lang="en-US" dirty="0"/>
          </a:p>
        </p:txBody>
      </p:sp>
      <p:sp>
        <p:nvSpPr>
          <p:cNvPr id="13" name="Tijdelijke aanduiding voor voettekst 12">
            <a:extLst>
              <a:ext uri="{FF2B5EF4-FFF2-40B4-BE49-F238E27FC236}">
                <a16:creationId xmlns:a16="http://schemas.microsoft.com/office/drawing/2014/main" id="{D06D25BF-56C1-9026-71CF-5DF5658ADA4E}"/>
              </a:ext>
            </a:extLst>
          </p:cNvPr>
          <p:cNvSpPr>
            <a:spLocks noGrp="1"/>
          </p:cNvSpPr>
          <p:nvPr>
            <p:ph type="ftr" sz="quarter" idx="14"/>
          </p:nvPr>
        </p:nvSpPr>
        <p:spPr/>
        <p:txBody>
          <a:bodyPr/>
          <a:lstStyle/>
          <a:p>
            <a:r>
              <a:rPr lang="en-US"/>
              <a:t>Presentation title by Insert &gt; Header / Footer texts </a:t>
            </a:r>
            <a:endParaRPr lang="en-US" dirty="0"/>
          </a:p>
        </p:txBody>
      </p:sp>
      <p:sp>
        <p:nvSpPr>
          <p:cNvPr id="14" name="Tijdelijke aanduiding voor dianummer 13">
            <a:extLst>
              <a:ext uri="{FF2B5EF4-FFF2-40B4-BE49-F238E27FC236}">
                <a16:creationId xmlns:a16="http://schemas.microsoft.com/office/drawing/2014/main" id="{F8E973EE-44B3-7818-A170-008CE7DA1C9C}"/>
              </a:ext>
            </a:extLst>
          </p:cNvPr>
          <p:cNvSpPr>
            <a:spLocks noGrp="1"/>
          </p:cNvSpPr>
          <p:nvPr>
            <p:ph type="sldNum" sz="quarter" idx="15"/>
          </p:nvPr>
        </p:nvSpPr>
        <p:spPr/>
        <p:txBody>
          <a:bodyPr/>
          <a:lstStyle/>
          <a:p>
            <a:fld id="{42DF71BC-759E-4D06-B983-7D9FC16A403B}" type="slidenum">
              <a:rPr lang="en-US" smtClean="0"/>
              <a:pPr/>
              <a:t>‹#›</a:t>
            </a:fld>
            <a:endParaRPr lang="en-US" dirty="0"/>
          </a:p>
        </p:txBody>
      </p:sp>
    </p:spTree>
    <p:extLst>
      <p:ext uri="{BB962C8B-B14F-4D97-AF65-F5344CB8AC3E}">
        <p14:creationId xmlns:p14="http://schemas.microsoft.com/office/powerpoint/2010/main" val="18514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able - BG Black">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solidFill>
                  <a:schemeClr val="bg1"/>
                </a:solidFill>
              </a:defRPr>
            </a:lvl1pPr>
          </a:lstStyle>
          <a:p>
            <a:r>
              <a:rPr lang="en-US"/>
              <a:t>Title of</a:t>
            </a:r>
            <a:br>
              <a:rPr lang="en-US"/>
            </a:br>
            <a:r>
              <a:rPr lang="en-US"/>
              <a:t>the slide</a:t>
            </a:r>
            <a:endParaRPr lang="en-US" dirty="0"/>
          </a:p>
        </p:txBody>
      </p:sp>
      <p:sp>
        <p:nvSpPr>
          <p:cNvPr id="10" name="Tijdelijke aanduiding voor tabel 9">
            <a:extLst>
              <a:ext uri="{FF2B5EF4-FFF2-40B4-BE49-F238E27FC236}">
                <a16:creationId xmlns:a16="http://schemas.microsoft.com/office/drawing/2014/main" id="{B5FE9358-B4D7-910B-0D4A-7B63DA4D6842}"/>
              </a:ext>
            </a:extLst>
          </p:cNvPr>
          <p:cNvSpPr>
            <a:spLocks noGrp="1"/>
          </p:cNvSpPr>
          <p:nvPr>
            <p:ph type="tbl" sz="quarter" idx="12"/>
          </p:nvPr>
        </p:nvSpPr>
        <p:spPr>
          <a:xfrm>
            <a:off x="317084" y="2023785"/>
            <a:ext cx="11574877" cy="3838357"/>
          </a:xfrm>
        </p:spPr>
        <p:txBody>
          <a:bodyPr/>
          <a:lstStyle>
            <a:lvl1pPr>
              <a:defRPr>
                <a:solidFill>
                  <a:schemeClr val="bg1"/>
                </a:solidFill>
              </a:defRPr>
            </a:lvl1pPr>
          </a:lstStyle>
          <a:p>
            <a:r>
              <a:rPr lang="en-US"/>
              <a:t>Click icon to add table</a:t>
            </a:r>
            <a:endParaRPr lang="nl-NL"/>
          </a:p>
        </p:txBody>
      </p:sp>
      <p:sp>
        <p:nvSpPr>
          <p:cNvPr id="12" name="Tijdelijke aanduiding voor tekst 11">
            <a:extLst>
              <a:ext uri="{FF2B5EF4-FFF2-40B4-BE49-F238E27FC236}">
                <a16:creationId xmlns:a16="http://schemas.microsoft.com/office/drawing/2014/main" id="{9DB55107-CEDD-2216-3BF9-F77A746C7E92}"/>
              </a:ext>
            </a:extLst>
          </p:cNvPr>
          <p:cNvSpPr>
            <a:spLocks noGrp="1"/>
          </p:cNvSpPr>
          <p:nvPr>
            <p:ph type="body" sz="quarter" idx="13" hasCustomPrompt="1"/>
          </p:nvPr>
        </p:nvSpPr>
        <p:spPr>
          <a:xfrm>
            <a:off x="317500" y="5862638"/>
            <a:ext cx="11557000" cy="252412"/>
          </a:xfrm>
        </p:spPr>
        <p:txBody>
          <a:bodyPr/>
          <a:lstStyle>
            <a:lvl1pPr>
              <a:defRPr sz="1050">
                <a:solidFill>
                  <a:schemeClr val="bg1"/>
                </a:solidFill>
              </a:defRPr>
            </a:lvl1pPr>
          </a:lstStyle>
          <a:p>
            <a:pPr lvl="0"/>
            <a:r>
              <a:rPr lang="en-US"/>
              <a:t>Source:</a:t>
            </a:r>
            <a:endParaRPr lang="en-US" dirty="0"/>
          </a:p>
        </p:txBody>
      </p:sp>
      <p:sp>
        <p:nvSpPr>
          <p:cNvPr id="13" name="Tijdelijke aanduiding voor voettekst 12">
            <a:extLst>
              <a:ext uri="{FF2B5EF4-FFF2-40B4-BE49-F238E27FC236}">
                <a16:creationId xmlns:a16="http://schemas.microsoft.com/office/drawing/2014/main" id="{D06D25BF-56C1-9026-71CF-5DF5658ADA4E}"/>
              </a:ext>
            </a:extLst>
          </p:cNvPr>
          <p:cNvSpPr>
            <a:spLocks noGrp="1"/>
          </p:cNvSpPr>
          <p:nvPr>
            <p:ph type="ftr" sz="quarter" idx="14"/>
          </p:nvPr>
        </p:nvSpPr>
        <p:spPr/>
        <p:txBody>
          <a:bodyPr/>
          <a:lstStyle>
            <a:lvl1pPr>
              <a:defRPr>
                <a:solidFill>
                  <a:schemeClr val="bg1"/>
                </a:solidFill>
              </a:defRPr>
            </a:lvl1pPr>
          </a:lstStyle>
          <a:p>
            <a:r>
              <a:rPr lang="en-US"/>
              <a:t>Presentation title by Insert &gt; Header / Footer texts </a:t>
            </a:r>
            <a:endParaRPr lang="en-US" dirty="0"/>
          </a:p>
        </p:txBody>
      </p:sp>
      <p:sp>
        <p:nvSpPr>
          <p:cNvPr id="14" name="Tijdelijke aanduiding voor dianummer 13">
            <a:extLst>
              <a:ext uri="{FF2B5EF4-FFF2-40B4-BE49-F238E27FC236}">
                <a16:creationId xmlns:a16="http://schemas.microsoft.com/office/drawing/2014/main" id="{F8E973EE-44B3-7818-A170-008CE7DA1C9C}"/>
              </a:ext>
            </a:extLst>
          </p:cNvPr>
          <p:cNvSpPr>
            <a:spLocks noGrp="1"/>
          </p:cNvSpPr>
          <p:nvPr>
            <p:ph type="sldNum" sz="quarter" idx="15"/>
          </p:nvPr>
        </p:nvSpPr>
        <p:spPr/>
        <p:txBody>
          <a:bodyPr/>
          <a:lstStyle>
            <a:lvl1pPr>
              <a:defRPr>
                <a:solidFill>
                  <a:schemeClr val="bg1"/>
                </a:solidFill>
              </a:defRPr>
            </a:lvl1pPr>
          </a:lstStyle>
          <a:p>
            <a:fld id="{42DF71BC-759E-4D06-B983-7D9FC16A403B}" type="slidenum">
              <a:rPr lang="en-US" smtClean="0"/>
              <a:pPr/>
              <a:t>‹#›</a:t>
            </a:fld>
            <a:endParaRPr lang="en-US" dirty="0"/>
          </a:p>
        </p:txBody>
      </p:sp>
      <p:pic>
        <p:nvPicPr>
          <p:cNvPr id="3" name="EHA_Logo_White_RGB.svg" descr="EHA_Logo_White_RGB.svg">
            <a:extLst>
              <a:ext uri="{FF2B5EF4-FFF2-40B4-BE49-F238E27FC236}">
                <a16:creationId xmlns:a16="http://schemas.microsoft.com/office/drawing/2014/main" id="{6D2D9D41-34B3-D898-9C35-9DD7A16C57F2}"/>
              </a:ext>
            </a:extLst>
          </p:cNvPr>
          <p:cNvPicPr>
            <a:picLocks noChangeAspect="1"/>
          </p:cNvPicPr>
          <p:nvPr userDrawn="1"/>
        </p:nvPicPr>
        <p:blipFill>
          <a:blip r:embed="rId2"/>
          <a:stretch>
            <a:fillRect/>
          </a:stretch>
        </p:blipFill>
        <p:spPr>
          <a:xfrm>
            <a:off x="10841986" y="6121025"/>
            <a:ext cx="1155600" cy="577800"/>
          </a:xfrm>
          <a:prstGeom prst="rect">
            <a:avLst/>
          </a:prstGeom>
          <a:ln w="12700">
            <a:miter lim="400000"/>
          </a:ln>
        </p:spPr>
      </p:pic>
    </p:spTree>
    <p:extLst>
      <p:ext uri="{BB962C8B-B14F-4D97-AF65-F5344CB8AC3E}">
        <p14:creationId xmlns:p14="http://schemas.microsoft.com/office/powerpoint/2010/main" val="178077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Photo">
    <p:bg>
      <p:bgPr>
        <a:solidFill>
          <a:schemeClr val="accent6"/>
        </a:solidFill>
        <a:effectLst/>
      </p:bgPr>
    </p:bg>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6154FF69-A2AC-BBBB-BA6D-14E779D21536}"/>
              </a:ext>
            </a:extLst>
          </p:cNvPr>
          <p:cNvSpPr>
            <a:spLocks noGrp="1"/>
          </p:cNvSpPr>
          <p:nvPr>
            <p:ph type="body" sz="quarter" idx="10" hasCustomPrompt="1"/>
          </p:nvPr>
        </p:nvSpPr>
        <p:spPr>
          <a:xfrm>
            <a:off x="239993" y="5811139"/>
            <a:ext cx="5784570" cy="768573"/>
          </a:xfrm>
        </p:spPr>
        <p:txBody>
          <a:bodyPr anchor="b"/>
          <a:lstStyle>
            <a:lvl1pPr>
              <a:defRPr/>
            </a:lvl1pPr>
          </a:lstStyle>
          <a:p>
            <a:pPr lvl="0"/>
            <a:r>
              <a:rPr lang="en-US" dirty="0"/>
              <a:t>Date and/or Author</a:t>
            </a:r>
          </a:p>
        </p:txBody>
      </p:sp>
      <p:sp>
        <p:nvSpPr>
          <p:cNvPr id="3" name="Ondertitel 2">
            <a:extLst>
              <a:ext uri="{FF2B5EF4-FFF2-40B4-BE49-F238E27FC236}">
                <a16:creationId xmlns:a16="http://schemas.microsoft.com/office/drawing/2014/main" id="{A6624518-7EA5-083E-023C-324D317F4A98}"/>
              </a:ext>
            </a:extLst>
          </p:cNvPr>
          <p:cNvSpPr>
            <a:spLocks noGrp="1"/>
          </p:cNvSpPr>
          <p:nvPr>
            <p:ph type="subTitle" idx="1" hasCustomPrompt="1"/>
          </p:nvPr>
        </p:nvSpPr>
        <p:spPr>
          <a:xfrm>
            <a:off x="240216" y="4276725"/>
            <a:ext cx="5784570" cy="1450366"/>
          </a:xfrm>
        </p:spPr>
        <p:txBody>
          <a:bodyPr/>
          <a:lstStyle>
            <a:lvl1pPr marL="0" indent="0" algn="l">
              <a:buNone/>
              <a:defRPr sz="325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2" name="Titel 1">
            <a:extLst>
              <a:ext uri="{FF2B5EF4-FFF2-40B4-BE49-F238E27FC236}">
                <a16:creationId xmlns:a16="http://schemas.microsoft.com/office/drawing/2014/main" id="{32CF06FF-AE6A-9520-C525-3460CAE18F1F}"/>
              </a:ext>
            </a:extLst>
          </p:cNvPr>
          <p:cNvSpPr>
            <a:spLocks noGrp="1"/>
          </p:cNvSpPr>
          <p:nvPr>
            <p:ph type="ctrTitle" hasCustomPrompt="1"/>
          </p:nvPr>
        </p:nvSpPr>
        <p:spPr>
          <a:xfrm>
            <a:off x="240215" y="1130909"/>
            <a:ext cx="5784570" cy="3061768"/>
          </a:xfrm>
        </p:spPr>
        <p:txBody>
          <a:bodyPr anchor="b"/>
          <a:lstStyle>
            <a:lvl1pPr algn="l">
              <a:defRPr sz="5900"/>
            </a:lvl1pPr>
          </a:lstStyle>
          <a:p>
            <a:r>
              <a:rPr lang="en-US" dirty="0"/>
              <a:t>Title of presentation</a:t>
            </a:r>
          </a:p>
        </p:txBody>
      </p:sp>
      <p:pic>
        <p:nvPicPr>
          <p:cNvPr id="9" name="EHA_Logo_Black_RGB.svg" descr="EHA_Logo_Black_RGB.svg">
            <a:extLst>
              <a:ext uri="{FF2B5EF4-FFF2-40B4-BE49-F238E27FC236}">
                <a16:creationId xmlns:a16="http://schemas.microsoft.com/office/drawing/2014/main" id="{098CF441-B219-CFB0-EC11-314057F607EC}"/>
              </a:ext>
            </a:extLst>
          </p:cNvPr>
          <p:cNvPicPr>
            <a:picLocks noChangeAspect="1"/>
          </p:cNvPicPr>
          <p:nvPr userDrawn="1"/>
        </p:nvPicPr>
        <p:blipFill>
          <a:blip r:embed="rId2"/>
          <a:stretch>
            <a:fillRect/>
          </a:stretch>
        </p:blipFill>
        <p:spPr>
          <a:xfrm>
            <a:off x="-10074" y="-10600"/>
            <a:ext cx="2291801" cy="1145901"/>
          </a:xfrm>
          <a:prstGeom prst="rect">
            <a:avLst/>
          </a:prstGeom>
          <a:ln w="12700">
            <a:miter lim="400000"/>
          </a:ln>
        </p:spPr>
      </p:pic>
      <p:sp>
        <p:nvSpPr>
          <p:cNvPr id="7" name="Tijdelijke aanduiding voor afbeelding 11">
            <a:extLst>
              <a:ext uri="{FF2B5EF4-FFF2-40B4-BE49-F238E27FC236}">
                <a16:creationId xmlns:a16="http://schemas.microsoft.com/office/drawing/2014/main" id="{F3BCB658-0B20-353C-95A9-A3DD57B0F5CA}"/>
              </a:ext>
            </a:extLst>
          </p:cNvPr>
          <p:cNvSpPr>
            <a:spLocks noGrp="1"/>
          </p:cNvSpPr>
          <p:nvPr>
            <p:ph type="pic" sz="quarter" idx="12" hasCustomPrompt="1"/>
          </p:nvPr>
        </p:nvSpPr>
        <p:spPr>
          <a:xfrm>
            <a:off x="6094800" y="0"/>
            <a:ext cx="6094800" cy="6858000"/>
          </a:xfrm>
          <a:solidFill>
            <a:schemeClr val="tx2"/>
          </a:solidFill>
        </p:spPr>
        <p:txBody>
          <a:bodyPr/>
          <a:lstStyle>
            <a:lvl1pPr>
              <a:defRPr>
                <a:solidFill>
                  <a:schemeClr val="accent6"/>
                </a:solidFill>
              </a:defRPr>
            </a:lvl1pPr>
          </a:lstStyle>
          <a:p>
            <a:r>
              <a:rPr lang="en-US"/>
              <a:t>Click to insert image</a:t>
            </a:r>
            <a:endParaRPr lang="en-US" dirty="0"/>
          </a:p>
        </p:txBody>
      </p:sp>
    </p:spTree>
    <p:extLst>
      <p:ext uri="{BB962C8B-B14F-4D97-AF65-F5344CB8AC3E}">
        <p14:creationId xmlns:p14="http://schemas.microsoft.com/office/powerpoint/2010/main" val="288126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50/50 Video / Photo">
    <p:bg>
      <p:bgPr>
        <a:solidFill>
          <a:schemeClr val="accent6"/>
        </a:solidFill>
        <a:effectLst/>
      </p:bgPr>
    </p:bg>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6154FF69-A2AC-BBBB-BA6D-14E779D21536}"/>
              </a:ext>
            </a:extLst>
          </p:cNvPr>
          <p:cNvSpPr>
            <a:spLocks noGrp="1"/>
          </p:cNvSpPr>
          <p:nvPr>
            <p:ph type="body" sz="quarter" idx="10" hasCustomPrompt="1"/>
          </p:nvPr>
        </p:nvSpPr>
        <p:spPr>
          <a:xfrm>
            <a:off x="239993" y="2794000"/>
            <a:ext cx="11651970" cy="387044"/>
          </a:xfrm>
        </p:spPr>
        <p:txBody>
          <a:bodyPr anchor="t"/>
          <a:lstStyle>
            <a:lvl1pPr>
              <a:defRPr/>
            </a:lvl1pPr>
          </a:lstStyle>
          <a:p>
            <a:pPr lvl="0"/>
            <a:r>
              <a:rPr lang="en-US"/>
              <a:t>Date and/or Author</a:t>
            </a:r>
            <a:endParaRPr lang="en-US" dirty="0"/>
          </a:p>
        </p:txBody>
      </p:sp>
      <p:sp>
        <p:nvSpPr>
          <p:cNvPr id="3" name="Ondertitel 2">
            <a:extLst>
              <a:ext uri="{FF2B5EF4-FFF2-40B4-BE49-F238E27FC236}">
                <a16:creationId xmlns:a16="http://schemas.microsoft.com/office/drawing/2014/main" id="{A6624518-7EA5-083E-023C-324D317F4A98}"/>
              </a:ext>
            </a:extLst>
          </p:cNvPr>
          <p:cNvSpPr>
            <a:spLocks noGrp="1"/>
          </p:cNvSpPr>
          <p:nvPr>
            <p:ph type="subTitle" idx="1" hasCustomPrompt="1"/>
          </p:nvPr>
        </p:nvSpPr>
        <p:spPr>
          <a:xfrm>
            <a:off x="240215" y="2016079"/>
            <a:ext cx="11651747" cy="488643"/>
          </a:xfrm>
        </p:spPr>
        <p:txBody>
          <a:bodyPr/>
          <a:lstStyle>
            <a:lvl1pPr marL="0" indent="0" algn="l">
              <a:buNone/>
              <a:defRPr sz="325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US" dirty="0"/>
          </a:p>
        </p:txBody>
      </p:sp>
      <p:sp>
        <p:nvSpPr>
          <p:cNvPr id="2" name="Titel 1">
            <a:extLst>
              <a:ext uri="{FF2B5EF4-FFF2-40B4-BE49-F238E27FC236}">
                <a16:creationId xmlns:a16="http://schemas.microsoft.com/office/drawing/2014/main" id="{32CF06FF-AE6A-9520-C525-3460CAE18F1F}"/>
              </a:ext>
            </a:extLst>
          </p:cNvPr>
          <p:cNvSpPr>
            <a:spLocks noGrp="1"/>
          </p:cNvSpPr>
          <p:nvPr>
            <p:ph type="ctrTitle" hasCustomPrompt="1"/>
          </p:nvPr>
        </p:nvSpPr>
        <p:spPr>
          <a:xfrm>
            <a:off x="240215" y="1308710"/>
            <a:ext cx="11651748" cy="657682"/>
          </a:xfrm>
        </p:spPr>
        <p:txBody>
          <a:bodyPr wrap="none" anchor="t"/>
          <a:lstStyle>
            <a:lvl1pPr algn="l">
              <a:defRPr sz="5900"/>
            </a:lvl1pPr>
          </a:lstStyle>
          <a:p>
            <a:r>
              <a:rPr lang="en-US"/>
              <a:t>Title of presentation</a:t>
            </a:r>
            <a:endParaRPr lang="en-US" dirty="0"/>
          </a:p>
        </p:txBody>
      </p:sp>
      <p:pic>
        <p:nvPicPr>
          <p:cNvPr id="7" name="EHAblack" descr="pasted-image.pdf">
            <a:extLst>
              <a:ext uri="{FF2B5EF4-FFF2-40B4-BE49-F238E27FC236}">
                <a16:creationId xmlns:a16="http://schemas.microsoft.com/office/drawing/2014/main" id="{9EAB6DFD-5F41-6B3D-6D97-341958CFC75E}"/>
              </a:ext>
            </a:extLst>
          </p:cNvPr>
          <p:cNvPicPr>
            <a:picLocks noChangeAspect="1"/>
          </p:cNvPicPr>
          <p:nvPr userDrawn="1"/>
        </p:nvPicPr>
        <p:blipFill>
          <a:blip r:embed="rId2"/>
          <a:stretch>
            <a:fillRect/>
          </a:stretch>
        </p:blipFill>
        <p:spPr>
          <a:xfrm>
            <a:off x="10651502" y="330527"/>
            <a:ext cx="1070369" cy="507600"/>
          </a:xfrm>
          <a:prstGeom prst="rect">
            <a:avLst/>
          </a:prstGeom>
          <a:ln w="12700">
            <a:miter lim="400000"/>
          </a:ln>
        </p:spPr>
      </p:pic>
      <p:pic>
        <p:nvPicPr>
          <p:cNvPr id="9" name="EHA_Logo_Black_RGB.svg" descr="EHA_Logo_Black_RGB.svg">
            <a:extLst>
              <a:ext uri="{FF2B5EF4-FFF2-40B4-BE49-F238E27FC236}">
                <a16:creationId xmlns:a16="http://schemas.microsoft.com/office/drawing/2014/main" id="{098CF441-B219-CFB0-EC11-314057F607EC}"/>
              </a:ext>
            </a:extLst>
          </p:cNvPr>
          <p:cNvPicPr>
            <a:picLocks noChangeAspect="1"/>
          </p:cNvPicPr>
          <p:nvPr userDrawn="1"/>
        </p:nvPicPr>
        <p:blipFill>
          <a:blip r:embed="rId3"/>
          <a:stretch>
            <a:fillRect/>
          </a:stretch>
        </p:blipFill>
        <p:spPr>
          <a:xfrm>
            <a:off x="-10074" y="-10600"/>
            <a:ext cx="2291801" cy="1145901"/>
          </a:xfrm>
          <a:prstGeom prst="rect">
            <a:avLst/>
          </a:prstGeom>
          <a:ln w="12700">
            <a:miter lim="400000"/>
          </a:ln>
        </p:spPr>
      </p:pic>
      <p:sp>
        <p:nvSpPr>
          <p:cNvPr id="4" name="Tijdelijke aanduiding voor media 4">
            <a:extLst>
              <a:ext uri="{FF2B5EF4-FFF2-40B4-BE49-F238E27FC236}">
                <a16:creationId xmlns:a16="http://schemas.microsoft.com/office/drawing/2014/main" id="{050CCA86-A9FF-057E-B180-59A6780C0CAB}"/>
              </a:ext>
            </a:extLst>
          </p:cNvPr>
          <p:cNvSpPr>
            <a:spLocks noGrp="1"/>
          </p:cNvSpPr>
          <p:nvPr>
            <p:ph type="media" sz="quarter" idx="11" hasCustomPrompt="1"/>
          </p:nvPr>
        </p:nvSpPr>
        <p:spPr>
          <a:xfrm>
            <a:off x="-10074" y="3429000"/>
            <a:ext cx="6106074" cy="3429000"/>
          </a:xfrm>
          <a:solidFill>
            <a:schemeClr val="tx2"/>
          </a:solidFill>
        </p:spPr>
        <p:txBody>
          <a:bodyPr/>
          <a:lstStyle>
            <a:lvl1pPr>
              <a:defRPr>
                <a:solidFill>
                  <a:schemeClr val="accent6"/>
                </a:solidFill>
              </a:defRPr>
            </a:lvl1pPr>
          </a:lstStyle>
          <a:p>
            <a:r>
              <a:rPr lang="en-US"/>
              <a:t>Click to insert media</a:t>
            </a:r>
            <a:endParaRPr lang="en-US" dirty="0"/>
          </a:p>
        </p:txBody>
      </p:sp>
      <p:sp>
        <p:nvSpPr>
          <p:cNvPr id="5" name="Tijdelijke aanduiding voor afbeelding 11">
            <a:extLst>
              <a:ext uri="{FF2B5EF4-FFF2-40B4-BE49-F238E27FC236}">
                <a16:creationId xmlns:a16="http://schemas.microsoft.com/office/drawing/2014/main" id="{43D0BCB8-BECB-9797-7402-50979664AE5D}"/>
              </a:ext>
            </a:extLst>
          </p:cNvPr>
          <p:cNvSpPr>
            <a:spLocks noGrp="1"/>
          </p:cNvSpPr>
          <p:nvPr>
            <p:ph type="pic" sz="quarter" idx="12" hasCustomPrompt="1"/>
          </p:nvPr>
        </p:nvSpPr>
        <p:spPr>
          <a:xfrm>
            <a:off x="6094800" y="3429000"/>
            <a:ext cx="6094800" cy="3429000"/>
          </a:xfrm>
          <a:solidFill>
            <a:schemeClr val="tx2"/>
          </a:solidFill>
        </p:spPr>
        <p:txBody>
          <a:bodyPr/>
          <a:lstStyle>
            <a:lvl1pPr>
              <a:defRPr>
                <a:solidFill>
                  <a:schemeClr val="accent6"/>
                </a:solidFill>
              </a:defRPr>
            </a:lvl1pPr>
          </a:lstStyle>
          <a:p>
            <a:r>
              <a:rPr lang="en-US"/>
              <a:t>Click to insert image</a:t>
            </a:r>
            <a:endParaRPr lang="en-US" dirty="0"/>
          </a:p>
        </p:txBody>
      </p:sp>
    </p:spTree>
    <p:extLst>
      <p:ext uri="{BB962C8B-B14F-4D97-AF65-F5344CB8AC3E}">
        <p14:creationId xmlns:p14="http://schemas.microsoft.com/office/powerpoint/2010/main" val="308616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E9E02-1355-0B4C-2761-0D47D5F72BA3}"/>
              </a:ext>
            </a:extLst>
          </p:cNvPr>
          <p:cNvSpPr>
            <a:spLocks noGrp="1"/>
          </p:cNvSpPr>
          <p:nvPr>
            <p:ph type="title" hasCustomPrompt="1"/>
          </p:nvPr>
        </p:nvSpPr>
        <p:spPr>
          <a:xfrm>
            <a:off x="212950" y="1633536"/>
            <a:ext cx="5759450" cy="4462464"/>
          </a:xfrm>
        </p:spPr>
        <p:txBody>
          <a:bodyPr anchor="t"/>
          <a:lstStyle>
            <a:lvl1pPr>
              <a:defRPr sz="6000"/>
            </a:lvl1pPr>
          </a:lstStyle>
          <a:p>
            <a:r>
              <a:rPr lang="en-US"/>
              <a:t>Chapter Title</a:t>
            </a:r>
            <a:endParaRPr lang="en-US" dirty="0"/>
          </a:p>
        </p:txBody>
      </p:sp>
      <p:sp>
        <p:nvSpPr>
          <p:cNvPr id="3" name="Tijdelijke aanduiding voor tekst 2">
            <a:extLst>
              <a:ext uri="{FF2B5EF4-FFF2-40B4-BE49-F238E27FC236}">
                <a16:creationId xmlns:a16="http://schemas.microsoft.com/office/drawing/2014/main" id="{2A1459FB-B062-1667-BFA2-BF446F026B02}"/>
              </a:ext>
            </a:extLst>
          </p:cNvPr>
          <p:cNvSpPr>
            <a:spLocks noGrp="1"/>
          </p:cNvSpPr>
          <p:nvPr>
            <p:ph type="body" idx="1" hasCustomPrompt="1"/>
          </p:nvPr>
        </p:nvSpPr>
        <p:spPr>
          <a:xfrm>
            <a:off x="191175" y="-87083"/>
            <a:ext cx="5759450" cy="1154970"/>
          </a:xfrm>
        </p:spPr>
        <p:txBody>
          <a:bodyPr anchor="t"/>
          <a:lstStyle>
            <a:lvl1pPr marL="0" indent="0">
              <a:buNone/>
              <a:defRPr sz="9000" b="1">
                <a:solidFill>
                  <a:schemeClr val="tx1"/>
                </a:solidFill>
                <a:latin typeface="Space Grotesk" pitchFamily="2" charset="0"/>
                <a:cs typeface="Space Grotesk"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01</a:t>
            </a:r>
          </a:p>
        </p:txBody>
      </p:sp>
      <p:sp>
        <p:nvSpPr>
          <p:cNvPr id="7" name="Tijdelijke aanduiding voor voettekst 6">
            <a:extLst>
              <a:ext uri="{FF2B5EF4-FFF2-40B4-BE49-F238E27FC236}">
                <a16:creationId xmlns:a16="http://schemas.microsoft.com/office/drawing/2014/main" id="{43B0D798-6F54-DCC1-2192-337F3F0DA924}"/>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4EE538CC-BDF7-2C12-8DFA-92FF5FC477DF}"/>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12" name="Tijdelijke aanduiding voor afbeelding 11">
            <a:extLst>
              <a:ext uri="{FF2B5EF4-FFF2-40B4-BE49-F238E27FC236}">
                <a16:creationId xmlns:a16="http://schemas.microsoft.com/office/drawing/2014/main" id="{50ABB9AF-66D0-650B-8E84-68F6622FB0F2}"/>
              </a:ext>
            </a:extLst>
          </p:cNvPr>
          <p:cNvSpPr>
            <a:spLocks noGrp="1"/>
          </p:cNvSpPr>
          <p:nvPr>
            <p:ph type="pic" sz="quarter" idx="12" hasCustomPrompt="1"/>
          </p:nvPr>
        </p:nvSpPr>
        <p:spPr>
          <a:xfrm>
            <a:off x="6124801" y="0"/>
            <a:ext cx="6067199" cy="6096000"/>
          </a:xfrm>
          <a:solidFill>
            <a:schemeClr val="tx2"/>
          </a:solidFill>
        </p:spPr>
        <p:txBody>
          <a:bodyPr/>
          <a:lstStyle>
            <a:lvl1pPr>
              <a:defRPr>
                <a:solidFill>
                  <a:schemeClr val="accent6"/>
                </a:solidFill>
              </a:defRPr>
            </a:lvl1pPr>
          </a:lstStyle>
          <a:p>
            <a:r>
              <a:rPr lang="en-US"/>
              <a:t>Click to insert image</a:t>
            </a:r>
            <a:endParaRPr lang="en-US" dirty="0"/>
          </a:p>
        </p:txBody>
      </p:sp>
      <p:pic>
        <p:nvPicPr>
          <p:cNvPr id="13" name="EHA_Logo_Black_RGB.svg" descr="EHA_Logo_Black_RGB.svg">
            <a:extLst>
              <a:ext uri="{FF2B5EF4-FFF2-40B4-BE49-F238E27FC236}">
                <a16:creationId xmlns:a16="http://schemas.microsoft.com/office/drawing/2014/main" id="{2D78494D-3D43-577A-FABE-23A2EE176E8A}"/>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Tree>
    <p:extLst>
      <p:ext uri="{BB962C8B-B14F-4D97-AF65-F5344CB8AC3E}">
        <p14:creationId xmlns:p14="http://schemas.microsoft.com/office/powerpoint/2010/main" val="406566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
    <p:bg>
      <p:bgPr>
        <a:solidFill>
          <a:schemeClr val="accent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lvl1pPr>
          </a:lstStyle>
          <a:p>
            <a:r>
              <a:rPr lang="en-US"/>
              <a:t>Contents</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307658" y="2458801"/>
            <a:ext cx="11591924" cy="3794998"/>
          </a:xfrm>
        </p:spPr>
        <p:txBody>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pic>
        <p:nvPicPr>
          <p:cNvPr id="6" name="EHA_Logo_Black_RGB.svg" descr="EHA_Logo_Black_RGB.svg">
            <a:extLst>
              <a:ext uri="{FF2B5EF4-FFF2-40B4-BE49-F238E27FC236}">
                <a16:creationId xmlns:a16="http://schemas.microsoft.com/office/drawing/2014/main" id="{352CC9A2-8792-AC37-9786-145854942873}"/>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Tree>
    <p:extLst>
      <p:ext uri="{BB962C8B-B14F-4D97-AF65-F5344CB8AC3E}">
        <p14:creationId xmlns:p14="http://schemas.microsoft.com/office/powerpoint/2010/main" val="86563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text in 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p:txBody>
          <a:bodyPr numCol="2">
            <a:noAutofit/>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pic>
        <p:nvPicPr>
          <p:cNvPr id="9" name="EHA_Logo_Black_RGB.svg" descr="EHA_Logo_Black_RGB.svg">
            <a:extLst>
              <a:ext uri="{FF2B5EF4-FFF2-40B4-BE49-F238E27FC236}">
                <a16:creationId xmlns:a16="http://schemas.microsoft.com/office/drawing/2014/main" id="{ED725100-8F34-3797-E230-D8D118A2F814}"/>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Tree>
    <p:extLst>
      <p:ext uri="{BB962C8B-B14F-4D97-AF65-F5344CB8AC3E}">
        <p14:creationId xmlns:p14="http://schemas.microsoft.com/office/powerpoint/2010/main" val="116196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Object - BG black">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solidFill>
                  <a:schemeClr val="bg1"/>
                </a:solidFill>
              </a:defRPr>
            </a:lvl1p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2188029" y="2023785"/>
            <a:ext cx="7783286" cy="4091761"/>
          </a:xfrm>
        </p:spPr>
        <p:txBody>
          <a:bodyPr numCol="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bg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bg1"/>
                </a:solidFill>
              </a:defRPr>
            </a:lvl1pPr>
          </a:lstStyle>
          <a:p>
            <a:fld id="{42DF71BC-759E-4D06-B983-7D9FC16A403B}" type="slidenum">
              <a:rPr lang="en-US" smtClean="0"/>
              <a:pPr/>
              <a:t>‹#›</a:t>
            </a:fld>
            <a:endParaRPr lang="en-US" dirty="0"/>
          </a:p>
        </p:txBody>
      </p:sp>
      <p:pic>
        <p:nvPicPr>
          <p:cNvPr id="17" name="EHA_Logo_White_RGB.svg" descr="EHA_Logo_White_RGB.svg">
            <a:extLst>
              <a:ext uri="{FF2B5EF4-FFF2-40B4-BE49-F238E27FC236}">
                <a16:creationId xmlns:a16="http://schemas.microsoft.com/office/drawing/2014/main" id="{6A2C0156-1B92-3795-C240-D9A39BE5A025}"/>
              </a:ext>
            </a:extLst>
          </p:cNvPr>
          <p:cNvPicPr>
            <a:picLocks noChangeAspect="1"/>
          </p:cNvPicPr>
          <p:nvPr userDrawn="1"/>
        </p:nvPicPr>
        <p:blipFill>
          <a:blip r:embed="rId2"/>
          <a:stretch>
            <a:fillRect/>
          </a:stretch>
        </p:blipFill>
        <p:spPr>
          <a:xfrm>
            <a:off x="10841986" y="6121025"/>
            <a:ext cx="1155600" cy="577800"/>
          </a:xfrm>
          <a:prstGeom prst="rect">
            <a:avLst/>
          </a:prstGeom>
          <a:ln w="12700">
            <a:miter lim="400000"/>
          </a:ln>
        </p:spPr>
      </p:pic>
    </p:spTree>
    <p:extLst>
      <p:ext uri="{BB962C8B-B14F-4D97-AF65-F5344CB8AC3E}">
        <p14:creationId xmlns:p14="http://schemas.microsoft.com/office/powerpoint/2010/main" val="80345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Object - BG yellow">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solidFill>
                  <a:schemeClr val="tx1"/>
                </a:solidFill>
              </a:defRPr>
            </a:lvl1p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2188029" y="2023785"/>
            <a:ext cx="7783286" cy="4091761"/>
          </a:xfrm>
        </p:spPr>
        <p:txBody>
          <a:bodyPr numCol="1">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tx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tx1"/>
                </a:solidFill>
              </a:defRPr>
            </a:lvl1pPr>
          </a:lstStyle>
          <a:p>
            <a:fld id="{42DF71BC-759E-4D06-B983-7D9FC16A403B}" type="slidenum">
              <a:rPr lang="en-US" smtClean="0"/>
              <a:pPr/>
              <a:t>‹#›</a:t>
            </a:fld>
            <a:endParaRPr lang="en-US" dirty="0"/>
          </a:p>
        </p:txBody>
      </p:sp>
      <p:pic>
        <p:nvPicPr>
          <p:cNvPr id="4" name="EHA_Logo_Black_RGB.svg" descr="EHA_Logo_Black_RGB.svg">
            <a:extLst>
              <a:ext uri="{FF2B5EF4-FFF2-40B4-BE49-F238E27FC236}">
                <a16:creationId xmlns:a16="http://schemas.microsoft.com/office/drawing/2014/main" id="{F732C565-A604-E93C-E1A2-FD3B984F6657}"/>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Tree>
    <p:extLst>
      <p:ext uri="{BB962C8B-B14F-4D97-AF65-F5344CB8AC3E}">
        <p14:creationId xmlns:p14="http://schemas.microsoft.com/office/powerpoint/2010/main" val="350050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50/50 text/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a:xfrm>
            <a:off x="300038" y="276199"/>
            <a:ext cx="5617436" cy="1401718"/>
          </a:xfrm>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307658" y="2023785"/>
            <a:ext cx="5609816" cy="4091761"/>
          </a:xfrm>
        </p:spPr>
        <p:txBody>
          <a:bodyPr numCol="1">
            <a:noAutofit/>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6007234" y="0"/>
            <a:ext cx="6184766" cy="6115546"/>
          </a:xfrm>
          <a:solidFill>
            <a:schemeClr val="tx2"/>
          </a:solidFill>
        </p:spPr>
        <p:txBody>
          <a:bodyPr/>
          <a:lstStyle>
            <a:lvl1pPr>
              <a:defRPr>
                <a:solidFill>
                  <a:schemeClr val="accent6"/>
                </a:solidFill>
              </a:defRPr>
            </a:lvl1pPr>
          </a:lstStyle>
          <a:p>
            <a:r>
              <a:rPr lang="en-US"/>
              <a:t>Click to insert image</a:t>
            </a:r>
            <a:endParaRPr lang="en-US" dirty="0"/>
          </a:p>
        </p:txBody>
      </p:sp>
      <p:pic>
        <p:nvPicPr>
          <p:cNvPr id="5" name="EHA_Logo_Black_RGB.svg" descr="EHA_Logo_Black_RGB.svg">
            <a:extLst>
              <a:ext uri="{FF2B5EF4-FFF2-40B4-BE49-F238E27FC236}">
                <a16:creationId xmlns:a16="http://schemas.microsoft.com/office/drawing/2014/main" id="{522672E4-2044-FE90-4297-B0446C389921}"/>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Tree>
    <p:extLst>
      <p:ext uri="{BB962C8B-B14F-4D97-AF65-F5344CB8AC3E}">
        <p14:creationId xmlns:p14="http://schemas.microsoft.com/office/powerpoint/2010/main" val="317152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2A7A196-4FE2-0F8E-55B9-69E68CA9FBAD}"/>
              </a:ext>
            </a:extLst>
          </p:cNvPr>
          <p:cNvSpPr>
            <a:spLocks noGrp="1"/>
          </p:cNvSpPr>
          <p:nvPr>
            <p:ph type="title"/>
          </p:nvPr>
        </p:nvSpPr>
        <p:spPr>
          <a:xfrm>
            <a:off x="300038" y="276199"/>
            <a:ext cx="11591924" cy="1401718"/>
          </a:xfrm>
          <a:prstGeom prst="rect">
            <a:avLst/>
          </a:prstGeom>
        </p:spPr>
        <p:txBody>
          <a:bodyPr vert="horz" lIns="91440" tIns="45720" rIns="91440" bIns="45720" rtlCol="0" anchor="t">
            <a:noAutofit/>
          </a:bodyPr>
          <a:lstStyle/>
          <a:p>
            <a:r>
              <a:rPr lang="en-US"/>
              <a:t>Title of</a:t>
            </a:r>
            <a:br>
              <a:rPr lang="en-US"/>
            </a:br>
            <a:r>
              <a:rPr lang="en-US"/>
              <a:t>the slide</a:t>
            </a:r>
            <a:endParaRPr lang="en-US" dirty="0"/>
          </a:p>
        </p:txBody>
      </p:sp>
      <p:sp>
        <p:nvSpPr>
          <p:cNvPr id="3" name="Tijdelijke aanduiding voor tekst 2">
            <a:extLst>
              <a:ext uri="{FF2B5EF4-FFF2-40B4-BE49-F238E27FC236}">
                <a16:creationId xmlns:a16="http://schemas.microsoft.com/office/drawing/2014/main" id="{FE471598-D988-8202-B6B4-19A66955921C}"/>
              </a:ext>
            </a:extLst>
          </p:cNvPr>
          <p:cNvSpPr>
            <a:spLocks noGrp="1"/>
          </p:cNvSpPr>
          <p:nvPr>
            <p:ph type="body" idx="1"/>
          </p:nvPr>
        </p:nvSpPr>
        <p:spPr>
          <a:xfrm>
            <a:off x="317085" y="2023785"/>
            <a:ext cx="11591924" cy="4091761"/>
          </a:xfrm>
          <a:prstGeom prst="rect">
            <a:avLst/>
          </a:prstGeom>
        </p:spPr>
        <p:txBody>
          <a:bodyPr vert="horz" lIns="91440" tIns="45720" rIns="91440" bIns="45720" rtlCol="0">
            <a:noAutofit/>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5" name="Tijdelijke aanduiding voor voettekst 4">
            <a:extLst>
              <a:ext uri="{FF2B5EF4-FFF2-40B4-BE49-F238E27FC236}">
                <a16:creationId xmlns:a16="http://schemas.microsoft.com/office/drawing/2014/main" id="{CB427315-15F1-ED60-5D6B-943A14202ECE}"/>
              </a:ext>
            </a:extLst>
          </p:cNvPr>
          <p:cNvSpPr>
            <a:spLocks noGrp="1"/>
          </p:cNvSpPr>
          <p:nvPr>
            <p:ph type="ftr" sz="quarter" idx="3"/>
          </p:nvPr>
        </p:nvSpPr>
        <p:spPr>
          <a:xfrm>
            <a:off x="661284" y="6253800"/>
            <a:ext cx="9976508" cy="365125"/>
          </a:xfrm>
          <a:prstGeom prst="rect">
            <a:avLst/>
          </a:prstGeom>
        </p:spPr>
        <p:txBody>
          <a:bodyPr vert="horz" lIns="91440" tIns="45720" rIns="91440" bIns="45720" rtlCol="0" anchor="ctr"/>
          <a:lstStyle>
            <a:lvl1pPr algn="l">
              <a:defRPr sz="1050">
                <a:solidFill>
                  <a:schemeClr val="tx1"/>
                </a:solidFill>
              </a:defRPr>
            </a:lvl1pPr>
          </a:lstStyle>
          <a:p>
            <a:r>
              <a:rPr lang="en-US"/>
              <a:t>Presentation title by Insert &gt; Header / Footer texts </a:t>
            </a:r>
            <a:endParaRPr lang="en-US" dirty="0"/>
          </a:p>
        </p:txBody>
      </p:sp>
      <p:sp>
        <p:nvSpPr>
          <p:cNvPr id="6" name="Tijdelijke aanduiding voor dianummer 5">
            <a:extLst>
              <a:ext uri="{FF2B5EF4-FFF2-40B4-BE49-F238E27FC236}">
                <a16:creationId xmlns:a16="http://schemas.microsoft.com/office/drawing/2014/main" id="{B68FE72B-A957-E9DE-86C4-B9867B9D0DBC}"/>
              </a:ext>
            </a:extLst>
          </p:cNvPr>
          <p:cNvSpPr>
            <a:spLocks noGrp="1"/>
          </p:cNvSpPr>
          <p:nvPr>
            <p:ph type="sldNum" sz="quarter" idx="4"/>
          </p:nvPr>
        </p:nvSpPr>
        <p:spPr>
          <a:xfrm>
            <a:off x="-3571" y="6253798"/>
            <a:ext cx="593231" cy="365125"/>
          </a:xfrm>
          <a:prstGeom prst="rect">
            <a:avLst/>
          </a:prstGeom>
        </p:spPr>
        <p:txBody>
          <a:bodyPr vert="horz" lIns="91440" tIns="45720" rIns="91440" bIns="45720" rtlCol="0" anchor="ctr"/>
          <a:lstStyle>
            <a:lvl1pPr algn="r">
              <a:defRPr sz="1050">
                <a:solidFill>
                  <a:schemeClr val="tx1"/>
                </a:solidFill>
              </a:defRPr>
            </a:lvl1pPr>
          </a:lstStyle>
          <a:p>
            <a:fld id="{42DF71BC-759E-4D06-B983-7D9FC16A403B}" type="slidenum">
              <a:rPr lang="en-US" smtClean="0"/>
              <a:pPr/>
              <a:t>‹#›</a:t>
            </a:fld>
            <a:endParaRPr lang="en-US" dirty="0"/>
          </a:p>
        </p:txBody>
      </p:sp>
    </p:spTree>
    <p:extLst>
      <p:ext uri="{BB962C8B-B14F-4D97-AF65-F5344CB8AC3E}">
        <p14:creationId xmlns:p14="http://schemas.microsoft.com/office/powerpoint/2010/main" val="2044013287"/>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65" r:id="rId3"/>
    <p:sldLayoutId id="2147483651" r:id="rId4"/>
    <p:sldLayoutId id="2147483666" r:id="rId5"/>
    <p:sldLayoutId id="2147483650" r:id="rId6"/>
    <p:sldLayoutId id="2147483667" r:id="rId7"/>
    <p:sldLayoutId id="2147483668" r:id="rId8"/>
    <p:sldLayoutId id="2147483669" r:id="rId9"/>
    <p:sldLayoutId id="2147483670" r:id="rId10"/>
    <p:sldLayoutId id="2147483671" r:id="rId11"/>
    <p:sldLayoutId id="2147483672" r:id="rId12"/>
    <p:sldLayoutId id="2147483673" r:id="rId13"/>
    <p:sldLayoutId id="2147483655" r:id="rId14"/>
    <p:sldLayoutId id="2147483674" r:id="rId15"/>
    <p:sldLayoutId id="2147483675" r:id="rId16"/>
    <p:sldLayoutId id="214748367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525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120000"/>
        </a:lnSpc>
        <a:spcBef>
          <a:spcPts val="0"/>
        </a:spcBef>
        <a:buFont typeface="Arial" panose="020B0604020202020204" pitchFamily="34" charset="0"/>
        <a:buNone/>
        <a:defRPr sz="2250" kern="1200">
          <a:solidFill>
            <a:schemeClr val="tx1"/>
          </a:solidFill>
          <a:latin typeface="+mn-lt"/>
          <a:ea typeface="+mn-ea"/>
          <a:cs typeface="+mn-cs"/>
        </a:defRPr>
      </a:lvl2pPr>
      <a:lvl3pPr marL="352425"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sz="1500" kern="1200">
          <a:solidFill>
            <a:schemeClr val="tx1"/>
          </a:solidFill>
          <a:latin typeface="+mn-lt"/>
          <a:ea typeface="+mn-ea"/>
          <a:cs typeface="+mn-cs"/>
        </a:defRPr>
      </a:lvl3pPr>
      <a:lvl4pPr marL="719138" indent="-366713"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sz="1500" kern="1200">
          <a:solidFill>
            <a:schemeClr val="tx1"/>
          </a:solidFill>
          <a:latin typeface="+mn-lt"/>
          <a:ea typeface="+mn-ea"/>
          <a:cs typeface="+mn-cs"/>
        </a:defRPr>
      </a:lvl4pPr>
      <a:lvl5pPr marL="1071563"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sz="1500" kern="1200">
          <a:solidFill>
            <a:schemeClr val="tx1"/>
          </a:solidFill>
          <a:latin typeface="+mn-lt"/>
          <a:ea typeface="+mn-ea"/>
          <a:cs typeface="+mn-cs"/>
        </a:defRPr>
      </a:lvl5pPr>
      <a:lvl6pPr marL="352425"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lang="nl-NL" sz="2250" kern="1200" dirty="0" smtClean="0">
          <a:solidFill>
            <a:schemeClr val="tx1"/>
          </a:solidFill>
          <a:latin typeface="+mn-lt"/>
          <a:ea typeface="+mn-ea"/>
          <a:cs typeface="+mn-cs"/>
        </a:defRPr>
      </a:lvl6pPr>
      <a:lvl7pPr marL="719138" indent="-366713"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lang="nl-NL" sz="2250" kern="1200" dirty="0" smtClean="0">
          <a:solidFill>
            <a:schemeClr val="tx1"/>
          </a:solidFill>
          <a:latin typeface="+mn-lt"/>
          <a:ea typeface="+mn-ea"/>
          <a:cs typeface="+mn-cs"/>
        </a:defRPr>
      </a:lvl7pPr>
      <a:lvl8pPr marL="1071563"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lang="nl-NL" sz="2250" kern="1200" dirty="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89" userDrawn="1">
          <p15:clr>
            <a:srgbClr val="F26B43"/>
          </p15:clr>
        </p15:guide>
        <p15:guide id="4" pos="749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unitslab.co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el 33">
            <a:extLst>
              <a:ext uri="{FF2B5EF4-FFF2-40B4-BE49-F238E27FC236}">
                <a16:creationId xmlns:a16="http://schemas.microsoft.com/office/drawing/2014/main" id="{17F82650-2FC6-0DB5-F91B-0F0FD9CF5125}"/>
              </a:ext>
            </a:extLst>
          </p:cNvPr>
          <p:cNvSpPr>
            <a:spLocks noGrp="1"/>
          </p:cNvSpPr>
          <p:nvPr>
            <p:ph type="ctrTitle"/>
          </p:nvPr>
        </p:nvSpPr>
        <p:spPr/>
        <p:txBody>
          <a:bodyPr/>
          <a:lstStyle/>
          <a:p>
            <a:r>
              <a:rPr lang="en-US" dirty="0"/>
              <a:t>Tutored Clinical Cases</a:t>
            </a:r>
          </a:p>
        </p:txBody>
      </p:sp>
      <p:sp>
        <p:nvSpPr>
          <p:cNvPr id="8" name="Picture Placeholder 7">
            <a:extLst>
              <a:ext uri="{FF2B5EF4-FFF2-40B4-BE49-F238E27FC236}">
                <a16:creationId xmlns:a16="http://schemas.microsoft.com/office/drawing/2014/main" id="{D15BB91F-1B0C-68DF-BBC3-30EADCB01D36}"/>
              </a:ext>
            </a:extLst>
          </p:cNvPr>
          <p:cNvSpPr>
            <a:spLocks noGrp="1"/>
          </p:cNvSpPr>
          <p:nvPr>
            <p:ph type="pic" sz="quarter" idx="12"/>
          </p:nvPr>
        </p:nvSpPr>
        <p:spPr/>
        <p:txBody>
          <a:bodyPr/>
          <a:lstStyle/>
          <a:p>
            <a:endParaRPr lang="en-NL"/>
          </a:p>
        </p:txBody>
      </p:sp>
    </p:spTree>
    <p:extLst>
      <p:ext uri="{BB962C8B-B14F-4D97-AF65-F5344CB8AC3E}">
        <p14:creationId xmlns:p14="http://schemas.microsoft.com/office/powerpoint/2010/main" val="334811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Response to treatment</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Four months after commencing mycophenolate his blood count showed:</a:t>
            </a:r>
          </a:p>
          <a:p>
            <a:pPr marL="638175" lvl="2" indent="-285750">
              <a:buFont typeface="Arial" panose="020B0604020202020204" pitchFamily="34" charset="0"/>
              <a:buChar char="•"/>
            </a:pPr>
            <a:r>
              <a:rPr lang="en-GB" sz="1800" dirty="0" err="1"/>
              <a:t>Hemoglobin</a:t>
            </a:r>
            <a:r>
              <a:rPr lang="en-GB" sz="1800" dirty="0"/>
              <a:t> (Hb) 107 g/l</a:t>
            </a:r>
          </a:p>
          <a:p>
            <a:pPr marL="638175" lvl="2" indent="-285750">
              <a:buFont typeface="Arial" panose="020B0604020202020204" pitchFamily="34" charset="0"/>
              <a:buChar char="•"/>
            </a:pPr>
            <a:r>
              <a:rPr lang="en-GB" sz="1800" dirty="0"/>
              <a:t>WBC 4.23 x 109/l</a:t>
            </a:r>
          </a:p>
          <a:p>
            <a:pPr marL="638175" lvl="2" indent="-285750">
              <a:buFont typeface="Arial" panose="020B0604020202020204" pitchFamily="34" charset="0"/>
              <a:buChar char="•"/>
            </a:pPr>
            <a:r>
              <a:rPr lang="en-GB" sz="1800" dirty="0"/>
              <a:t>Neutrophils 3.53 x 109/l </a:t>
            </a:r>
          </a:p>
          <a:p>
            <a:pPr marL="638175" lvl="2" indent="-285750">
              <a:buFont typeface="Arial" panose="020B0604020202020204" pitchFamily="34" charset="0"/>
              <a:buChar char="•"/>
            </a:pPr>
            <a:r>
              <a:rPr lang="en-GB" sz="1800" dirty="0"/>
              <a:t>Platelet count 157 x 109/l</a:t>
            </a:r>
          </a:p>
          <a:p>
            <a:pPr marL="285750" indent="-285750">
              <a:buFont typeface="Arial" panose="020B0604020202020204" pitchFamily="34" charset="0"/>
              <a:buChar char="•"/>
            </a:pPr>
            <a:r>
              <a:rPr lang="en-GB" sz="1800" dirty="0"/>
              <a:t>The blood film was abnormal</a:t>
            </a:r>
          </a:p>
          <a:p>
            <a:pPr marL="285750" indent="-285750">
              <a:buFont typeface="Arial" panose="020B0604020202020204" pitchFamily="34" charset="0"/>
              <a:buChar char="•"/>
            </a:pPr>
            <a:r>
              <a:rPr lang="en-GB" sz="1800" dirty="0"/>
              <a:t>Plasma mycophenolate level was considered satisfactory at 1.9 mg/ml and the drug was continued at a dose of 2 g </a:t>
            </a:r>
            <a:r>
              <a:rPr lang="en-GB" sz="1800" dirty="0" err="1"/>
              <a:t>b.d.</a:t>
            </a:r>
            <a:endParaRPr lang="en-GB" sz="1800"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10</a:t>
            </a:fld>
            <a:endParaRPr lang="en-US" dirty="0"/>
          </a:p>
        </p:txBody>
      </p:sp>
    </p:spTree>
    <p:extLst>
      <p:ext uri="{BB962C8B-B14F-4D97-AF65-F5344CB8AC3E}">
        <p14:creationId xmlns:p14="http://schemas.microsoft.com/office/powerpoint/2010/main" val="403720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Blood film</a:t>
            </a:r>
            <a:endParaRPr lang="en-NL"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11</a:t>
            </a:fld>
            <a:endParaRPr lang="en-US" dirty="0"/>
          </a:p>
        </p:txBody>
      </p:sp>
      <p:pic>
        <p:nvPicPr>
          <p:cNvPr id="4" name="Picture 2">
            <a:extLst>
              <a:ext uri="{FF2B5EF4-FFF2-40B4-BE49-F238E27FC236}">
                <a16:creationId xmlns:a16="http://schemas.microsoft.com/office/drawing/2014/main" id="{A2C582BB-2610-C6C3-A06C-26135F213F22}"/>
              </a:ext>
            </a:extLst>
          </p:cNvPr>
          <p:cNvPicPr>
            <a:picLocks noChangeAspect="1" noChangeArrowheads="1"/>
          </p:cNvPicPr>
          <p:nvPr/>
        </p:nvPicPr>
        <p:blipFill>
          <a:blip r:embed="rId2" cstate="print"/>
          <a:srcRect/>
          <a:stretch>
            <a:fillRect/>
          </a:stretch>
        </p:blipFill>
        <p:spPr bwMode="auto">
          <a:xfrm>
            <a:off x="657537" y="1536571"/>
            <a:ext cx="4882194" cy="3528048"/>
          </a:xfrm>
          <a:prstGeom prst="rect">
            <a:avLst/>
          </a:prstGeom>
          <a:noFill/>
          <a:ln w="9525">
            <a:noFill/>
            <a:miter lim="800000"/>
            <a:headEnd/>
            <a:tailEnd/>
          </a:ln>
        </p:spPr>
      </p:pic>
      <p:sp>
        <p:nvSpPr>
          <p:cNvPr id="6" name="TextBox 5">
            <a:extLst>
              <a:ext uri="{FF2B5EF4-FFF2-40B4-BE49-F238E27FC236}">
                <a16:creationId xmlns:a16="http://schemas.microsoft.com/office/drawing/2014/main" id="{128E3E78-24E7-AAD6-9BC5-017C67E75CF1}"/>
              </a:ext>
            </a:extLst>
          </p:cNvPr>
          <p:cNvSpPr txBox="1"/>
          <p:nvPr/>
        </p:nvSpPr>
        <p:spPr>
          <a:xfrm>
            <a:off x="502937" y="5233056"/>
            <a:ext cx="5036794" cy="830997"/>
          </a:xfrm>
          <a:prstGeom prst="rect">
            <a:avLst/>
          </a:prstGeom>
          <a:noFill/>
        </p:spPr>
        <p:txBody>
          <a:bodyPr wrap="square" rtlCol="0">
            <a:spAutoFit/>
          </a:bodyPr>
          <a:lstStyle/>
          <a:p>
            <a:pPr algn="ctr"/>
            <a:r>
              <a:rPr lang="en-US" sz="1600" b="1" dirty="0">
                <a:solidFill>
                  <a:srgbClr val="1E272C"/>
                </a:solidFill>
              </a:rPr>
              <a:t>Peripheral blood smear.</a:t>
            </a:r>
            <a:r>
              <a:rPr lang="en-US" sz="1600" dirty="0">
                <a:solidFill>
                  <a:srgbClr val="1E272C"/>
                </a:solidFill>
              </a:rPr>
              <a:t> Image shows ... </a:t>
            </a:r>
          </a:p>
          <a:p>
            <a:pPr algn="ctr"/>
            <a:r>
              <a:rPr lang="en-US" sz="1600" dirty="0">
                <a:solidFill>
                  <a:srgbClr val="1E272C"/>
                </a:solidFill>
              </a:rPr>
              <a:t>(Include brief explanation of image). </a:t>
            </a:r>
            <a:r>
              <a:rPr lang="en-US" sz="1600" baseline="30000" dirty="0">
                <a:solidFill>
                  <a:srgbClr val="1E272C"/>
                </a:solidFill>
              </a:rPr>
              <a:t>1 </a:t>
            </a:r>
          </a:p>
          <a:p>
            <a:pPr algn="ctr"/>
            <a:r>
              <a:rPr lang="da-DK" altLang="en-US" sz="1600" dirty="0">
                <a:solidFill>
                  <a:srgbClr val="1E272C"/>
                </a:solidFill>
                <a:latin typeface="Calibri" panose="020F0502020204030204" pitchFamily="34" charset="0"/>
              </a:rPr>
              <a:t>May Grunwald Giemsa stain</a:t>
            </a:r>
            <a:endParaRPr lang="da-DK" altLang="en-US" sz="1600" baseline="30000" dirty="0">
              <a:solidFill>
                <a:srgbClr val="1E272C"/>
              </a:solidFill>
              <a:latin typeface="Calibri" panose="020F0502020204030204" pitchFamily="34" charset="0"/>
            </a:endParaRPr>
          </a:p>
        </p:txBody>
      </p:sp>
      <p:pic>
        <p:nvPicPr>
          <p:cNvPr id="7" name="Picture 6" descr="MycophenolateBFSmall.jpg">
            <a:extLst>
              <a:ext uri="{FF2B5EF4-FFF2-40B4-BE49-F238E27FC236}">
                <a16:creationId xmlns:a16="http://schemas.microsoft.com/office/drawing/2014/main" id="{BE9F2451-D64D-A2DC-6A3B-39F96D8C9D48}"/>
              </a:ext>
            </a:extLst>
          </p:cNvPr>
          <p:cNvPicPr>
            <a:picLocks noChangeAspect="1"/>
          </p:cNvPicPr>
          <p:nvPr/>
        </p:nvPicPr>
        <p:blipFill>
          <a:blip r:embed="rId3" cstate="print"/>
          <a:stretch>
            <a:fillRect/>
          </a:stretch>
        </p:blipFill>
        <p:spPr>
          <a:xfrm rot="5400000">
            <a:off x="5686570" y="2108033"/>
            <a:ext cx="3673210" cy="2451535"/>
          </a:xfrm>
          <a:prstGeom prst="rect">
            <a:avLst/>
          </a:prstGeom>
        </p:spPr>
      </p:pic>
      <p:pic>
        <p:nvPicPr>
          <p:cNvPr id="8" name="Picture 7" descr="MycophenolateBMP1Small.jpg">
            <a:extLst>
              <a:ext uri="{FF2B5EF4-FFF2-40B4-BE49-F238E27FC236}">
                <a16:creationId xmlns:a16="http://schemas.microsoft.com/office/drawing/2014/main" id="{28BF9C9B-387E-F0AA-7E70-E73A524BB892}"/>
              </a:ext>
            </a:extLst>
          </p:cNvPr>
          <p:cNvPicPr>
            <a:picLocks noChangeAspect="1"/>
          </p:cNvPicPr>
          <p:nvPr/>
        </p:nvPicPr>
        <p:blipFill>
          <a:blip r:embed="rId4" cstate="print"/>
          <a:stretch>
            <a:fillRect/>
          </a:stretch>
        </p:blipFill>
        <p:spPr>
          <a:xfrm rot="5400000">
            <a:off x="8539397" y="2151537"/>
            <a:ext cx="3625606" cy="2364526"/>
          </a:xfrm>
          <a:prstGeom prst="rect">
            <a:avLst/>
          </a:prstGeom>
        </p:spPr>
      </p:pic>
      <p:sp>
        <p:nvSpPr>
          <p:cNvPr id="9" name="TextBox 8">
            <a:extLst>
              <a:ext uri="{FF2B5EF4-FFF2-40B4-BE49-F238E27FC236}">
                <a16:creationId xmlns:a16="http://schemas.microsoft.com/office/drawing/2014/main" id="{70EFD13F-622B-E37E-EE6B-068252F06296}"/>
              </a:ext>
            </a:extLst>
          </p:cNvPr>
          <p:cNvSpPr txBox="1"/>
          <p:nvPr/>
        </p:nvSpPr>
        <p:spPr>
          <a:xfrm>
            <a:off x="6297407" y="5233056"/>
            <a:ext cx="4808397" cy="584775"/>
          </a:xfrm>
          <a:prstGeom prst="rect">
            <a:avLst/>
          </a:prstGeom>
          <a:noFill/>
        </p:spPr>
        <p:txBody>
          <a:bodyPr wrap="square" rtlCol="0">
            <a:spAutoFit/>
          </a:bodyPr>
          <a:lstStyle/>
          <a:p>
            <a:r>
              <a:rPr lang="en-GB" sz="1600" dirty="0">
                <a:solidFill>
                  <a:srgbClr val="1E272C"/>
                </a:solidFill>
                <a:latin typeface="+mn-lt"/>
              </a:rPr>
              <a:t>Figure Legend. Image shows….</a:t>
            </a:r>
            <a:r>
              <a:rPr lang="en-US" sz="1600" dirty="0">
                <a:solidFill>
                  <a:srgbClr val="1E272C"/>
                </a:solidFill>
              </a:rPr>
              <a:t> (Include brief explanation of image). </a:t>
            </a:r>
            <a:r>
              <a:rPr lang="en-GB" sz="1600" dirty="0">
                <a:solidFill>
                  <a:srgbClr val="1E272C"/>
                </a:solidFill>
                <a:latin typeface="+mn-lt"/>
              </a:rPr>
              <a:t> </a:t>
            </a:r>
            <a:r>
              <a:rPr lang="en-GB" sz="1600" baseline="30000" dirty="0">
                <a:solidFill>
                  <a:srgbClr val="1E272C"/>
                </a:solidFill>
                <a:latin typeface="+mn-lt"/>
              </a:rPr>
              <a:t>2</a:t>
            </a:r>
          </a:p>
        </p:txBody>
      </p:sp>
      <p:sp>
        <p:nvSpPr>
          <p:cNvPr id="10" name="TextBox 5">
            <a:extLst>
              <a:ext uri="{FF2B5EF4-FFF2-40B4-BE49-F238E27FC236}">
                <a16:creationId xmlns:a16="http://schemas.microsoft.com/office/drawing/2014/main" id="{E53CEDC3-92E9-2BF5-0C95-D558DA28A5B6}"/>
              </a:ext>
            </a:extLst>
          </p:cNvPr>
          <p:cNvSpPr txBox="1">
            <a:spLocks noChangeArrowheads="1"/>
          </p:cNvSpPr>
          <p:nvPr/>
        </p:nvSpPr>
        <p:spPr bwMode="auto">
          <a:xfrm>
            <a:off x="657537" y="6336763"/>
            <a:ext cx="100456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da-DK" altLang="en-US" sz="1200" baseline="30000" dirty="0">
                <a:solidFill>
                  <a:srgbClr val="1E272C"/>
                </a:solidFill>
                <a:latin typeface="+mn-lt"/>
              </a:rPr>
              <a:t>1</a:t>
            </a:r>
            <a:r>
              <a:rPr lang="da-DK" altLang="en-US" sz="1200" dirty="0">
                <a:solidFill>
                  <a:srgbClr val="1E272C"/>
                </a:solidFill>
                <a:latin typeface="+mn-lt"/>
              </a:rPr>
              <a:t>Banerjee. Transplantation 2000;  </a:t>
            </a:r>
            <a:r>
              <a:rPr lang="da-DK" altLang="en-US" sz="1200" baseline="30000" dirty="0">
                <a:solidFill>
                  <a:srgbClr val="1E272C"/>
                </a:solidFill>
                <a:latin typeface="+mn-lt"/>
              </a:rPr>
              <a:t>2</a:t>
            </a:r>
            <a:r>
              <a:rPr lang="en-GB" sz="1200" dirty="0">
                <a:solidFill>
                  <a:srgbClr val="1E272C"/>
                </a:solidFill>
                <a:latin typeface="+mn-lt"/>
              </a:rPr>
              <a:t>Bain B. Bone marrow pathology fifth edition 2019</a:t>
            </a:r>
          </a:p>
        </p:txBody>
      </p:sp>
    </p:spTree>
    <p:extLst>
      <p:ext uri="{BB962C8B-B14F-4D97-AF65-F5344CB8AC3E}">
        <p14:creationId xmlns:p14="http://schemas.microsoft.com/office/powerpoint/2010/main" val="123418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Follow-up</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Two months later the plasma level of mycophenolate mofetil had risen to 4.7 mg/ml</a:t>
            </a:r>
          </a:p>
          <a:p>
            <a:pPr marL="285750" indent="-285750">
              <a:buFont typeface="Arial" panose="020B0604020202020204" pitchFamily="34" charset="0"/>
              <a:buChar char="•"/>
            </a:pPr>
            <a:r>
              <a:rPr lang="en-GB" sz="1800" dirty="0"/>
              <a:t>The neutrophil count had fallen. It is now 1.43 x 109/l</a:t>
            </a:r>
          </a:p>
          <a:p>
            <a:pPr marL="285750" indent="-285750">
              <a:buFont typeface="Arial" panose="020B0604020202020204" pitchFamily="34" charset="0"/>
              <a:buChar char="•"/>
            </a:pPr>
            <a:r>
              <a:rPr lang="en-GB" sz="1800" dirty="0"/>
              <a:t>Most of his circulating neutrophils appeared markedly dysplastic</a:t>
            </a:r>
          </a:p>
          <a:p>
            <a:pPr marL="285750" indent="-285750">
              <a:buFont typeface="Arial" panose="020B0604020202020204" pitchFamily="34" charset="0"/>
              <a:buChar char="•"/>
            </a:pPr>
            <a:r>
              <a:rPr lang="en-GB" sz="1800" dirty="0"/>
              <a:t>Patient’s bone marrow aspirate was hypocellular, with abnormal clumping of chromatin at all phases of myeloid development beyond the promyelocyte stage</a:t>
            </a:r>
          </a:p>
          <a:p>
            <a:pPr marL="285750" indent="-285750">
              <a:buFont typeface="Arial" panose="020B0604020202020204" pitchFamily="34" charset="0"/>
              <a:buChar char="•"/>
            </a:pPr>
            <a:r>
              <a:rPr lang="en-GB" sz="1800" dirty="0"/>
              <a:t>There were very few neutrophils</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12</a:t>
            </a:fld>
            <a:endParaRPr lang="en-US" dirty="0"/>
          </a:p>
        </p:txBody>
      </p:sp>
    </p:spTree>
    <p:extLst>
      <p:ext uri="{BB962C8B-B14F-4D97-AF65-F5344CB8AC3E}">
        <p14:creationId xmlns:p14="http://schemas.microsoft.com/office/powerpoint/2010/main" val="142811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Bone marrow aspirate</a:t>
            </a:r>
            <a:endParaRPr lang="en-NL"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13</a:t>
            </a:fld>
            <a:endParaRPr lang="en-US" dirty="0"/>
          </a:p>
        </p:txBody>
      </p:sp>
      <p:sp>
        <p:nvSpPr>
          <p:cNvPr id="4" name="TextBox 5">
            <a:extLst>
              <a:ext uri="{FF2B5EF4-FFF2-40B4-BE49-F238E27FC236}">
                <a16:creationId xmlns:a16="http://schemas.microsoft.com/office/drawing/2014/main" id="{072E3F7F-F6AD-E636-89D6-240653F5101B}"/>
              </a:ext>
            </a:extLst>
          </p:cNvPr>
          <p:cNvSpPr txBox="1">
            <a:spLocks noChangeArrowheads="1"/>
          </p:cNvSpPr>
          <p:nvPr/>
        </p:nvSpPr>
        <p:spPr bwMode="auto">
          <a:xfrm>
            <a:off x="589660" y="6341924"/>
            <a:ext cx="100456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da-DK" altLang="en-US" sz="1200" baseline="30000" dirty="0">
                <a:solidFill>
                  <a:srgbClr val="1E272C"/>
                </a:solidFill>
                <a:latin typeface="+mn-lt"/>
              </a:rPr>
              <a:t>1</a:t>
            </a:r>
            <a:r>
              <a:rPr lang="da-DK" altLang="en-US" sz="1200" dirty="0">
                <a:solidFill>
                  <a:srgbClr val="1E272C"/>
                </a:solidFill>
                <a:latin typeface="+mn-lt"/>
              </a:rPr>
              <a:t>Banerjee et al. Transplantation 2000;  </a:t>
            </a:r>
            <a:r>
              <a:rPr lang="da-DK" altLang="en-US" sz="1200" baseline="30000" dirty="0">
                <a:solidFill>
                  <a:srgbClr val="1E272C"/>
                </a:solidFill>
                <a:latin typeface="+mn-lt"/>
              </a:rPr>
              <a:t>2</a:t>
            </a:r>
            <a:r>
              <a:rPr lang="en-GB" sz="1200" dirty="0">
                <a:solidFill>
                  <a:srgbClr val="1E272C"/>
                </a:solidFill>
                <a:latin typeface="+mn-lt"/>
              </a:rPr>
              <a:t>Bain B, et al. Bone marrow pathology fifth edition 2019</a:t>
            </a:r>
            <a:endParaRPr lang="da-DK" altLang="en-US" sz="1200" baseline="30000" dirty="0">
              <a:solidFill>
                <a:srgbClr val="1E272C"/>
              </a:solidFill>
              <a:latin typeface="+mn-lt"/>
            </a:endParaRPr>
          </a:p>
        </p:txBody>
      </p:sp>
      <p:pic>
        <p:nvPicPr>
          <p:cNvPr id="6" name="Picture 2">
            <a:extLst>
              <a:ext uri="{FF2B5EF4-FFF2-40B4-BE49-F238E27FC236}">
                <a16:creationId xmlns:a16="http://schemas.microsoft.com/office/drawing/2014/main" id="{87F8A651-0796-4E44-05FA-29C028979FEB}"/>
              </a:ext>
            </a:extLst>
          </p:cNvPr>
          <p:cNvPicPr>
            <a:picLocks noChangeAspect="1" noChangeArrowheads="1"/>
          </p:cNvPicPr>
          <p:nvPr/>
        </p:nvPicPr>
        <p:blipFill>
          <a:blip r:embed="rId2" cstate="print"/>
          <a:srcRect/>
          <a:stretch>
            <a:fillRect/>
          </a:stretch>
        </p:blipFill>
        <p:spPr bwMode="auto">
          <a:xfrm>
            <a:off x="1309049" y="1634780"/>
            <a:ext cx="3735926" cy="2671922"/>
          </a:xfrm>
          <a:prstGeom prst="rect">
            <a:avLst/>
          </a:prstGeom>
          <a:noFill/>
          <a:ln w="9525">
            <a:noFill/>
            <a:miter lim="800000"/>
            <a:headEnd/>
            <a:tailEnd/>
          </a:ln>
        </p:spPr>
      </p:pic>
      <p:pic>
        <p:nvPicPr>
          <p:cNvPr id="7" name="Picture 6" descr="MycophenolateBMP2SmallCleaned.jpg">
            <a:extLst>
              <a:ext uri="{FF2B5EF4-FFF2-40B4-BE49-F238E27FC236}">
                <a16:creationId xmlns:a16="http://schemas.microsoft.com/office/drawing/2014/main" id="{6D414A84-6BD6-3320-DAC9-53A8CB7B3D14}"/>
              </a:ext>
            </a:extLst>
          </p:cNvPr>
          <p:cNvPicPr>
            <a:picLocks noChangeAspect="1"/>
          </p:cNvPicPr>
          <p:nvPr/>
        </p:nvPicPr>
        <p:blipFill>
          <a:blip r:embed="rId3" cstate="print"/>
          <a:stretch>
            <a:fillRect/>
          </a:stretch>
        </p:blipFill>
        <p:spPr>
          <a:xfrm>
            <a:off x="6633124" y="1724439"/>
            <a:ext cx="3930013" cy="2492604"/>
          </a:xfrm>
          <a:prstGeom prst="rect">
            <a:avLst/>
          </a:prstGeom>
        </p:spPr>
      </p:pic>
      <p:sp>
        <p:nvSpPr>
          <p:cNvPr id="8" name="TextBox 7">
            <a:extLst>
              <a:ext uri="{FF2B5EF4-FFF2-40B4-BE49-F238E27FC236}">
                <a16:creationId xmlns:a16="http://schemas.microsoft.com/office/drawing/2014/main" id="{636C640B-D977-2F74-FE32-8C78F97097AC}"/>
              </a:ext>
            </a:extLst>
          </p:cNvPr>
          <p:cNvSpPr txBox="1"/>
          <p:nvPr/>
        </p:nvSpPr>
        <p:spPr>
          <a:xfrm>
            <a:off x="658615" y="4479797"/>
            <a:ext cx="5036794" cy="830997"/>
          </a:xfrm>
          <a:prstGeom prst="rect">
            <a:avLst/>
          </a:prstGeom>
          <a:noFill/>
        </p:spPr>
        <p:txBody>
          <a:bodyPr wrap="square" rtlCol="0">
            <a:spAutoFit/>
          </a:bodyPr>
          <a:lstStyle/>
          <a:p>
            <a:pPr algn="ctr"/>
            <a:r>
              <a:rPr lang="en-US" sz="1600" b="1" dirty="0">
                <a:solidFill>
                  <a:srgbClr val="1E272C"/>
                </a:solidFill>
              </a:rPr>
              <a:t>Bone marrow aspirate.</a:t>
            </a:r>
            <a:r>
              <a:rPr lang="en-US" sz="1600" dirty="0">
                <a:solidFill>
                  <a:srgbClr val="1E272C"/>
                </a:solidFill>
              </a:rPr>
              <a:t> Image shows ... </a:t>
            </a:r>
          </a:p>
          <a:p>
            <a:pPr algn="ctr"/>
            <a:r>
              <a:rPr lang="en-US" sz="1600" dirty="0">
                <a:solidFill>
                  <a:srgbClr val="1E272C"/>
                </a:solidFill>
              </a:rPr>
              <a:t>(Include brief explanation of image). </a:t>
            </a:r>
            <a:r>
              <a:rPr lang="en-US" sz="1600" baseline="30000" dirty="0">
                <a:solidFill>
                  <a:srgbClr val="1E272C"/>
                </a:solidFill>
              </a:rPr>
              <a:t>1 </a:t>
            </a:r>
          </a:p>
          <a:p>
            <a:pPr algn="ctr"/>
            <a:r>
              <a:rPr lang="da-DK" altLang="en-US" sz="1600" dirty="0">
                <a:solidFill>
                  <a:srgbClr val="1E272C"/>
                </a:solidFill>
              </a:rPr>
              <a:t>May Grunwald Giemsa stain</a:t>
            </a:r>
            <a:endParaRPr lang="da-DK" altLang="en-US" sz="1600" baseline="30000" dirty="0">
              <a:solidFill>
                <a:srgbClr val="1E272C"/>
              </a:solidFill>
            </a:endParaRPr>
          </a:p>
        </p:txBody>
      </p:sp>
      <p:sp>
        <p:nvSpPr>
          <p:cNvPr id="9" name="TextBox 8">
            <a:extLst>
              <a:ext uri="{FF2B5EF4-FFF2-40B4-BE49-F238E27FC236}">
                <a16:creationId xmlns:a16="http://schemas.microsoft.com/office/drawing/2014/main" id="{3DED3827-0ED2-6449-EA74-F03B2E78BCD0}"/>
              </a:ext>
            </a:extLst>
          </p:cNvPr>
          <p:cNvSpPr txBox="1"/>
          <p:nvPr/>
        </p:nvSpPr>
        <p:spPr>
          <a:xfrm>
            <a:off x="6633124" y="4427602"/>
            <a:ext cx="3930013" cy="830997"/>
          </a:xfrm>
          <a:prstGeom prst="rect">
            <a:avLst/>
          </a:prstGeom>
          <a:noFill/>
        </p:spPr>
        <p:txBody>
          <a:bodyPr wrap="square" rtlCol="0">
            <a:spAutoFit/>
          </a:bodyPr>
          <a:lstStyle/>
          <a:p>
            <a:r>
              <a:rPr lang="en-GB" sz="1600" dirty="0">
                <a:solidFill>
                  <a:srgbClr val="1E272C"/>
                </a:solidFill>
              </a:rPr>
              <a:t>Figure Legend. Image shows….</a:t>
            </a:r>
            <a:r>
              <a:rPr lang="en-US" sz="1600" dirty="0">
                <a:solidFill>
                  <a:srgbClr val="1E272C"/>
                </a:solidFill>
              </a:rPr>
              <a:t> (Include brief explanation of image). </a:t>
            </a:r>
            <a:r>
              <a:rPr lang="en-GB" sz="1600" baseline="30000" dirty="0">
                <a:solidFill>
                  <a:srgbClr val="1E272C"/>
                </a:solidFill>
              </a:rPr>
              <a:t>2  </a:t>
            </a:r>
            <a:r>
              <a:rPr lang="da-DK" altLang="en-US" sz="1600" dirty="0">
                <a:solidFill>
                  <a:srgbClr val="1E272C"/>
                </a:solidFill>
              </a:rPr>
              <a:t>May Grunwald Giemsa stain</a:t>
            </a:r>
            <a:endParaRPr lang="da-DK" altLang="en-US" sz="1600" baseline="30000" dirty="0">
              <a:solidFill>
                <a:srgbClr val="1E272C"/>
              </a:solidFill>
            </a:endParaRPr>
          </a:p>
        </p:txBody>
      </p:sp>
    </p:spTree>
    <p:extLst>
      <p:ext uri="{BB962C8B-B14F-4D97-AF65-F5344CB8AC3E}">
        <p14:creationId xmlns:p14="http://schemas.microsoft.com/office/powerpoint/2010/main" val="272483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Follow-up</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Mycophenolate was discontinued and became undetectable in plasma after 1 week</a:t>
            </a:r>
          </a:p>
          <a:p>
            <a:pPr marL="285750" indent="-285750">
              <a:buFont typeface="Arial" panose="020B0604020202020204" pitchFamily="34" charset="0"/>
              <a:buChar char="•"/>
            </a:pPr>
            <a:r>
              <a:rPr lang="en-GB" sz="1800" dirty="0"/>
              <a:t>After 6 weeks</a:t>
            </a:r>
          </a:p>
          <a:p>
            <a:pPr marL="285750" indent="-285750">
              <a:buFont typeface="Arial" panose="020B0604020202020204" pitchFamily="34" charset="0"/>
              <a:buChar char="•"/>
            </a:pPr>
            <a:r>
              <a:rPr lang="en-GB" sz="1800" dirty="0"/>
              <a:t>Hb 120 g/l</a:t>
            </a:r>
          </a:p>
          <a:p>
            <a:pPr marL="285750" indent="-285750">
              <a:buFont typeface="Arial" panose="020B0604020202020204" pitchFamily="34" charset="0"/>
              <a:buChar char="•"/>
            </a:pPr>
            <a:r>
              <a:rPr lang="en-GB" sz="1800" dirty="0"/>
              <a:t>Neutrophil count 4.3 x 109/l</a:t>
            </a:r>
          </a:p>
          <a:p>
            <a:pPr marL="285750" indent="-285750">
              <a:buFont typeface="Arial" panose="020B0604020202020204" pitchFamily="34" charset="0"/>
              <a:buChar char="•"/>
            </a:pPr>
            <a:r>
              <a:rPr lang="en-GB" sz="1800" dirty="0"/>
              <a:t>Neutrophil morphology normal</a:t>
            </a:r>
          </a:p>
          <a:p>
            <a:pPr marL="285750" indent="-285750">
              <a:buFont typeface="Arial" panose="020B0604020202020204" pitchFamily="34" charset="0"/>
              <a:buChar char="•"/>
            </a:pPr>
            <a:r>
              <a:rPr lang="en-GB" sz="1800" dirty="0"/>
              <a:t>He remained well 18 months after transplantation</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14</a:t>
            </a:fld>
            <a:endParaRPr lang="en-US" dirty="0"/>
          </a:p>
        </p:txBody>
      </p:sp>
    </p:spTree>
    <p:extLst>
      <p:ext uri="{BB962C8B-B14F-4D97-AF65-F5344CB8AC3E}">
        <p14:creationId xmlns:p14="http://schemas.microsoft.com/office/powerpoint/2010/main" val="7963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Discussion</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Another patient</a:t>
            </a:r>
            <a:r>
              <a:rPr lang="en-GB" sz="1800" baseline="30000" dirty="0"/>
              <a:t>1</a:t>
            </a:r>
            <a:r>
              <a:rPr lang="en-GB" sz="1800" dirty="0"/>
              <a:t> also developed neutrophil dysplasia while on mycophenolate mofetil following heart–lung transplantation.</a:t>
            </a:r>
          </a:p>
          <a:p>
            <a:pPr marL="285750" indent="-285750">
              <a:buFont typeface="Arial" panose="020B0604020202020204" pitchFamily="34" charset="0"/>
              <a:buChar char="•"/>
            </a:pPr>
            <a:r>
              <a:rPr lang="en-GB" sz="1800" dirty="0"/>
              <a:t>This was followed by leukopenia,</a:t>
            </a:r>
          </a:p>
          <a:p>
            <a:pPr marL="285750" indent="-285750">
              <a:buFont typeface="Arial" panose="020B0604020202020204" pitchFamily="34" charset="0"/>
              <a:buChar char="•"/>
            </a:pPr>
            <a:r>
              <a:rPr lang="en-GB" sz="1800" dirty="0"/>
              <a:t>WBC 2.0 x 10</a:t>
            </a:r>
            <a:r>
              <a:rPr lang="en-GB" sz="1800" baseline="30000" dirty="0"/>
              <a:t>9</a:t>
            </a:r>
            <a:r>
              <a:rPr lang="en-GB" sz="1800" dirty="0"/>
              <a:t>/l</a:t>
            </a:r>
          </a:p>
          <a:p>
            <a:pPr marL="285750" indent="-285750">
              <a:buFont typeface="Arial" panose="020B0604020202020204" pitchFamily="34" charset="0"/>
              <a:buChar char="•"/>
            </a:pPr>
            <a:r>
              <a:rPr lang="en-GB" sz="1800" dirty="0"/>
              <a:t>Neutrophils 1.4 x 10</a:t>
            </a:r>
            <a:r>
              <a:rPr lang="en-GB" sz="1800" baseline="30000" dirty="0"/>
              <a:t>9</a:t>
            </a:r>
            <a:r>
              <a:rPr lang="en-GB" sz="1800" dirty="0"/>
              <a:t>/l</a:t>
            </a:r>
          </a:p>
          <a:p>
            <a:pPr marL="285750" indent="-285750">
              <a:buFont typeface="Arial" panose="020B0604020202020204" pitchFamily="34" charset="0"/>
              <a:buChar char="•"/>
            </a:pPr>
            <a:r>
              <a:rPr lang="en-GB" sz="1800" dirty="0"/>
              <a:t>On stopping mycophenolate mofetil, the WBC rose to 4.6 by day four</a:t>
            </a:r>
          </a:p>
          <a:p>
            <a:pPr marL="285750" indent="-285750">
              <a:buFont typeface="Arial" panose="020B0604020202020204" pitchFamily="34" charset="0"/>
              <a:buChar char="•"/>
            </a:pPr>
            <a:r>
              <a:rPr lang="en-GB" sz="1800" dirty="0"/>
              <a:t>Morphology was normal by 4 weeks</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15</a:t>
            </a:fld>
            <a:endParaRPr lang="en-US" dirty="0"/>
          </a:p>
        </p:txBody>
      </p:sp>
      <p:sp>
        <p:nvSpPr>
          <p:cNvPr id="4" name="TextBox 5">
            <a:extLst>
              <a:ext uri="{FF2B5EF4-FFF2-40B4-BE49-F238E27FC236}">
                <a16:creationId xmlns:a16="http://schemas.microsoft.com/office/drawing/2014/main" id="{C2A32CB6-EAA5-F01C-2950-93CC5EA1F239}"/>
              </a:ext>
            </a:extLst>
          </p:cNvPr>
          <p:cNvSpPr txBox="1">
            <a:spLocks noChangeArrowheads="1"/>
          </p:cNvSpPr>
          <p:nvPr/>
        </p:nvSpPr>
        <p:spPr bwMode="auto">
          <a:xfrm>
            <a:off x="589660" y="6341924"/>
            <a:ext cx="100456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da-DK" altLang="en-US" sz="1200" baseline="30000" dirty="0">
                <a:solidFill>
                  <a:srgbClr val="1E272C"/>
                </a:solidFill>
                <a:latin typeface="+mn-lt"/>
              </a:rPr>
              <a:t>1</a:t>
            </a:r>
            <a:r>
              <a:rPr lang="da-DK" altLang="en-US" sz="1200" dirty="0">
                <a:solidFill>
                  <a:srgbClr val="1E272C"/>
                </a:solidFill>
                <a:latin typeface="+mn-lt"/>
              </a:rPr>
              <a:t>Banerjee et al. Transplantation 2000</a:t>
            </a:r>
            <a:endParaRPr lang="en-GB" sz="1200" dirty="0">
              <a:solidFill>
                <a:srgbClr val="1E272C"/>
              </a:solidFill>
              <a:latin typeface="+mn-lt"/>
            </a:endParaRPr>
          </a:p>
        </p:txBody>
      </p:sp>
    </p:spTree>
    <p:extLst>
      <p:ext uri="{BB962C8B-B14F-4D97-AF65-F5344CB8AC3E}">
        <p14:creationId xmlns:p14="http://schemas.microsoft.com/office/powerpoint/2010/main" val="118559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solidFill>
                  <a:srgbClr val="1E272C"/>
                </a:solidFill>
              </a:rPr>
              <a:t>Example: </a:t>
            </a:r>
            <a:r>
              <a:rPr lang="da-DK" altLang="en-US" sz="5400" dirty="0">
                <a:solidFill>
                  <a:srgbClr val="1E272C"/>
                </a:solidFill>
                <a:latin typeface="Calibri" panose="020F0502020204030204" pitchFamily="34" charset="0"/>
              </a:rPr>
              <a:t>Examples of similar cases 1</a:t>
            </a:r>
            <a:endParaRPr lang="en-NL" dirty="0">
              <a:solidFill>
                <a:srgbClr val="1E272C"/>
              </a:solidFill>
            </a:endParaRPr>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Other cases have subsequently been reported</a:t>
            </a:r>
          </a:p>
          <a:p>
            <a:pPr marL="285750" indent="-285750">
              <a:buFont typeface="Arial" panose="020B0604020202020204" pitchFamily="34" charset="0"/>
              <a:buChar char="•"/>
            </a:pPr>
            <a:r>
              <a:rPr lang="en-GB" sz="1800" dirty="0"/>
              <a:t>Kennedy et al.</a:t>
            </a:r>
            <a:r>
              <a:rPr lang="en-GB" sz="1800" baseline="30000" dirty="0"/>
              <a:t>3</a:t>
            </a:r>
            <a:r>
              <a:rPr lang="en-GB" sz="1800" dirty="0"/>
              <a:t> reported five cases of drug-related dysplasia, three of whom then developed neutropenia (neutrophils 1.0 x 10</a:t>
            </a:r>
            <a:r>
              <a:rPr lang="en-GB" sz="1800" baseline="30000" dirty="0"/>
              <a:t>9</a:t>
            </a:r>
            <a:r>
              <a:rPr lang="en-GB" sz="1800" dirty="0"/>
              <a:t>/l), following renal transplantation</a:t>
            </a:r>
          </a:p>
          <a:p>
            <a:pPr marL="285750" indent="-285750">
              <a:buFont typeface="Arial" panose="020B0604020202020204" pitchFamily="34" charset="0"/>
              <a:buChar char="•"/>
            </a:pPr>
            <a:r>
              <a:rPr lang="en-GB" sz="1800" dirty="0"/>
              <a:t>All patients were taking mycophenolate mofetil, </a:t>
            </a:r>
            <a:r>
              <a:rPr lang="en-GB" sz="1800" dirty="0" err="1"/>
              <a:t>gancliclovir</a:t>
            </a:r>
            <a:r>
              <a:rPr lang="en-GB" sz="1800" dirty="0"/>
              <a:t>, cotrimoxazole and prednisolone</a:t>
            </a:r>
          </a:p>
          <a:p>
            <a:pPr marL="285750" indent="-285750">
              <a:buFont typeface="Arial" panose="020B0604020202020204" pitchFamily="34" charset="0"/>
              <a:buChar char="•"/>
            </a:pPr>
            <a:r>
              <a:rPr lang="en-GB" sz="1800" dirty="0"/>
              <a:t>Reversed on stopping or reducing dose of both mycophenolate and ganciclovir</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16</a:t>
            </a:fld>
            <a:endParaRPr lang="en-US" dirty="0"/>
          </a:p>
        </p:txBody>
      </p:sp>
    </p:spTree>
    <p:extLst>
      <p:ext uri="{BB962C8B-B14F-4D97-AF65-F5344CB8AC3E}">
        <p14:creationId xmlns:p14="http://schemas.microsoft.com/office/powerpoint/2010/main" val="363436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a:t>
            </a:r>
            <a:r>
              <a:rPr lang="da-DK" altLang="en-US" dirty="0">
                <a:latin typeface="Calibri" panose="020F0502020204030204" pitchFamily="34" charset="0"/>
              </a:rPr>
              <a:t>Examples of similar cases 1</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6633713" y="1376293"/>
            <a:ext cx="4846671" cy="4832433"/>
          </a:xfrm>
        </p:spPr>
        <p:txBody>
          <a:bodyPr numCol="1"/>
          <a:lstStyle/>
          <a:p>
            <a:r>
              <a:rPr lang="en-GB" dirty="0"/>
              <a:t>Morphological findings in drug-related dysplasia. </a:t>
            </a:r>
          </a:p>
          <a:p>
            <a:pPr marL="342900" indent="-342900">
              <a:buFont typeface="+mj-lt"/>
              <a:buAutoNum type="alphaUcPeriod"/>
            </a:pPr>
            <a:r>
              <a:rPr lang="en-GB" dirty="0"/>
              <a:t>Circulating bi-lobed dysplastic neutrophil</a:t>
            </a:r>
          </a:p>
          <a:p>
            <a:pPr marL="342900" indent="-342900">
              <a:buFont typeface="+mj-lt"/>
              <a:buAutoNum type="alphaUcPeriod"/>
            </a:pPr>
            <a:r>
              <a:rPr lang="en-GB" dirty="0"/>
              <a:t>Circulating non-lobed dysplastic neutrophil</a:t>
            </a:r>
          </a:p>
          <a:p>
            <a:pPr marL="342900" indent="-342900">
              <a:buFont typeface="+mj-lt"/>
              <a:buAutoNum type="alphaUcPeriod"/>
            </a:pPr>
            <a:r>
              <a:rPr lang="en-GB" dirty="0"/>
              <a:t>Bone marrow aspirate findings with nuclear segmentation and chromatin clumping</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br>
              <a:rPr lang="en-GB" dirty="0"/>
            </a:br>
            <a:br>
              <a:rPr lang="en-GB" dirty="0"/>
            </a:br>
            <a:r>
              <a:rPr lang="en-GB" sz="1200" dirty="0"/>
              <a:t>May Grunwald Giemsa stain</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17</a:t>
            </a:fld>
            <a:endParaRPr lang="en-US" dirty="0"/>
          </a:p>
        </p:txBody>
      </p:sp>
      <p:sp>
        <p:nvSpPr>
          <p:cNvPr id="4" name="TextBox 5">
            <a:extLst>
              <a:ext uri="{FF2B5EF4-FFF2-40B4-BE49-F238E27FC236}">
                <a16:creationId xmlns:a16="http://schemas.microsoft.com/office/drawing/2014/main" id="{C3EB19B8-9B7F-09E4-C60D-EF1523A7CFAD}"/>
              </a:ext>
            </a:extLst>
          </p:cNvPr>
          <p:cNvSpPr txBox="1">
            <a:spLocks noChangeArrowheads="1"/>
          </p:cNvSpPr>
          <p:nvPr/>
        </p:nvSpPr>
        <p:spPr bwMode="auto">
          <a:xfrm>
            <a:off x="589660" y="6341924"/>
            <a:ext cx="26426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da-DK" altLang="en-US" sz="1200" dirty="0">
                <a:solidFill>
                  <a:srgbClr val="1E272C"/>
                </a:solidFill>
                <a:latin typeface="+mn-lt"/>
              </a:rPr>
              <a:t>Kennedy. Pathology 2002</a:t>
            </a:r>
            <a:endParaRPr lang="da-DK" altLang="en-US" sz="1200" baseline="30000" dirty="0">
              <a:solidFill>
                <a:srgbClr val="1E272C"/>
              </a:solidFill>
              <a:latin typeface="+mn-lt"/>
            </a:endParaRPr>
          </a:p>
        </p:txBody>
      </p:sp>
      <p:pic>
        <p:nvPicPr>
          <p:cNvPr id="6" name="Content Placeholder 3">
            <a:extLst>
              <a:ext uri="{FF2B5EF4-FFF2-40B4-BE49-F238E27FC236}">
                <a16:creationId xmlns:a16="http://schemas.microsoft.com/office/drawing/2014/main" id="{AB9387CF-2E82-BB07-EC12-A20AB9946331}"/>
              </a:ext>
            </a:extLst>
          </p:cNvPr>
          <p:cNvPicPr>
            <a:picLocks noChangeAspect="1" noChangeArrowheads="1"/>
          </p:cNvPicPr>
          <p:nvPr/>
        </p:nvPicPr>
        <p:blipFill>
          <a:blip r:embed="rId2" cstate="print"/>
          <a:srcRect l="9746" t="23077" r="7411" b="2564"/>
          <a:stretch>
            <a:fillRect/>
          </a:stretch>
        </p:blipFill>
        <p:spPr bwMode="auto">
          <a:xfrm>
            <a:off x="838200" y="1376293"/>
            <a:ext cx="5340875" cy="4555434"/>
          </a:xfrm>
          <a:prstGeom prst="rect">
            <a:avLst/>
          </a:prstGeom>
          <a:noFill/>
          <a:ln w="9525">
            <a:noFill/>
            <a:miter lim="800000"/>
            <a:headEnd/>
            <a:tailEnd/>
          </a:ln>
        </p:spPr>
      </p:pic>
      <p:sp>
        <p:nvSpPr>
          <p:cNvPr id="7" name="TextBox 5">
            <a:extLst>
              <a:ext uri="{FF2B5EF4-FFF2-40B4-BE49-F238E27FC236}">
                <a16:creationId xmlns:a16="http://schemas.microsoft.com/office/drawing/2014/main" id="{2B9828B8-03DC-9BD4-CDF4-2FFDEAEC5EF1}"/>
              </a:ext>
            </a:extLst>
          </p:cNvPr>
          <p:cNvSpPr txBox="1">
            <a:spLocks noChangeArrowheads="1"/>
          </p:cNvSpPr>
          <p:nvPr/>
        </p:nvSpPr>
        <p:spPr bwMode="auto">
          <a:xfrm>
            <a:off x="1735984" y="5931727"/>
            <a:ext cx="29925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da-DK" altLang="en-US" sz="1200" dirty="0">
                <a:solidFill>
                  <a:srgbClr val="1E272C"/>
                </a:solidFill>
                <a:latin typeface="+mn-lt"/>
              </a:rPr>
              <a:t>Image from Kennedy. Pathology 2002  </a:t>
            </a:r>
            <a:endParaRPr lang="da-DK" altLang="en-US" sz="1200" baseline="30000" dirty="0">
              <a:solidFill>
                <a:srgbClr val="1E272C"/>
              </a:solidFill>
              <a:latin typeface="+mn-lt"/>
            </a:endParaRPr>
          </a:p>
        </p:txBody>
      </p:sp>
    </p:spTree>
    <p:extLst>
      <p:ext uri="{BB962C8B-B14F-4D97-AF65-F5344CB8AC3E}">
        <p14:creationId xmlns:p14="http://schemas.microsoft.com/office/powerpoint/2010/main" val="386585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Examples of similar cases 2</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Asmin et al.4 reported three patients with transplants of liver, pancreas/kidney and kidney respectively</a:t>
            </a:r>
          </a:p>
          <a:p>
            <a:pPr marL="285750" indent="-285750">
              <a:buFont typeface="Arial" panose="020B0604020202020204" pitchFamily="34" charset="0"/>
              <a:buChar char="•"/>
            </a:pPr>
            <a:r>
              <a:rPr lang="en-GB" sz="1800" dirty="0"/>
              <a:t>Patients took tacrolimus, mycophenolate mofetil and prednisolone when they developed dysplasia – </a:t>
            </a:r>
            <a:r>
              <a:rPr lang="en-GB" sz="1800" dirty="0" err="1"/>
              <a:t>hypolobulation</a:t>
            </a:r>
            <a:r>
              <a:rPr lang="en-GB" sz="1800" dirty="0"/>
              <a:t> and chromatin clumping</a:t>
            </a:r>
          </a:p>
          <a:p>
            <a:pPr marL="285750" indent="-285750">
              <a:buFont typeface="Arial" panose="020B0604020202020204" pitchFamily="34" charset="0"/>
              <a:buChar char="•"/>
            </a:pPr>
            <a:r>
              <a:rPr lang="en-GB" sz="1800" dirty="0"/>
              <a:t>One patient resembled homozygous </a:t>
            </a:r>
            <a:r>
              <a:rPr lang="en-GB" sz="1800" dirty="0" err="1"/>
              <a:t>Pelger-Huët</a:t>
            </a:r>
            <a:r>
              <a:rPr lang="en-GB" sz="1800" dirty="0"/>
              <a:t> anomaly, two resembled the heterozygous anomaly</a:t>
            </a:r>
          </a:p>
          <a:p>
            <a:pPr marL="285750" indent="-285750">
              <a:buFont typeface="Arial" panose="020B0604020202020204" pitchFamily="34" charset="0"/>
              <a:buChar char="•"/>
            </a:pPr>
            <a:r>
              <a:rPr lang="en-GB" sz="1800" dirty="0"/>
              <a:t>All reversed on drug withdrawal (1 patient) or dose reduction (2 patients) with no alteration in tacrolimus dose</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18</a:t>
            </a:fld>
            <a:endParaRPr lang="en-US" dirty="0"/>
          </a:p>
        </p:txBody>
      </p:sp>
    </p:spTree>
    <p:extLst>
      <p:ext uri="{BB962C8B-B14F-4D97-AF65-F5344CB8AC3E}">
        <p14:creationId xmlns:p14="http://schemas.microsoft.com/office/powerpoint/2010/main" val="308783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a:t>
            </a:r>
            <a:r>
              <a:rPr lang="da-DK" altLang="en-US" dirty="0">
                <a:latin typeface="Calibri" panose="020F0502020204030204" pitchFamily="34" charset="0"/>
              </a:rPr>
              <a:t>Examples of similar cases 2</a:t>
            </a:r>
            <a:endParaRPr lang="en-NL"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19</a:t>
            </a:fld>
            <a:endParaRPr lang="en-US" dirty="0"/>
          </a:p>
        </p:txBody>
      </p:sp>
      <p:pic>
        <p:nvPicPr>
          <p:cNvPr id="4" name="Picture 2">
            <a:extLst>
              <a:ext uri="{FF2B5EF4-FFF2-40B4-BE49-F238E27FC236}">
                <a16:creationId xmlns:a16="http://schemas.microsoft.com/office/drawing/2014/main" id="{D3016D70-0E78-A163-9666-6DFADDB46062}"/>
              </a:ext>
            </a:extLst>
          </p:cNvPr>
          <p:cNvPicPr>
            <a:picLocks noChangeAspect="1" noChangeArrowheads="1"/>
          </p:cNvPicPr>
          <p:nvPr/>
        </p:nvPicPr>
        <p:blipFill>
          <a:blip r:embed="rId2" cstate="print"/>
          <a:srcRect b="50389"/>
          <a:stretch>
            <a:fillRect/>
          </a:stretch>
        </p:blipFill>
        <p:spPr bwMode="auto">
          <a:xfrm>
            <a:off x="4123790" y="1782808"/>
            <a:ext cx="2263941" cy="4063600"/>
          </a:xfrm>
          <a:prstGeom prst="rect">
            <a:avLst/>
          </a:prstGeom>
          <a:noFill/>
          <a:ln w="9525">
            <a:noFill/>
            <a:miter lim="800000"/>
            <a:headEnd/>
            <a:tailEnd/>
          </a:ln>
        </p:spPr>
      </p:pic>
      <p:sp>
        <p:nvSpPr>
          <p:cNvPr id="6" name="TextBox 5">
            <a:extLst>
              <a:ext uri="{FF2B5EF4-FFF2-40B4-BE49-F238E27FC236}">
                <a16:creationId xmlns:a16="http://schemas.microsoft.com/office/drawing/2014/main" id="{0DF63752-E343-B92B-4E93-0C34E9259B35}"/>
              </a:ext>
            </a:extLst>
          </p:cNvPr>
          <p:cNvSpPr txBox="1"/>
          <p:nvPr/>
        </p:nvSpPr>
        <p:spPr>
          <a:xfrm>
            <a:off x="4043169" y="1306366"/>
            <a:ext cx="2807413" cy="369332"/>
          </a:xfrm>
          <a:prstGeom prst="rect">
            <a:avLst/>
          </a:prstGeom>
          <a:noFill/>
        </p:spPr>
        <p:txBody>
          <a:bodyPr wrap="square" rtlCol="0">
            <a:spAutoFit/>
          </a:bodyPr>
          <a:lstStyle/>
          <a:p>
            <a:r>
              <a:rPr lang="en-GB" dirty="0">
                <a:solidFill>
                  <a:srgbClr val="1E272C"/>
                </a:solidFill>
              </a:rPr>
              <a:t>On mycophenolate</a:t>
            </a:r>
          </a:p>
        </p:txBody>
      </p:sp>
      <p:sp>
        <p:nvSpPr>
          <p:cNvPr id="7" name="TextBox 6">
            <a:extLst>
              <a:ext uri="{FF2B5EF4-FFF2-40B4-BE49-F238E27FC236}">
                <a16:creationId xmlns:a16="http://schemas.microsoft.com/office/drawing/2014/main" id="{E26F0604-F116-2D8E-ADC6-E8352D613886}"/>
              </a:ext>
            </a:extLst>
          </p:cNvPr>
          <p:cNvSpPr txBox="1"/>
          <p:nvPr/>
        </p:nvSpPr>
        <p:spPr>
          <a:xfrm>
            <a:off x="563746" y="1306367"/>
            <a:ext cx="3479423" cy="369332"/>
          </a:xfrm>
          <a:prstGeom prst="rect">
            <a:avLst/>
          </a:prstGeom>
          <a:noFill/>
        </p:spPr>
        <p:txBody>
          <a:bodyPr wrap="square" rtlCol="0">
            <a:spAutoFit/>
          </a:bodyPr>
          <a:lstStyle/>
          <a:p>
            <a:r>
              <a:rPr lang="en-GB" dirty="0">
                <a:solidFill>
                  <a:srgbClr val="1E272C"/>
                </a:solidFill>
              </a:rPr>
              <a:t>Not on mycophenolate</a:t>
            </a:r>
          </a:p>
        </p:txBody>
      </p:sp>
      <p:sp>
        <p:nvSpPr>
          <p:cNvPr id="8" name="TextBox 7">
            <a:extLst>
              <a:ext uri="{FF2B5EF4-FFF2-40B4-BE49-F238E27FC236}">
                <a16:creationId xmlns:a16="http://schemas.microsoft.com/office/drawing/2014/main" id="{D79C96FA-BD36-B455-3CB7-04938A23FAC7}"/>
              </a:ext>
            </a:extLst>
          </p:cNvPr>
          <p:cNvSpPr txBox="1"/>
          <p:nvPr/>
        </p:nvSpPr>
        <p:spPr>
          <a:xfrm>
            <a:off x="589660" y="6343912"/>
            <a:ext cx="5829300" cy="276999"/>
          </a:xfrm>
          <a:prstGeom prst="rect">
            <a:avLst/>
          </a:prstGeom>
          <a:noFill/>
        </p:spPr>
        <p:txBody>
          <a:bodyPr wrap="square" rtlCol="0">
            <a:spAutoFit/>
          </a:bodyPr>
          <a:lstStyle/>
          <a:p>
            <a:r>
              <a:rPr lang="en-GB" sz="1200" dirty="0" err="1">
                <a:solidFill>
                  <a:srgbClr val="1E272C"/>
                </a:solidFill>
                <a:latin typeface="+mn-lt"/>
              </a:rPr>
              <a:t>Asmis</a:t>
            </a:r>
            <a:r>
              <a:rPr lang="en-GB" sz="1200" dirty="0">
                <a:solidFill>
                  <a:srgbClr val="1E272C"/>
                </a:solidFill>
                <a:latin typeface="+mn-lt"/>
              </a:rPr>
              <a:t>. Am J </a:t>
            </a:r>
            <a:r>
              <a:rPr lang="en-GB" sz="1200" dirty="0" err="1">
                <a:solidFill>
                  <a:srgbClr val="1E272C"/>
                </a:solidFill>
                <a:latin typeface="+mn-lt"/>
              </a:rPr>
              <a:t>Hematol</a:t>
            </a:r>
            <a:r>
              <a:rPr lang="en-GB" sz="1200" dirty="0">
                <a:solidFill>
                  <a:srgbClr val="1E272C"/>
                </a:solidFill>
                <a:latin typeface="+mn-lt"/>
              </a:rPr>
              <a:t> </a:t>
            </a:r>
            <a:r>
              <a:rPr lang="en-GB" sz="1200" dirty="0">
                <a:solidFill>
                  <a:srgbClr val="1E272C"/>
                </a:solidFill>
              </a:rPr>
              <a:t>2003</a:t>
            </a:r>
            <a:endParaRPr lang="en-GB" sz="1200" dirty="0">
              <a:solidFill>
                <a:srgbClr val="1E272C"/>
              </a:solidFill>
              <a:latin typeface="+mn-lt"/>
            </a:endParaRPr>
          </a:p>
        </p:txBody>
      </p:sp>
      <p:pic>
        <p:nvPicPr>
          <p:cNvPr id="9" name="Picture 2">
            <a:extLst>
              <a:ext uri="{FF2B5EF4-FFF2-40B4-BE49-F238E27FC236}">
                <a16:creationId xmlns:a16="http://schemas.microsoft.com/office/drawing/2014/main" id="{5E0FFF1A-CA40-9798-0875-655B5DE73533}"/>
              </a:ext>
            </a:extLst>
          </p:cNvPr>
          <p:cNvPicPr>
            <a:picLocks noChangeAspect="1" noChangeArrowheads="1"/>
          </p:cNvPicPr>
          <p:nvPr/>
        </p:nvPicPr>
        <p:blipFill rotWithShape="1">
          <a:blip r:embed="rId2" cstate="print"/>
          <a:srcRect t="49830"/>
          <a:stretch/>
        </p:blipFill>
        <p:spPr bwMode="auto">
          <a:xfrm>
            <a:off x="951857" y="1782808"/>
            <a:ext cx="2238720" cy="4063600"/>
          </a:xfrm>
          <a:prstGeom prst="rect">
            <a:avLst/>
          </a:prstGeom>
          <a:noFill/>
          <a:ln w="9525">
            <a:noFill/>
            <a:miter lim="800000"/>
            <a:headEnd/>
            <a:tailEnd/>
          </a:ln>
        </p:spPr>
      </p:pic>
      <p:cxnSp>
        <p:nvCxnSpPr>
          <p:cNvPr id="10" name="Straight Connector 9">
            <a:extLst>
              <a:ext uri="{FF2B5EF4-FFF2-40B4-BE49-F238E27FC236}">
                <a16:creationId xmlns:a16="http://schemas.microsoft.com/office/drawing/2014/main" id="{FF5153BA-194E-201B-0FB5-2DE3109BBB93}"/>
              </a:ext>
            </a:extLst>
          </p:cNvPr>
          <p:cNvCxnSpPr>
            <a:cxnSpLocks/>
          </p:cNvCxnSpPr>
          <p:nvPr/>
        </p:nvCxnSpPr>
        <p:spPr>
          <a:xfrm>
            <a:off x="3657183" y="1372540"/>
            <a:ext cx="0" cy="463426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DDCDC87-37B7-AEF6-A099-6A870B2B71A8}"/>
              </a:ext>
            </a:extLst>
          </p:cNvPr>
          <p:cNvSpPr txBox="1"/>
          <p:nvPr/>
        </p:nvSpPr>
        <p:spPr>
          <a:xfrm>
            <a:off x="7136606" y="1372540"/>
            <a:ext cx="4422790" cy="646331"/>
          </a:xfrm>
          <a:prstGeom prst="rect">
            <a:avLst/>
          </a:prstGeom>
          <a:noFill/>
        </p:spPr>
        <p:txBody>
          <a:bodyPr wrap="square">
            <a:spAutoFit/>
          </a:bodyPr>
          <a:lstStyle/>
          <a:p>
            <a:r>
              <a:rPr lang="en-GB" dirty="0">
                <a:solidFill>
                  <a:srgbClr val="1E272C"/>
                </a:solidFill>
              </a:rPr>
              <a:t>Hypolobulation and chromatin clumping after taking mycophenolate</a:t>
            </a:r>
            <a:endParaRPr lang="en-US" dirty="0">
              <a:solidFill>
                <a:srgbClr val="1E272C"/>
              </a:solidFill>
            </a:endParaRPr>
          </a:p>
        </p:txBody>
      </p:sp>
      <p:sp>
        <p:nvSpPr>
          <p:cNvPr id="12" name="TextBox 5">
            <a:extLst>
              <a:ext uri="{FF2B5EF4-FFF2-40B4-BE49-F238E27FC236}">
                <a16:creationId xmlns:a16="http://schemas.microsoft.com/office/drawing/2014/main" id="{C35AE3A3-ECE1-9645-584D-AA67EE133C1B}"/>
              </a:ext>
            </a:extLst>
          </p:cNvPr>
          <p:cNvSpPr txBox="1">
            <a:spLocks noChangeArrowheads="1"/>
          </p:cNvSpPr>
          <p:nvPr/>
        </p:nvSpPr>
        <p:spPr bwMode="auto">
          <a:xfrm>
            <a:off x="2303458" y="5931727"/>
            <a:ext cx="3274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da-DK" altLang="en-US" sz="1200" dirty="0">
                <a:solidFill>
                  <a:srgbClr val="1E272C"/>
                </a:solidFill>
                <a:latin typeface="+mn-lt"/>
              </a:rPr>
              <a:t>Images from </a:t>
            </a:r>
            <a:r>
              <a:rPr lang="en-GB" sz="1200" dirty="0" err="1">
                <a:solidFill>
                  <a:srgbClr val="1E272C"/>
                </a:solidFill>
                <a:latin typeface="+mn-lt"/>
              </a:rPr>
              <a:t>Asmis</a:t>
            </a:r>
            <a:r>
              <a:rPr lang="en-GB" sz="1200" dirty="0">
                <a:solidFill>
                  <a:srgbClr val="1E272C"/>
                </a:solidFill>
                <a:latin typeface="+mn-lt"/>
              </a:rPr>
              <a:t>. Am J </a:t>
            </a:r>
            <a:r>
              <a:rPr lang="en-GB" sz="1200" dirty="0" err="1">
                <a:solidFill>
                  <a:srgbClr val="1E272C"/>
                </a:solidFill>
                <a:latin typeface="+mn-lt"/>
              </a:rPr>
              <a:t>Hematol</a:t>
            </a:r>
            <a:r>
              <a:rPr lang="en-GB" sz="1200" dirty="0">
                <a:solidFill>
                  <a:srgbClr val="1E272C"/>
                </a:solidFill>
                <a:latin typeface="+mn-lt"/>
              </a:rPr>
              <a:t> 2003</a:t>
            </a:r>
          </a:p>
          <a:p>
            <a:pPr>
              <a:spcBef>
                <a:spcPct val="0"/>
              </a:spcBef>
              <a:buNone/>
            </a:pPr>
            <a:endParaRPr lang="da-DK" altLang="en-US" sz="1200" baseline="30000" dirty="0">
              <a:solidFill>
                <a:srgbClr val="005193"/>
              </a:solidFill>
              <a:latin typeface="Calibri" panose="020F0502020204030204" pitchFamily="34" charset="0"/>
            </a:endParaRPr>
          </a:p>
        </p:txBody>
      </p:sp>
    </p:spTree>
    <p:extLst>
      <p:ext uri="{BB962C8B-B14F-4D97-AF65-F5344CB8AC3E}">
        <p14:creationId xmlns:p14="http://schemas.microsoft.com/office/powerpoint/2010/main" val="81769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6CADA-E2B0-2EB1-8626-1DF81F807FA6}"/>
              </a:ext>
            </a:extLst>
          </p:cNvPr>
          <p:cNvSpPr>
            <a:spLocks noGrp="1"/>
          </p:cNvSpPr>
          <p:nvPr>
            <p:ph type="title"/>
          </p:nvPr>
        </p:nvSpPr>
        <p:spPr/>
        <p:txBody>
          <a:bodyPr/>
          <a:lstStyle/>
          <a:p>
            <a:r>
              <a:rPr lang="en-GB" dirty="0"/>
              <a:t>Tutored Clinical Cases</a:t>
            </a:r>
            <a:endParaRPr lang="en-NL" dirty="0"/>
          </a:p>
        </p:txBody>
      </p:sp>
      <p:sp>
        <p:nvSpPr>
          <p:cNvPr id="3" name="Content Placeholder 2">
            <a:extLst>
              <a:ext uri="{FF2B5EF4-FFF2-40B4-BE49-F238E27FC236}">
                <a16:creationId xmlns:a16="http://schemas.microsoft.com/office/drawing/2014/main" id="{AF45450A-7ECB-A7B4-7C80-ABE358FF9628}"/>
              </a:ext>
            </a:extLst>
          </p:cNvPr>
          <p:cNvSpPr>
            <a:spLocks noGrp="1"/>
          </p:cNvSpPr>
          <p:nvPr>
            <p:ph idx="1"/>
          </p:nvPr>
        </p:nvSpPr>
        <p:spPr>
          <a:xfrm>
            <a:off x="317085" y="1677917"/>
            <a:ext cx="11591924" cy="4437629"/>
          </a:xfrm>
        </p:spPr>
        <p:txBody>
          <a:bodyPr numCol="1"/>
          <a:lstStyle/>
          <a:p>
            <a:r>
              <a:rPr lang="en-GB" sz="1800" dirty="0">
                <a:solidFill>
                  <a:srgbClr val="1E272C"/>
                </a:solidFill>
              </a:rPr>
              <a:t>Welcome to the EHA tutored clinical case guide and PPT template. The tutored clinical cases are set in a fixed format; however, some flexibility is possible.</a:t>
            </a:r>
          </a:p>
          <a:p>
            <a:endParaRPr lang="en-GB" sz="1800" dirty="0">
              <a:solidFill>
                <a:srgbClr val="1E272C"/>
              </a:solidFill>
            </a:endParaRPr>
          </a:p>
          <a:p>
            <a:pPr marL="285750" indent="-285750">
              <a:buFont typeface="Arial" panose="020B0604020202020204" pitchFamily="34" charset="0"/>
              <a:buChar char="•"/>
            </a:pPr>
            <a:r>
              <a:rPr lang="en-GB" sz="1800" dirty="0">
                <a:solidFill>
                  <a:srgbClr val="1E272C"/>
                </a:solidFill>
              </a:rPr>
              <a:t>The educational purpose of tutored clinical cases is to enhance the lectures by illustrating the theme of the lecture by referencing actual patients in a national/regional setting.</a:t>
            </a:r>
          </a:p>
          <a:p>
            <a:endParaRPr lang="en-GB" sz="1800" dirty="0">
              <a:solidFill>
                <a:srgbClr val="1E272C"/>
              </a:solidFill>
            </a:endParaRPr>
          </a:p>
          <a:p>
            <a:r>
              <a:rPr lang="en-GB" sz="1800" dirty="0">
                <a:solidFill>
                  <a:srgbClr val="1E272C"/>
                </a:solidFill>
              </a:rPr>
              <a:t>Please take a look at the example given in this PPT, that is the general flow and structure of what the EHA tutored clinical case looks like. </a:t>
            </a:r>
          </a:p>
          <a:p>
            <a:endParaRPr lang="en-GB" sz="1800" dirty="0">
              <a:solidFill>
                <a:srgbClr val="1E272C"/>
              </a:solidFill>
            </a:endParaRPr>
          </a:p>
          <a:p>
            <a:r>
              <a:rPr lang="en-GB" sz="1800" dirty="0">
                <a:solidFill>
                  <a:srgbClr val="1E272C"/>
                </a:solidFill>
              </a:rPr>
              <a:t>You can re-work the example case slides or use the empty template given to set up your case. </a:t>
            </a:r>
          </a:p>
        </p:txBody>
      </p:sp>
      <p:sp>
        <p:nvSpPr>
          <p:cNvPr id="4" name="Footer Placeholder 3">
            <a:extLst>
              <a:ext uri="{FF2B5EF4-FFF2-40B4-BE49-F238E27FC236}">
                <a16:creationId xmlns:a16="http://schemas.microsoft.com/office/drawing/2014/main" id="{F40BA366-2F3A-04F6-4C9A-E9D7FDF3F62A}"/>
              </a:ext>
            </a:extLst>
          </p:cNvPr>
          <p:cNvSpPr>
            <a:spLocks noGrp="1"/>
          </p:cNvSpPr>
          <p:nvPr>
            <p:ph type="ftr" sz="quarter" idx="10"/>
          </p:nvPr>
        </p:nvSpPr>
        <p:spPr/>
        <p:txBody>
          <a:bodyPr/>
          <a:lstStyle/>
          <a:p>
            <a:pPr>
              <a:spcBef>
                <a:spcPct val="0"/>
              </a:spcBef>
              <a:buNone/>
            </a:pPr>
            <a:r>
              <a:rPr lang="da-DK" altLang="en-US" sz="1050" dirty="0">
                <a:solidFill>
                  <a:schemeClr val="accent1">
                    <a:lumMod val="75000"/>
                  </a:schemeClr>
                </a:solidFill>
                <a:latin typeface="Calibri" panose="020F0502020204030204" pitchFamily="34" charset="0"/>
              </a:rPr>
              <a:t>Please do not remove this slide.</a:t>
            </a:r>
            <a:endParaRPr lang="da-DK" altLang="en-US" sz="1050" baseline="30000" dirty="0">
              <a:solidFill>
                <a:schemeClr val="accent1">
                  <a:lumMod val="75000"/>
                </a:schemeClr>
              </a:solidFill>
              <a:latin typeface="Calibri" panose="020F0502020204030204" pitchFamily="34" charset="0"/>
            </a:endParaRPr>
          </a:p>
        </p:txBody>
      </p:sp>
      <p:sp>
        <p:nvSpPr>
          <p:cNvPr id="5" name="Slide Number Placeholder 4">
            <a:extLst>
              <a:ext uri="{FF2B5EF4-FFF2-40B4-BE49-F238E27FC236}">
                <a16:creationId xmlns:a16="http://schemas.microsoft.com/office/drawing/2014/main" id="{69495510-A8DB-8773-9E90-85F34B94ABF3}"/>
              </a:ext>
            </a:extLst>
          </p:cNvPr>
          <p:cNvSpPr>
            <a:spLocks noGrp="1"/>
          </p:cNvSpPr>
          <p:nvPr>
            <p:ph type="sldNum" sz="quarter" idx="11"/>
          </p:nvPr>
        </p:nvSpPr>
        <p:spPr/>
        <p:txBody>
          <a:bodyPr/>
          <a:lstStyle/>
          <a:p>
            <a:fld id="{42DF71BC-759E-4D06-B983-7D9FC16A403B}" type="slidenum">
              <a:rPr lang="en-US" smtClean="0"/>
              <a:pPr/>
              <a:t>2</a:t>
            </a:fld>
            <a:endParaRPr lang="en-US" dirty="0"/>
          </a:p>
        </p:txBody>
      </p:sp>
    </p:spTree>
    <p:extLst>
      <p:ext uri="{BB962C8B-B14F-4D97-AF65-F5344CB8AC3E}">
        <p14:creationId xmlns:p14="http://schemas.microsoft.com/office/powerpoint/2010/main" val="59774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Examples of similar cases 3</a:t>
            </a:r>
            <a:endParaRPr lang="en-NL"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20</a:t>
            </a:fld>
            <a:endParaRPr lang="en-US" dirty="0"/>
          </a:p>
        </p:txBody>
      </p:sp>
      <p:sp>
        <p:nvSpPr>
          <p:cNvPr id="4" name="Title 1">
            <a:extLst>
              <a:ext uri="{FF2B5EF4-FFF2-40B4-BE49-F238E27FC236}">
                <a16:creationId xmlns:a16="http://schemas.microsoft.com/office/drawing/2014/main" id="{80C38EFF-FDF0-299F-6CF3-B3CB3DE2B5A4}"/>
              </a:ext>
            </a:extLst>
          </p:cNvPr>
          <p:cNvSpPr txBox="1">
            <a:spLocks/>
          </p:cNvSpPr>
          <p:nvPr/>
        </p:nvSpPr>
        <p:spPr>
          <a:xfrm>
            <a:off x="1379589" y="1811965"/>
            <a:ext cx="5829300" cy="609398"/>
          </a:xfrm>
          <a:prstGeom prst="rect">
            <a:avLst/>
          </a:prstGeom>
        </p:spPr>
        <p:txBody>
          <a:bodyPr wrap="square" lIns="0" tIns="0" rIns="0" bIns="0">
            <a:spAutoFit/>
          </a:bodyPr>
          <a:lstStyle>
            <a:lvl1pPr algn="l" defTabSz="914377" rtl="0" eaLnBrk="1" latinLnBrk="0" hangingPunct="1">
              <a:lnSpc>
                <a:spcPct val="90000"/>
              </a:lnSpc>
              <a:spcBef>
                <a:spcPct val="0"/>
              </a:spcBef>
              <a:buNone/>
              <a:defRPr sz="4400" b="1" kern="1200">
                <a:solidFill>
                  <a:srgbClr val="005193"/>
                </a:solidFill>
                <a:latin typeface="+mn-lt"/>
                <a:ea typeface="+mj-ea"/>
                <a:cs typeface="+mj-cs"/>
              </a:defRPr>
            </a:lvl1pPr>
          </a:lstStyle>
          <a:p>
            <a:endParaRPr lang="nl-NL" dirty="0"/>
          </a:p>
        </p:txBody>
      </p:sp>
      <p:pic>
        <p:nvPicPr>
          <p:cNvPr id="6" name="Content Placeholder 3" descr="Mycoph.jpg">
            <a:extLst>
              <a:ext uri="{FF2B5EF4-FFF2-40B4-BE49-F238E27FC236}">
                <a16:creationId xmlns:a16="http://schemas.microsoft.com/office/drawing/2014/main" id="{AE35C4FC-57D8-6A34-1292-873E61B9F223}"/>
              </a:ext>
            </a:extLst>
          </p:cNvPr>
          <p:cNvPicPr>
            <a:picLocks noChangeAspect="1"/>
          </p:cNvPicPr>
          <p:nvPr/>
        </p:nvPicPr>
        <p:blipFill rotWithShape="1">
          <a:blip r:embed="rId2" cstate="print"/>
          <a:srcRect b="67400"/>
          <a:stretch/>
        </p:blipFill>
        <p:spPr>
          <a:xfrm>
            <a:off x="699200" y="2469871"/>
            <a:ext cx="2882890" cy="2191041"/>
          </a:xfrm>
          <a:prstGeom prst="rect">
            <a:avLst/>
          </a:prstGeom>
        </p:spPr>
      </p:pic>
      <p:sp>
        <p:nvSpPr>
          <p:cNvPr id="7" name="Content Placeholder 5">
            <a:extLst>
              <a:ext uri="{FF2B5EF4-FFF2-40B4-BE49-F238E27FC236}">
                <a16:creationId xmlns:a16="http://schemas.microsoft.com/office/drawing/2014/main" id="{75F4DFF6-2E00-5E05-4B15-737643FC8B5C}"/>
              </a:ext>
            </a:extLst>
          </p:cNvPr>
          <p:cNvSpPr txBox="1">
            <a:spLocks/>
          </p:cNvSpPr>
          <p:nvPr/>
        </p:nvSpPr>
        <p:spPr>
          <a:xfrm>
            <a:off x="900642" y="1443521"/>
            <a:ext cx="10371416" cy="2459227"/>
          </a:xfrm>
          <a:prstGeom prst="rect">
            <a:avLst/>
          </a:prstGeom>
        </p:spPr>
        <p:txBody>
          <a:bodyPr vert="horz">
            <a:noAutofit/>
          </a:bodyPr>
          <a:lstStyle/>
          <a:p>
            <a:pPr marL="205735" indent="-205735" defTabSz="685783" eaLnBrk="1" fontAlgn="auto" hangingPunct="1">
              <a:spcBef>
                <a:spcPts val="435"/>
              </a:spcBef>
              <a:spcAft>
                <a:spcPts val="0"/>
              </a:spcAft>
              <a:buClr>
                <a:schemeClr val="accent1"/>
              </a:buClr>
              <a:buSzPct val="85000"/>
              <a:buFont typeface="Wingdings 2"/>
              <a:buChar char=""/>
              <a:defRPr/>
            </a:pPr>
            <a:r>
              <a:rPr lang="en-GB" dirty="0">
                <a:solidFill>
                  <a:srgbClr val="1E272C"/>
                </a:solidFill>
                <a:latin typeface="+mn-lt"/>
                <a:cs typeface="+mn-cs"/>
              </a:rPr>
              <a:t>Etzel and Wang</a:t>
            </a:r>
            <a:r>
              <a:rPr lang="en-GB" baseline="30000" dirty="0">
                <a:solidFill>
                  <a:srgbClr val="1E272C"/>
                </a:solidFill>
              </a:rPr>
              <a:t>5</a:t>
            </a:r>
            <a:r>
              <a:rPr lang="en-GB" dirty="0">
                <a:solidFill>
                  <a:srgbClr val="1E272C"/>
                </a:solidFill>
                <a:latin typeface="+mn-lt"/>
                <a:cs typeface="+mn-cs"/>
              </a:rPr>
              <a:t> reported a liver transplant patient on mycophenolate mofetil and tacrolimus</a:t>
            </a:r>
          </a:p>
          <a:p>
            <a:pPr marL="205735" indent="-205735" defTabSz="685783" eaLnBrk="1" fontAlgn="auto" hangingPunct="1">
              <a:spcBef>
                <a:spcPts val="435"/>
              </a:spcBef>
              <a:spcAft>
                <a:spcPts val="0"/>
              </a:spcAft>
              <a:buClr>
                <a:schemeClr val="accent1"/>
              </a:buClr>
              <a:buSzPct val="85000"/>
              <a:buFont typeface="Wingdings 2"/>
              <a:buChar char=""/>
              <a:defRPr/>
            </a:pPr>
            <a:r>
              <a:rPr lang="en-GB" dirty="0">
                <a:solidFill>
                  <a:srgbClr val="1E272C"/>
                </a:solidFill>
                <a:latin typeface="+mn-lt"/>
              </a:rPr>
              <a:t>Dysplasia developed and reversed on reduction of mycophenolate dose. </a:t>
            </a:r>
            <a:r>
              <a:rPr lang="en-GB" dirty="0">
                <a:solidFill>
                  <a:srgbClr val="1E272C"/>
                </a:solidFill>
                <a:latin typeface="+mn-lt"/>
                <a:cs typeface="+mn-cs"/>
              </a:rPr>
              <a:t> </a:t>
            </a:r>
          </a:p>
        </p:txBody>
      </p:sp>
      <p:pic>
        <p:nvPicPr>
          <p:cNvPr id="8" name="Content Placeholder 3" descr="Mycoph.jpg">
            <a:extLst>
              <a:ext uri="{FF2B5EF4-FFF2-40B4-BE49-F238E27FC236}">
                <a16:creationId xmlns:a16="http://schemas.microsoft.com/office/drawing/2014/main" id="{2F6CD233-4DEE-5060-8E13-F34901BD5751}"/>
              </a:ext>
            </a:extLst>
          </p:cNvPr>
          <p:cNvPicPr>
            <a:picLocks noChangeAspect="1"/>
          </p:cNvPicPr>
          <p:nvPr/>
        </p:nvPicPr>
        <p:blipFill rotWithShape="1">
          <a:blip r:embed="rId2" cstate="print"/>
          <a:srcRect t="32600" b="34801"/>
          <a:stretch/>
        </p:blipFill>
        <p:spPr>
          <a:xfrm>
            <a:off x="4604941" y="2469870"/>
            <a:ext cx="2882890" cy="2191042"/>
          </a:xfrm>
          <a:prstGeom prst="rect">
            <a:avLst/>
          </a:prstGeom>
        </p:spPr>
      </p:pic>
      <p:pic>
        <p:nvPicPr>
          <p:cNvPr id="9" name="Content Placeholder 3" descr="Mycoph.jpg">
            <a:extLst>
              <a:ext uri="{FF2B5EF4-FFF2-40B4-BE49-F238E27FC236}">
                <a16:creationId xmlns:a16="http://schemas.microsoft.com/office/drawing/2014/main" id="{35FE99AA-3442-FB6A-D672-29075EC50BFB}"/>
              </a:ext>
            </a:extLst>
          </p:cNvPr>
          <p:cNvPicPr>
            <a:picLocks noChangeAspect="1"/>
          </p:cNvPicPr>
          <p:nvPr/>
        </p:nvPicPr>
        <p:blipFill rotWithShape="1">
          <a:blip r:embed="rId2" cstate="print"/>
          <a:srcRect t="65199"/>
          <a:stretch/>
        </p:blipFill>
        <p:spPr>
          <a:xfrm>
            <a:off x="8510682" y="2469870"/>
            <a:ext cx="2685176" cy="2178566"/>
          </a:xfrm>
          <a:prstGeom prst="rect">
            <a:avLst/>
          </a:prstGeom>
        </p:spPr>
      </p:pic>
      <p:sp>
        <p:nvSpPr>
          <p:cNvPr id="10" name="TextBox 9">
            <a:extLst>
              <a:ext uri="{FF2B5EF4-FFF2-40B4-BE49-F238E27FC236}">
                <a16:creationId xmlns:a16="http://schemas.microsoft.com/office/drawing/2014/main" id="{5732AA92-C3B8-76B6-DBC1-431A96BE4CA6}"/>
              </a:ext>
            </a:extLst>
          </p:cNvPr>
          <p:cNvSpPr txBox="1"/>
          <p:nvPr/>
        </p:nvSpPr>
        <p:spPr>
          <a:xfrm>
            <a:off x="589660" y="6341924"/>
            <a:ext cx="2061995" cy="276999"/>
          </a:xfrm>
          <a:prstGeom prst="rect">
            <a:avLst/>
          </a:prstGeom>
          <a:noFill/>
        </p:spPr>
        <p:txBody>
          <a:bodyPr wrap="square" rtlCol="0">
            <a:spAutoFit/>
          </a:bodyPr>
          <a:lstStyle/>
          <a:p>
            <a:r>
              <a:rPr lang="en-GB" sz="1200" baseline="30000" dirty="0">
                <a:solidFill>
                  <a:srgbClr val="1E272C"/>
                </a:solidFill>
                <a:latin typeface="+mn-lt"/>
              </a:rPr>
              <a:t>5</a:t>
            </a:r>
            <a:r>
              <a:rPr lang="en-GB" sz="1200" dirty="0">
                <a:solidFill>
                  <a:srgbClr val="1E272C"/>
                </a:solidFill>
                <a:latin typeface="+mn-lt"/>
              </a:rPr>
              <a:t>Etzel. Arch </a:t>
            </a:r>
            <a:r>
              <a:rPr lang="en-GB" sz="1200" dirty="0" err="1">
                <a:solidFill>
                  <a:srgbClr val="1E272C"/>
                </a:solidFill>
                <a:latin typeface="+mn-lt"/>
              </a:rPr>
              <a:t>Pathol</a:t>
            </a:r>
            <a:r>
              <a:rPr lang="en-GB" sz="1200" dirty="0">
                <a:solidFill>
                  <a:srgbClr val="1E272C"/>
                </a:solidFill>
                <a:latin typeface="+mn-lt"/>
              </a:rPr>
              <a:t> </a:t>
            </a:r>
            <a:r>
              <a:rPr lang="en-GB" sz="1200" dirty="0">
                <a:solidFill>
                  <a:srgbClr val="1E272C"/>
                </a:solidFill>
              </a:rPr>
              <a:t>2003</a:t>
            </a:r>
            <a:endParaRPr lang="en-GB" sz="1200" dirty="0">
              <a:solidFill>
                <a:srgbClr val="1E272C"/>
              </a:solidFill>
              <a:latin typeface="+mn-lt"/>
            </a:endParaRPr>
          </a:p>
        </p:txBody>
      </p:sp>
      <p:sp>
        <p:nvSpPr>
          <p:cNvPr id="11" name="TextBox 5">
            <a:extLst>
              <a:ext uri="{FF2B5EF4-FFF2-40B4-BE49-F238E27FC236}">
                <a16:creationId xmlns:a16="http://schemas.microsoft.com/office/drawing/2014/main" id="{72BD796A-7C5F-AC27-1B30-6963F538A471}"/>
              </a:ext>
            </a:extLst>
          </p:cNvPr>
          <p:cNvSpPr txBox="1">
            <a:spLocks noChangeArrowheads="1"/>
          </p:cNvSpPr>
          <p:nvPr/>
        </p:nvSpPr>
        <p:spPr bwMode="auto">
          <a:xfrm>
            <a:off x="561809" y="5727829"/>
            <a:ext cx="32833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da-DK" altLang="en-US" sz="1200" dirty="0">
                <a:solidFill>
                  <a:srgbClr val="1E272C"/>
                </a:solidFill>
                <a:latin typeface="Calibri" panose="020F0502020204030204" pitchFamily="34" charset="0"/>
              </a:rPr>
              <a:t>Images from </a:t>
            </a:r>
            <a:r>
              <a:rPr lang="en-GB" sz="1200" dirty="0">
                <a:solidFill>
                  <a:srgbClr val="1E272C"/>
                </a:solidFill>
                <a:latin typeface="+mn-lt"/>
              </a:rPr>
              <a:t>Etzel. Arch </a:t>
            </a:r>
            <a:r>
              <a:rPr lang="en-GB" sz="1200" dirty="0" err="1">
                <a:solidFill>
                  <a:srgbClr val="1E272C"/>
                </a:solidFill>
                <a:latin typeface="+mn-lt"/>
              </a:rPr>
              <a:t>Pathol</a:t>
            </a:r>
            <a:r>
              <a:rPr lang="en-GB" sz="1200" dirty="0">
                <a:solidFill>
                  <a:srgbClr val="1E272C"/>
                </a:solidFill>
                <a:latin typeface="+mn-lt"/>
              </a:rPr>
              <a:t> 2003</a:t>
            </a:r>
            <a:endParaRPr lang="da-DK" altLang="en-US" sz="1200" baseline="30000" dirty="0">
              <a:solidFill>
                <a:srgbClr val="1E272C"/>
              </a:solidFill>
              <a:latin typeface="Calibri" panose="020F0502020204030204" pitchFamily="34" charset="0"/>
            </a:endParaRPr>
          </a:p>
        </p:txBody>
      </p:sp>
      <p:sp>
        <p:nvSpPr>
          <p:cNvPr id="12" name="TextBox 11">
            <a:extLst>
              <a:ext uri="{FF2B5EF4-FFF2-40B4-BE49-F238E27FC236}">
                <a16:creationId xmlns:a16="http://schemas.microsoft.com/office/drawing/2014/main" id="{A025FF85-88D6-A478-2462-C6C9D021E803}"/>
              </a:ext>
            </a:extLst>
          </p:cNvPr>
          <p:cNvSpPr txBox="1"/>
          <p:nvPr/>
        </p:nvSpPr>
        <p:spPr>
          <a:xfrm>
            <a:off x="558703" y="4709419"/>
            <a:ext cx="3430334" cy="769441"/>
          </a:xfrm>
          <a:prstGeom prst="rect">
            <a:avLst/>
          </a:prstGeom>
          <a:noFill/>
        </p:spPr>
        <p:txBody>
          <a:bodyPr wrap="square">
            <a:spAutoFit/>
          </a:bodyPr>
          <a:lstStyle/>
          <a:p>
            <a:r>
              <a:rPr lang="en-GB" sz="1600" b="1" dirty="0">
                <a:solidFill>
                  <a:srgbClr val="1E272C"/>
                </a:solidFill>
              </a:rPr>
              <a:t>Peripheral blood smear showing unilobed neutrophils.</a:t>
            </a:r>
            <a:endParaRPr lang="en-GB" sz="1600" b="1" i="0" dirty="0">
              <a:solidFill>
                <a:srgbClr val="1E272C"/>
              </a:solidFill>
              <a:effectLst/>
              <a:highlight>
                <a:srgbClr val="FFFFFF"/>
              </a:highlight>
              <a:latin typeface="Source Sans Pro" panose="020B0503030403020204" pitchFamily="34" charset="0"/>
            </a:endParaRPr>
          </a:p>
          <a:p>
            <a:r>
              <a:rPr lang="en-GB" sz="1200" dirty="0">
                <a:solidFill>
                  <a:srgbClr val="1E272C"/>
                </a:solidFill>
              </a:rPr>
              <a:t>3mg tacrolimus + 2000mg mycophenolate</a:t>
            </a:r>
            <a:endParaRPr lang="en-GB" sz="1400" dirty="0">
              <a:solidFill>
                <a:srgbClr val="1E272C"/>
              </a:solidFill>
            </a:endParaRPr>
          </a:p>
        </p:txBody>
      </p:sp>
      <p:sp>
        <p:nvSpPr>
          <p:cNvPr id="13" name="Arrow: Down 12">
            <a:extLst>
              <a:ext uri="{FF2B5EF4-FFF2-40B4-BE49-F238E27FC236}">
                <a16:creationId xmlns:a16="http://schemas.microsoft.com/office/drawing/2014/main" id="{85FF1C4D-6ACF-8C96-2F7D-5055E5D01A08}"/>
              </a:ext>
            </a:extLst>
          </p:cNvPr>
          <p:cNvSpPr/>
          <p:nvPr/>
        </p:nvSpPr>
        <p:spPr>
          <a:xfrm rot="16200000">
            <a:off x="3752693" y="3196517"/>
            <a:ext cx="681644" cy="725272"/>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4588AE4A-F286-3997-092B-80CF5D673B6B}"/>
              </a:ext>
            </a:extLst>
          </p:cNvPr>
          <p:cNvSpPr/>
          <p:nvPr/>
        </p:nvSpPr>
        <p:spPr>
          <a:xfrm rot="16200000">
            <a:off x="7665961" y="3160554"/>
            <a:ext cx="681644" cy="725272"/>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EDA7E9B-94F2-D87E-4982-B63AE710C7F0}"/>
              </a:ext>
            </a:extLst>
          </p:cNvPr>
          <p:cNvSpPr txBox="1"/>
          <p:nvPr/>
        </p:nvSpPr>
        <p:spPr>
          <a:xfrm>
            <a:off x="4428862" y="4709419"/>
            <a:ext cx="3980135" cy="553998"/>
          </a:xfrm>
          <a:prstGeom prst="rect">
            <a:avLst/>
          </a:prstGeom>
          <a:noFill/>
        </p:spPr>
        <p:txBody>
          <a:bodyPr wrap="square">
            <a:spAutoFit/>
          </a:bodyPr>
          <a:lstStyle/>
          <a:p>
            <a:r>
              <a:rPr lang="en-GB" sz="1600" b="1" dirty="0">
                <a:solidFill>
                  <a:srgbClr val="1E272C"/>
                </a:solidFill>
              </a:rPr>
              <a:t>Unilobed neutrophils are noted</a:t>
            </a:r>
          </a:p>
          <a:p>
            <a:r>
              <a:rPr lang="en-GB" sz="1400" dirty="0">
                <a:solidFill>
                  <a:srgbClr val="1E272C"/>
                </a:solidFill>
              </a:rPr>
              <a:t>3mg tacrolimus + 2000mg mycophenolate</a:t>
            </a:r>
            <a:endParaRPr lang="en-GB" sz="1600" dirty="0">
              <a:solidFill>
                <a:srgbClr val="1E272C"/>
              </a:solidFill>
            </a:endParaRPr>
          </a:p>
        </p:txBody>
      </p:sp>
      <p:sp>
        <p:nvSpPr>
          <p:cNvPr id="16" name="TextBox 15">
            <a:extLst>
              <a:ext uri="{FF2B5EF4-FFF2-40B4-BE49-F238E27FC236}">
                <a16:creationId xmlns:a16="http://schemas.microsoft.com/office/drawing/2014/main" id="{0381CAF6-6B6C-D250-D683-8FD3969400B3}"/>
              </a:ext>
            </a:extLst>
          </p:cNvPr>
          <p:cNvSpPr txBox="1"/>
          <p:nvPr/>
        </p:nvSpPr>
        <p:spPr>
          <a:xfrm>
            <a:off x="8367483" y="4709419"/>
            <a:ext cx="3430334" cy="1446550"/>
          </a:xfrm>
          <a:prstGeom prst="rect">
            <a:avLst/>
          </a:prstGeom>
          <a:noFill/>
        </p:spPr>
        <p:txBody>
          <a:bodyPr wrap="square">
            <a:spAutoFit/>
          </a:bodyPr>
          <a:lstStyle/>
          <a:p>
            <a:r>
              <a:rPr lang="en-GB" sz="1600" b="1" dirty="0">
                <a:solidFill>
                  <a:srgbClr val="1E272C"/>
                </a:solidFill>
              </a:rPr>
              <a:t>Neutrophils demonstrate normal nuclear segmentation</a:t>
            </a:r>
          </a:p>
          <a:p>
            <a:r>
              <a:rPr lang="en-GB" sz="1400" dirty="0">
                <a:solidFill>
                  <a:srgbClr val="1E272C"/>
                </a:solidFill>
                <a:highlight>
                  <a:srgbClr val="FFFF00"/>
                </a:highlight>
              </a:rPr>
              <a:t>5 months</a:t>
            </a:r>
            <a:r>
              <a:rPr lang="en-GB" sz="1400" dirty="0">
                <a:solidFill>
                  <a:srgbClr val="1E272C"/>
                </a:solidFill>
              </a:rPr>
              <a:t> after tacrolimus was discontinued and mycophenolate mofetil was increased to the previous dose of 1000 mg daily. </a:t>
            </a:r>
            <a:endParaRPr lang="en-GB" sz="1600" dirty="0">
              <a:solidFill>
                <a:srgbClr val="1E272C"/>
              </a:solidFill>
            </a:endParaRPr>
          </a:p>
        </p:txBody>
      </p:sp>
    </p:spTree>
    <p:extLst>
      <p:ext uri="{BB962C8B-B14F-4D97-AF65-F5344CB8AC3E}">
        <p14:creationId xmlns:p14="http://schemas.microsoft.com/office/powerpoint/2010/main" val="341600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References</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342900" indent="-342900">
              <a:buFont typeface="+mj-lt"/>
              <a:buAutoNum type="arabicPeriod"/>
            </a:pPr>
            <a:r>
              <a:rPr lang="en-GB" sz="1600" dirty="0"/>
              <a:t>Banerjee R, Halil O, Bain BJ, Cummins D, Banner NR. Neutrophil dysplasia caused by mycophenolate mofetil. Transplantation. 2000;70(11):1608-1610. </a:t>
            </a:r>
          </a:p>
          <a:p>
            <a:pPr marL="342900" indent="-342900">
              <a:buFont typeface="+mj-lt"/>
              <a:buAutoNum type="arabicPeriod"/>
            </a:pPr>
            <a:r>
              <a:rPr lang="en-GB" sz="1600" dirty="0"/>
              <a:t>Bain B, Clark D, Wilkins B. Bone marrow pathology fifth edition. John Wiley. 2019</a:t>
            </a:r>
          </a:p>
          <a:p>
            <a:pPr marL="342900" indent="-342900">
              <a:buFont typeface="+mj-lt"/>
              <a:buAutoNum type="arabicPeriod"/>
            </a:pPr>
            <a:r>
              <a:rPr lang="en-GB" sz="1600" dirty="0"/>
              <a:t>Kennedy G, Kay T, Johnson D, et al. Neutrophil dysplasia characterised by a pseudo-</a:t>
            </a:r>
            <a:r>
              <a:rPr lang="en-GB" sz="1600" dirty="0" err="1"/>
              <a:t>Pelger</a:t>
            </a:r>
            <a:r>
              <a:rPr lang="en-GB" sz="1600" dirty="0"/>
              <a:t>-</a:t>
            </a:r>
            <a:r>
              <a:rPr lang="en-GB" sz="1600" dirty="0" err="1"/>
              <a:t>Huet</a:t>
            </a:r>
            <a:r>
              <a:rPr lang="en-GB" sz="1600" dirty="0"/>
              <a:t> anomaly occurring with the use of mycophenolate mofetil and ganciclovir following renal transplantation: a report of five cases. Pathology. 2002;34(3):263-266. </a:t>
            </a:r>
          </a:p>
          <a:p>
            <a:pPr marL="342900" indent="-342900">
              <a:buFont typeface="+mj-lt"/>
              <a:buAutoNum type="arabicPeriod"/>
            </a:pPr>
            <a:r>
              <a:rPr lang="en-GB" sz="1600" dirty="0" err="1"/>
              <a:t>Asmis</a:t>
            </a:r>
            <a:r>
              <a:rPr lang="en-GB" sz="1600" dirty="0"/>
              <a:t> LM, </a:t>
            </a:r>
            <a:r>
              <a:rPr lang="en-GB" sz="1600" dirty="0" err="1"/>
              <a:t>Hadaya</a:t>
            </a:r>
            <a:r>
              <a:rPr lang="en-GB" sz="1600" dirty="0"/>
              <a:t> K, </a:t>
            </a:r>
            <a:r>
              <a:rPr lang="en-GB" sz="1600" dirty="0" err="1"/>
              <a:t>Majno</a:t>
            </a:r>
            <a:r>
              <a:rPr lang="en-GB" sz="1600" dirty="0"/>
              <a:t> P, </a:t>
            </a:r>
            <a:r>
              <a:rPr lang="en-GB" sz="1600" dirty="0" err="1"/>
              <a:t>Toso</a:t>
            </a:r>
            <a:r>
              <a:rPr lang="en-GB" sz="1600" dirty="0"/>
              <a:t> C, </a:t>
            </a:r>
            <a:r>
              <a:rPr lang="en-GB" sz="1600" dirty="0" err="1"/>
              <a:t>Triponez</a:t>
            </a:r>
            <a:r>
              <a:rPr lang="en-GB" sz="1600" dirty="0"/>
              <a:t> F, </a:t>
            </a:r>
            <a:r>
              <a:rPr lang="en-GB" sz="1600" dirty="0" err="1"/>
              <a:t>Starobinski</a:t>
            </a:r>
            <a:r>
              <a:rPr lang="en-GB" sz="1600" dirty="0"/>
              <a:t> M. Acquired and reversible </a:t>
            </a:r>
            <a:r>
              <a:rPr lang="en-GB" sz="1600" dirty="0" err="1"/>
              <a:t>Pelger-Huët</a:t>
            </a:r>
            <a:r>
              <a:rPr lang="en-GB" sz="1600" dirty="0"/>
              <a:t> anomaly of polymorphonuclear neutrophils in three transplant patients receiving mycophenolate mofetil therapy. Am J </a:t>
            </a:r>
            <a:r>
              <a:rPr lang="en-GB" sz="1600" dirty="0" err="1"/>
              <a:t>Hematol</a:t>
            </a:r>
            <a:r>
              <a:rPr lang="en-GB" sz="1600" dirty="0"/>
              <a:t>. 2003;73(4):244-248. </a:t>
            </a:r>
          </a:p>
          <a:p>
            <a:pPr marL="342900" indent="-342900">
              <a:buFont typeface="+mj-lt"/>
              <a:buAutoNum type="arabicPeriod"/>
            </a:pPr>
            <a:r>
              <a:rPr lang="en-GB" sz="1600" dirty="0" err="1"/>
              <a:t>Etzell</a:t>
            </a:r>
            <a:r>
              <a:rPr lang="en-GB" sz="1600" dirty="0"/>
              <a:t> JE, Wang E. Acquired </a:t>
            </a:r>
            <a:r>
              <a:rPr lang="en-GB" sz="1600" dirty="0" err="1"/>
              <a:t>Pelger-Huët</a:t>
            </a:r>
            <a:r>
              <a:rPr lang="en-GB" sz="1600" dirty="0"/>
              <a:t> anomaly in association with concomitant tacrolimus and mycophenolate mofetil in a liver transplant patient: a case report and review of the literature. Arch </a:t>
            </a:r>
            <a:r>
              <a:rPr lang="en-GB" sz="1600" dirty="0" err="1"/>
              <a:t>Pathol</a:t>
            </a:r>
            <a:r>
              <a:rPr lang="en-GB" sz="1600" dirty="0"/>
              <a:t> Lab Med. 2006;130(1):93-96.</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21</a:t>
            </a:fld>
            <a:endParaRPr lang="en-US" dirty="0"/>
          </a:p>
        </p:txBody>
      </p:sp>
    </p:spTree>
    <p:extLst>
      <p:ext uri="{BB962C8B-B14F-4D97-AF65-F5344CB8AC3E}">
        <p14:creationId xmlns:p14="http://schemas.microsoft.com/office/powerpoint/2010/main" val="389804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AB7F90EE-E24F-35DF-E90A-A929D9811137}"/>
              </a:ext>
            </a:extLst>
          </p:cNvPr>
          <p:cNvSpPr>
            <a:spLocks noGrp="1"/>
          </p:cNvSpPr>
          <p:nvPr>
            <p:ph type="body" sz="quarter" idx="10"/>
          </p:nvPr>
        </p:nvSpPr>
        <p:spPr>
          <a:xfrm>
            <a:off x="239993" y="5811139"/>
            <a:ext cx="5784570" cy="768573"/>
          </a:xfrm>
        </p:spPr>
        <p:txBody>
          <a:bodyPr/>
          <a:lstStyle/>
          <a:p>
            <a:endParaRPr lang="en-US"/>
          </a:p>
        </p:txBody>
      </p:sp>
      <p:sp>
        <p:nvSpPr>
          <p:cNvPr id="7" name="Subtitle 6">
            <a:extLst>
              <a:ext uri="{FF2B5EF4-FFF2-40B4-BE49-F238E27FC236}">
                <a16:creationId xmlns:a16="http://schemas.microsoft.com/office/drawing/2014/main" id="{CCCBC52E-33D3-154E-28AA-2D0F4F3E48AD}"/>
              </a:ext>
            </a:extLst>
          </p:cNvPr>
          <p:cNvSpPr>
            <a:spLocks noGrp="1"/>
          </p:cNvSpPr>
          <p:nvPr>
            <p:ph type="subTitle" idx="1"/>
          </p:nvPr>
        </p:nvSpPr>
        <p:spPr>
          <a:xfrm>
            <a:off x="240216" y="4276725"/>
            <a:ext cx="5784570" cy="1450366"/>
          </a:xfrm>
        </p:spPr>
        <p:txBody>
          <a:bodyPr>
            <a:normAutofit/>
          </a:bodyPr>
          <a:lstStyle/>
          <a:p>
            <a:pPr>
              <a:spcAft>
                <a:spcPts val="600"/>
              </a:spcAft>
            </a:pPr>
            <a:r>
              <a:rPr lang="en-GB" dirty="0"/>
              <a:t>Clinical Case – Session […]</a:t>
            </a:r>
          </a:p>
        </p:txBody>
      </p:sp>
      <p:sp>
        <p:nvSpPr>
          <p:cNvPr id="6" name="Title 5">
            <a:extLst>
              <a:ext uri="{FF2B5EF4-FFF2-40B4-BE49-F238E27FC236}">
                <a16:creationId xmlns:a16="http://schemas.microsoft.com/office/drawing/2014/main" id="{B431E09B-E1A3-B422-9C91-503F489043B2}"/>
              </a:ext>
            </a:extLst>
          </p:cNvPr>
          <p:cNvSpPr>
            <a:spLocks noGrp="1"/>
          </p:cNvSpPr>
          <p:nvPr>
            <p:ph type="ctrTitle"/>
          </p:nvPr>
        </p:nvSpPr>
        <p:spPr>
          <a:xfrm>
            <a:off x="240215" y="1130909"/>
            <a:ext cx="5784570" cy="3061768"/>
          </a:xfrm>
        </p:spPr>
        <p:txBody>
          <a:bodyPr anchor="b">
            <a:normAutofit/>
          </a:bodyPr>
          <a:lstStyle/>
          <a:p>
            <a:r>
              <a:rPr lang="sv-SE" sz="3200" dirty="0"/>
              <a:t>EHA-SHA Balkan Hematology Tutorial on Non-malignant disorders</a:t>
            </a:r>
            <a:endParaRPr lang="en-US" sz="3200" dirty="0"/>
          </a:p>
        </p:txBody>
      </p:sp>
      <p:pic>
        <p:nvPicPr>
          <p:cNvPr id="2" name="Picture Placeholder 1">
            <a:extLst>
              <a:ext uri="{FF2B5EF4-FFF2-40B4-BE49-F238E27FC236}">
                <a16:creationId xmlns:a16="http://schemas.microsoft.com/office/drawing/2014/main" id="{CA16BC59-5D5B-6D06-5344-2C613A2F82AC}"/>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5564" r="5564"/>
          <a:stretch/>
        </p:blipFill>
        <p:spPr>
          <a:xfrm>
            <a:off x="6094800" y="10"/>
            <a:ext cx="6094800" cy="6857990"/>
          </a:xfrm>
          <a:prstGeom prst="rect">
            <a:avLst/>
          </a:prstGeom>
          <a:noFill/>
        </p:spPr>
      </p:pic>
    </p:spTree>
    <p:extLst>
      <p:ext uri="{BB962C8B-B14F-4D97-AF65-F5344CB8AC3E}">
        <p14:creationId xmlns:p14="http://schemas.microsoft.com/office/powerpoint/2010/main" val="96302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Title</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Content</a:t>
            </a:r>
          </a:p>
        </p:txBody>
      </p:sp>
      <p:sp>
        <p:nvSpPr>
          <p:cNvPr id="4" name="Footer Placeholder 3">
            <a:extLst>
              <a:ext uri="{FF2B5EF4-FFF2-40B4-BE49-F238E27FC236}">
                <a16:creationId xmlns:a16="http://schemas.microsoft.com/office/drawing/2014/main" id="{D30609F2-2E45-522A-6859-56C28679FB44}"/>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23</a:t>
            </a:fld>
            <a:endParaRPr lang="en-US" dirty="0"/>
          </a:p>
        </p:txBody>
      </p:sp>
    </p:spTree>
    <p:extLst>
      <p:ext uri="{BB962C8B-B14F-4D97-AF65-F5344CB8AC3E}">
        <p14:creationId xmlns:p14="http://schemas.microsoft.com/office/powerpoint/2010/main" val="15480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Title</a:t>
            </a:r>
            <a:endParaRPr lang="en-NL" dirty="0"/>
          </a:p>
        </p:txBody>
      </p:sp>
      <p:sp>
        <p:nvSpPr>
          <p:cNvPr id="6" name="Content Placeholder 5">
            <a:extLst>
              <a:ext uri="{FF2B5EF4-FFF2-40B4-BE49-F238E27FC236}">
                <a16:creationId xmlns:a16="http://schemas.microsoft.com/office/drawing/2014/main" id="{EC78BAFA-E872-3389-9CCD-D4A5B284A64C}"/>
              </a:ext>
            </a:extLst>
          </p:cNvPr>
          <p:cNvSpPr>
            <a:spLocks noGrp="1"/>
          </p:cNvSpPr>
          <p:nvPr>
            <p:ph sz="half" idx="1"/>
          </p:nvPr>
        </p:nvSpPr>
        <p:spPr>
          <a:xfrm>
            <a:off x="300038" y="1460500"/>
            <a:ext cx="5327764" cy="4716463"/>
          </a:xfrm>
        </p:spPr>
        <p:txBody>
          <a:bodyPr/>
          <a:lstStyle/>
          <a:p>
            <a:endParaRPr lang="en-NL" sz="1800"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24</a:t>
            </a:fld>
            <a:endParaRPr lang="en-US" dirty="0"/>
          </a:p>
        </p:txBody>
      </p:sp>
      <p:sp>
        <p:nvSpPr>
          <p:cNvPr id="7" name="Chart Placeholder 6">
            <a:extLst>
              <a:ext uri="{FF2B5EF4-FFF2-40B4-BE49-F238E27FC236}">
                <a16:creationId xmlns:a16="http://schemas.microsoft.com/office/drawing/2014/main" id="{D7D767FF-53A7-2CC0-90AD-7A83B0DC49A4}"/>
              </a:ext>
            </a:extLst>
          </p:cNvPr>
          <p:cNvSpPr>
            <a:spLocks noGrp="1"/>
          </p:cNvSpPr>
          <p:nvPr>
            <p:ph type="chart" sz="quarter" idx="12"/>
          </p:nvPr>
        </p:nvSpPr>
        <p:spPr/>
        <p:txBody>
          <a:bodyPr/>
          <a:lstStyle/>
          <a:p>
            <a:endParaRPr lang="en-NL" sz="1800" dirty="0"/>
          </a:p>
        </p:txBody>
      </p:sp>
    </p:spTree>
    <p:extLst>
      <p:ext uri="{BB962C8B-B14F-4D97-AF65-F5344CB8AC3E}">
        <p14:creationId xmlns:p14="http://schemas.microsoft.com/office/powerpoint/2010/main" val="77096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Title</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endParaRPr lang="en-NL" sz="1800"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25</a:t>
            </a:fld>
            <a:endParaRPr lang="en-US" dirty="0"/>
          </a:p>
        </p:txBody>
      </p:sp>
    </p:spTree>
    <p:extLst>
      <p:ext uri="{BB962C8B-B14F-4D97-AF65-F5344CB8AC3E}">
        <p14:creationId xmlns:p14="http://schemas.microsoft.com/office/powerpoint/2010/main" val="186487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BA07A48F-F96A-0555-5220-0AE7FCD15CA9}"/>
              </a:ext>
            </a:extLst>
          </p:cNvPr>
          <p:cNvSpPr>
            <a:spLocks noGrp="1"/>
          </p:cNvSpPr>
          <p:nvPr>
            <p:ph type="title"/>
          </p:nvPr>
        </p:nvSpPr>
        <p:spPr>
          <a:xfrm>
            <a:off x="300038" y="276199"/>
            <a:ext cx="11591924" cy="1401718"/>
          </a:xfrm>
        </p:spPr>
        <p:txBody>
          <a:bodyPr/>
          <a:lstStyle/>
          <a:p>
            <a:r>
              <a:rPr lang="en-US" dirty="0"/>
              <a:t>Title</a:t>
            </a:r>
          </a:p>
        </p:txBody>
      </p:sp>
      <p:graphicFrame>
        <p:nvGraphicFramePr>
          <p:cNvPr id="16" name="Tijdelijke aanduiding voor tabel 15">
            <a:extLst>
              <a:ext uri="{FF2B5EF4-FFF2-40B4-BE49-F238E27FC236}">
                <a16:creationId xmlns:a16="http://schemas.microsoft.com/office/drawing/2014/main" id="{E0D51BEF-9725-2D3C-5483-A0C8D73E04CE}"/>
              </a:ext>
            </a:extLst>
          </p:cNvPr>
          <p:cNvGraphicFramePr>
            <a:graphicFrameLocks noGrp="1"/>
          </p:cNvGraphicFramePr>
          <p:nvPr>
            <p:ph type="tbl" sz="quarter" idx="12"/>
            <p:extLst>
              <p:ext uri="{D42A27DB-BD31-4B8C-83A1-F6EECF244321}">
                <p14:modId xmlns:p14="http://schemas.microsoft.com/office/powerpoint/2010/main" val="4893929"/>
              </p:ext>
            </p:extLst>
          </p:nvPr>
        </p:nvGraphicFramePr>
        <p:xfrm>
          <a:off x="300038" y="1677917"/>
          <a:ext cx="11591926" cy="3299499"/>
        </p:xfrm>
        <a:graphic>
          <a:graphicData uri="http://schemas.openxmlformats.org/drawingml/2006/table">
            <a:tbl>
              <a:tblPr firstRow="1" bandRow="1">
                <a:tableStyleId>{5C22544A-7EE6-4342-B048-85BDC9FD1C3A}</a:tableStyleId>
              </a:tblPr>
              <a:tblGrid>
                <a:gridCol w="2278822">
                  <a:extLst>
                    <a:ext uri="{9D8B030D-6E8A-4147-A177-3AD203B41FA5}">
                      <a16:colId xmlns:a16="http://schemas.microsoft.com/office/drawing/2014/main" val="1167492936"/>
                    </a:ext>
                  </a:extLst>
                </a:gridCol>
                <a:gridCol w="1552184">
                  <a:extLst>
                    <a:ext uri="{9D8B030D-6E8A-4147-A177-3AD203B41FA5}">
                      <a16:colId xmlns:a16="http://schemas.microsoft.com/office/drawing/2014/main" val="3424776544"/>
                    </a:ext>
                  </a:extLst>
                </a:gridCol>
                <a:gridCol w="1552184">
                  <a:extLst>
                    <a:ext uri="{9D8B030D-6E8A-4147-A177-3AD203B41FA5}">
                      <a16:colId xmlns:a16="http://schemas.microsoft.com/office/drawing/2014/main" val="173678846"/>
                    </a:ext>
                  </a:extLst>
                </a:gridCol>
                <a:gridCol w="1552184">
                  <a:extLst>
                    <a:ext uri="{9D8B030D-6E8A-4147-A177-3AD203B41FA5}">
                      <a16:colId xmlns:a16="http://schemas.microsoft.com/office/drawing/2014/main" val="441711680"/>
                    </a:ext>
                  </a:extLst>
                </a:gridCol>
                <a:gridCol w="1552184">
                  <a:extLst>
                    <a:ext uri="{9D8B030D-6E8A-4147-A177-3AD203B41FA5}">
                      <a16:colId xmlns:a16="http://schemas.microsoft.com/office/drawing/2014/main" val="2578054428"/>
                    </a:ext>
                  </a:extLst>
                </a:gridCol>
                <a:gridCol w="1552184">
                  <a:extLst>
                    <a:ext uri="{9D8B030D-6E8A-4147-A177-3AD203B41FA5}">
                      <a16:colId xmlns:a16="http://schemas.microsoft.com/office/drawing/2014/main" val="3975131018"/>
                    </a:ext>
                  </a:extLst>
                </a:gridCol>
                <a:gridCol w="1552184">
                  <a:extLst>
                    <a:ext uri="{9D8B030D-6E8A-4147-A177-3AD203B41FA5}">
                      <a16:colId xmlns:a16="http://schemas.microsoft.com/office/drawing/2014/main" val="1620398925"/>
                    </a:ext>
                  </a:extLst>
                </a:gridCol>
              </a:tblGrid>
              <a:tr h="366611">
                <a:tc>
                  <a:txBody>
                    <a:bodyPr/>
                    <a:lstStyle/>
                    <a:p>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7775074"/>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6468283"/>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3704560"/>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3801911"/>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098378"/>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1013645"/>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9707197"/>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4593187"/>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7123801"/>
                  </a:ext>
                </a:extLst>
              </a:tr>
            </a:tbl>
          </a:graphicData>
        </a:graphic>
      </p:graphicFrame>
      <p:sp>
        <p:nvSpPr>
          <p:cNvPr id="51" name="Tijdelijke aanduiding voor dianummer 50">
            <a:extLst>
              <a:ext uri="{FF2B5EF4-FFF2-40B4-BE49-F238E27FC236}">
                <a16:creationId xmlns:a16="http://schemas.microsoft.com/office/drawing/2014/main" id="{7AD0BA57-25C8-3085-B83D-3C1874E83833}"/>
              </a:ext>
            </a:extLst>
          </p:cNvPr>
          <p:cNvSpPr>
            <a:spLocks noGrp="1"/>
          </p:cNvSpPr>
          <p:nvPr>
            <p:ph type="sldNum" sz="quarter" idx="15"/>
          </p:nvPr>
        </p:nvSpPr>
        <p:spPr>
          <a:xfrm>
            <a:off x="-3571" y="6253798"/>
            <a:ext cx="593231" cy="365125"/>
          </a:xfrm>
        </p:spPr>
        <p:txBody>
          <a:bodyPr/>
          <a:lstStyle/>
          <a:p>
            <a:fld id="{42DF71BC-759E-4D06-B983-7D9FC16A403B}" type="slidenum">
              <a:rPr lang="en-US" smtClean="0"/>
              <a:pPr/>
              <a:t>26</a:t>
            </a:fld>
            <a:endParaRPr lang="en-US" dirty="0"/>
          </a:p>
        </p:txBody>
      </p:sp>
    </p:spTree>
    <p:extLst>
      <p:ext uri="{BB962C8B-B14F-4D97-AF65-F5344CB8AC3E}">
        <p14:creationId xmlns:p14="http://schemas.microsoft.com/office/powerpoint/2010/main" val="211116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EHA Table of Unites</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4941984"/>
            <a:ext cx="11591924" cy="749219"/>
          </a:xfrm>
        </p:spPr>
        <p:txBody>
          <a:bodyPr numCol="1"/>
          <a:lstStyle/>
          <a:p>
            <a:pPr marL="342900" indent="-342900">
              <a:buFont typeface="+mj-lt"/>
              <a:buAutoNum type="arabicPeriod"/>
            </a:pPr>
            <a:r>
              <a:rPr lang="en-GB" sz="1600" dirty="0"/>
              <a:t>For full list of EHA units, refer to the EHA Tutorial guidelines for lecture and cases document. </a:t>
            </a:r>
          </a:p>
          <a:p>
            <a:pPr marL="342900" indent="-342900">
              <a:buFont typeface="+mj-lt"/>
              <a:buAutoNum type="arabicPeriod"/>
            </a:pPr>
            <a:r>
              <a:rPr lang="en-GB" sz="1600" dirty="0"/>
              <a:t>To convert units, please refer to:  </a:t>
            </a:r>
            <a:r>
              <a:rPr lang="en-GB" sz="1600" dirty="0">
                <a:hlinkClick r:id="rId2"/>
              </a:rPr>
              <a:t>https://unitslab.com/</a:t>
            </a:r>
            <a:endParaRPr lang="en-GB" sz="1600"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27</a:t>
            </a:fld>
            <a:endParaRPr lang="en-US" dirty="0"/>
          </a:p>
        </p:txBody>
      </p:sp>
      <p:pic>
        <p:nvPicPr>
          <p:cNvPr id="7" name="Picture 6" descr="A table with numbers and letters&#10;&#10;Description automatically generated">
            <a:extLst>
              <a:ext uri="{FF2B5EF4-FFF2-40B4-BE49-F238E27FC236}">
                <a16:creationId xmlns:a16="http://schemas.microsoft.com/office/drawing/2014/main" id="{B7D495E4-20B1-55B3-AAA1-64162C6291D4}"/>
              </a:ext>
            </a:extLst>
          </p:cNvPr>
          <p:cNvPicPr>
            <a:picLocks noChangeAspect="1"/>
          </p:cNvPicPr>
          <p:nvPr/>
        </p:nvPicPr>
        <p:blipFill rotWithShape="1">
          <a:blip r:embed="rId3">
            <a:extLst>
              <a:ext uri="{28A0092B-C50C-407E-A947-70E740481C1C}">
                <a14:useLocalDpi xmlns:a14="http://schemas.microsoft.com/office/drawing/2010/main" val="0"/>
              </a:ext>
            </a:extLst>
          </a:blip>
          <a:srcRect b="23701"/>
          <a:stretch/>
        </p:blipFill>
        <p:spPr bwMode="auto">
          <a:xfrm>
            <a:off x="1256265" y="1541406"/>
            <a:ext cx="9679469" cy="30244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443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Tutored Clinical Case Instructions</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342900" indent="-342900">
              <a:buFont typeface="+mj-lt"/>
              <a:buAutoNum type="arabicPeriod"/>
            </a:pPr>
            <a:r>
              <a:rPr lang="en-GB" sz="1800" dirty="0"/>
              <a:t>Please use actual cases, not composites.</a:t>
            </a:r>
          </a:p>
          <a:p>
            <a:pPr marL="342900" indent="-342900">
              <a:buFont typeface="+mj-lt"/>
              <a:buAutoNum type="arabicPeriod"/>
            </a:pPr>
            <a:r>
              <a:rPr lang="en-GB" sz="1800" dirty="0"/>
              <a:t>Please make sure that patient’s name, initials or any private information are not visible in your presentation (anonymized personal details).</a:t>
            </a:r>
          </a:p>
          <a:p>
            <a:pPr marL="342900" indent="-342900">
              <a:buFont typeface="+mj-lt"/>
              <a:buAutoNum type="arabicPeriod"/>
            </a:pPr>
            <a:r>
              <a:rPr lang="en-GB" sz="1800" dirty="0"/>
              <a:t>Where possible, provide information on the case’s overall context (geographical location, health system organization, drugs approved, etc.), as the availability of diagnostics and treatments can vary significantly.</a:t>
            </a:r>
          </a:p>
          <a:p>
            <a:pPr marL="342900" indent="-342900">
              <a:buFont typeface="+mj-lt"/>
              <a:buAutoNum type="arabicPeriod"/>
            </a:pPr>
            <a:r>
              <a:rPr lang="en-GB" sz="1800" dirty="0"/>
              <a:t>*Please keep the use of abbreviations to a minimum and define abbreviation when first used. </a:t>
            </a:r>
          </a:p>
          <a:p>
            <a:pPr marL="342900" indent="-342900">
              <a:buFont typeface="+mj-lt"/>
              <a:buAutoNum type="arabicPeriod"/>
            </a:pPr>
            <a:r>
              <a:rPr lang="en-GB" sz="1800" dirty="0"/>
              <a:t>*Please use SI units and the EHA table of units for laboratory values.</a:t>
            </a:r>
          </a:p>
          <a:p>
            <a:pPr marL="342900" indent="-342900">
              <a:buFont typeface="+mj-lt"/>
              <a:buAutoNum type="arabicPeriod"/>
            </a:pPr>
            <a:r>
              <a:rPr lang="en-GB" sz="1800" dirty="0"/>
              <a:t>*Please use uppercase-italics for genetic notations.</a:t>
            </a:r>
          </a:p>
          <a:p>
            <a:pPr marL="342900" indent="-342900">
              <a:buFont typeface="+mj-lt"/>
              <a:buAutoNum type="arabicPeriod"/>
            </a:pPr>
            <a:r>
              <a:rPr lang="en-GB" sz="1800" dirty="0"/>
              <a:t>Include comments and discussion points at the end of each clinical case.</a:t>
            </a:r>
          </a:p>
          <a:p>
            <a:pPr marL="342900" indent="-342900">
              <a:buFont typeface="+mj-lt"/>
              <a:buAutoNum type="arabicPeriod"/>
            </a:pPr>
            <a:r>
              <a:rPr lang="en-GB" sz="1800" dirty="0"/>
              <a:t>Please include images, tables, figures (as many as you need) to improve the didactical value of the case and reinforce the links with the lecture.</a:t>
            </a:r>
          </a:p>
          <a:p>
            <a:pPr marL="342900" indent="-342900">
              <a:buFont typeface="+mj-lt"/>
              <a:buAutoNum type="arabicPeriod"/>
            </a:pPr>
            <a:endParaRPr lang="en-GB" sz="1800" dirty="0"/>
          </a:p>
          <a:p>
            <a:r>
              <a:rPr lang="en-GB" sz="1200" i="1" dirty="0"/>
              <a:t>* Please refer to the EHA Tutorial guidelines for lecture and cases document for more information</a:t>
            </a:r>
          </a:p>
        </p:txBody>
      </p:sp>
      <p:sp>
        <p:nvSpPr>
          <p:cNvPr id="4" name="Footer Placeholder 3">
            <a:extLst>
              <a:ext uri="{FF2B5EF4-FFF2-40B4-BE49-F238E27FC236}">
                <a16:creationId xmlns:a16="http://schemas.microsoft.com/office/drawing/2014/main" id="{D30609F2-2E45-522A-6859-56C28679FB44}"/>
              </a:ext>
            </a:extLst>
          </p:cNvPr>
          <p:cNvSpPr>
            <a:spLocks noGrp="1"/>
          </p:cNvSpPr>
          <p:nvPr>
            <p:ph type="ftr" sz="quarter" idx="10"/>
          </p:nvPr>
        </p:nvSpPr>
        <p:spPr/>
        <p:txBody>
          <a:bodyPr/>
          <a:lstStyle/>
          <a:p>
            <a:pPr>
              <a:spcBef>
                <a:spcPct val="0"/>
              </a:spcBef>
              <a:buNone/>
            </a:pPr>
            <a:r>
              <a:rPr lang="da-DK" altLang="en-US" sz="1050" dirty="0">
                <a:solidFill>
                  <a:schemeClr val="accent1">
                    <a:lumMod val="75000"/>
                  </a:schemeClr>
                </a:solidFill>
                <a:latin typeface="Calibri" panose="020F0502020204030204" pitchFamily="34" charset="0"/>
              </a:rPr>
              <a:t>Please do not remove this slide.</a:t>
            </a:r>
            <a:endParaRPr lang="da-DK" altLang="en-US" sz="1050" baseline="30000" dirty="0">
              <a:solidFill>
                <a:schemeClr val="accent1">
                  <a:lumMod val="75000"/>
                </a:schemeClr>
              </a:solidFill>
              <a:latin typeface="Calibri" panose="020F0502020204030204" pitchFamily="34" charset="0"/>
            </a:endParaRP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3</a:t>
            </a:fld>
            <a:endParaRPr lang="en-US" dirty="0"/>
          </a:p>
        </p:txBody>
      </p:sp>
    </p:spTree>
    <p:extLst>
      <p:ext uri="{BB962C8B-B14F-4D97-AF65-F5344CB8AC3E}">
        <p14:creationId xmlns:p14="http://schemas.microsoft.com/office/powerpoint/2010/main" val="255837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Review and Editing process</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r>
              <a:rPr lang="en-GB" b="1" u="sng" dirty="0"/>
              <a:t>1. Reviewing process</a:t>
            </a:r>
          </a:p>
          <a:p>
            <a:r>
              <a:rPr lang="en-GB" dirty="0"/>
              <a:t>Upon receiving your PPT, it will be forwarded to our expert panel for review. Our experts will review and determine the scientific accuracy and relevancy of the PPT. Experts may offer comments and ask for more information where necessary. </a:t>
            </a:r>
          </a:p>
          <a:p>
            <a:r>
              <a:rPr lang="en-GB" dirty="0"/>
              <a:t>In our experience, most PPTs will go through 1 cycle of review. </a:t>
            </a:r>
          </a:p>
          <a:p>
            <a:endParaRPr lang="en-GB" dirty="0"/>
          </a:p>
          <a:p>
            <a:r>
              <a:rPr lang="en-GB" b="1" u="sng" dirty="0"/>
              <a:t>2. Editing process </a:t>
            </a:r>
          </a:p>
          <a:p>
            <a:r>
              <a:rPr lang="en-GB" dirty="0"/>
              <a:t>After the review process, when the expert's comments are addressed (where applicable), your PPT will be sent to an editor to straighten out final formatting, style and language issues. </a:t>
            </a:r>
          </a:p>
          <a:p>
            <a:r>
              <a:rPr lang="en-GB" dirty="0"/>
              <a:t>No changes will be made to the scientific content at this stage. </a:t>
            </a:r>
          </a:p>
          <a:p>
            <a:endParaRPr lang="en-GB" dirty="0"/>
          </a:p>
          <a:p>
            <a:r>
              <a:rPr lang="en-GB" i="1" dirty="0">
                <a:solidFill>
                  <a:schemeClr val="accent1">
                    <a:lumMod val="75000"/>
                  </a:schemeClr>
                </a:solidFill>
              </a:rPr>
              <a:t>The whole review and editing process may take up to 2 weeks. Please take this into mind when preparing your cases. </a:t>
            </a:r>
          </a:p>
          <a:p>
            <a:endParaRPr lang="en-NL" dirty="0"/>
          </a:p>
        </p:txBody>
      </p:sp>
      <p:sp>
        <p:nvSpPr>
          <p:cNvPr id="4" name="Footer Placeholder 3">
            <a:extLst>
              <a:ext uri="{FF2B5EF4-FFF2-40B4-BE49-F238E27FC236}">
                <a16:creationId xmlns:a16="http://schemas.microsoft.com/office/drawing/2014/main" id="{D30609F2-2E45-522A-6859-56C28679FB44}"/>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4</a:t>
            </a:fld>
            <a:endParaRPr lang="en-US" dirty="0"/>
          </a:p>
        </p:txBody>
      </p:sp>
    </p:spTree>
    <p:extLst>
      <p:ext uri="{BB962C8B-B14F-4D97-AF65-F5344CB8AC3E}">
        <p14:creationId xmlns:p14="http://schemas.microsoft.com/office/powerpoint/2010/main" val="278848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D6EBE-B816-BBBF-16AB-9577E738F9BD}"/>
              </a:ext>
            </a:extLst>
          </p:cNvPr>
          <p:cNvSpPr>
            <a:spLocks noGrp="1"/>
          </p:cNvSpPr>
          <p:nvPr>
            <p:ph type="title"/>
          </p:nvPr>
        </p:nvSpPr>
        <p:spPr/>
        <p:txBody>
          <a:bodyPr/>
          <a:lstStyle/>
          <a:p>
            <a:r>
              <a:rPr lang="en-GB" dirty="0"/>
              <a:t>Checklist</a:t>
            </a:r>
            <a:endParaRPr lang="en-NL" dirty="0"/>
          </a:p>
        </p:txBody>
      </p:sp>
      <p:sp>
        <p:nvSpPr>
          <p:cNvPr id="3" name="Content Placeholder 2">
            <a:extLst>
              <a:ext uri="{FF2B5EF4-FFF2-40B4-BE49-F238E27FC236}">
                <a16:creationId xmlns:a16="http://schemas.microsoft.com/office/drawing/2014/main" id="{E52B896C-FB32-25C1-1F26-5FB1108C859E}"/>
              </a:ext>
            </a:extLst>
          </p:cNvPr>
          <p:cNvSpPr>
            <a:spLocks noGrp="1"/>
          </p:cNvSpPr>
          <p:nvPr>
            <p:ph idx="1"/>
          </p:nvPr>
        </p:nvSpPr>
        <p:spPr>
          <a:xfrm>
            <a:off x="300038" y="1677917"/>
            <a:ext cx="11591924" cy="4091761"/>
          </a:xfrm>
        </p:spPr>
        <p:txBody>
          <a:bodyPr numCol="1"/>
          <a:lstStyle/>
          <a:p>
            <a:pPr marL="285750" indent="-285750">
              <a:buFont typeface="Wingdings" panose="05000000000000000000" pitchFamily="2" charset="2"/>
              <a:buChar char="q"/>
            </a:pPr>
            <a:r>
              <a:rPr lang="en-GB" dirty="0"/>
              <a:t>Use American English spelling.</a:t>
            </a:r>
          </a:p>
          <a:p>
            <a:pPr marL="285750" indent="-285750">
              <a:buFont typeface="Wingdings" panose="05000000000000000000" pitchFamily="2" charset="2"/>
              <a:buChar char="q"/>
            </a:pPr>
            <a:r>
              <a:rPr lang="en-GB" b="1" dirty="0"/>
              <a:t>Keep abbreviations to a minimum and define uncommon abbreviations in their first mention.</a:t>
            </a:r>
          </a:p>
          <a:p>
            <a:pPr marL="285750" indent="-285750">
              <a:buFont typeface="Wingdings" panose="05000000000000000000" pitchFamily="2" charset="2"/>
              <a:buChar char="q"/>
            </a:pPr>
            <a:r>
              <a:rPr lang="en-GB" b="1" dirty="0"/>
              <a:t>Include brief description and legend for figures, tables and images.</a:t>
            </a:r>
          </a:p>
          <a:p>
            <a:pPr marL="285750" indent="-285750">
              <a:buFont typeface="Wingdings" panose="05000000000000000000" pitchFamily="2" charset="2"/>
              <a:buChar char="q"/>
            </a:pPr>
            <a:r>
              <a:rPr lang="en-GB" b="1" dirty="0"/>
              <a:t>Include comments and discussion points.</a:t>
            </a:r>
          </a:p>
          <a:p>
            <a:pPr marL="285750" indent="-285750">
              <a:buFont typeface="Wingdings" panose="05000000000000000000" pitchFamily="2" charset="2"/>
              <a:buChar char="q"/>
            </a:pPr>
            <a:r>
              <a:rPr lang="en-GB" b="1" dirty="0"/>
              <a:t>Refer to and provide citations for guidelines and studies mentioned in the case.</a:t>
            </a:r>
          </a:p>
          <a:p>
            <a:pPr marL="285750" indent="-285750">
              <a:buFont typeface="Wingdings" panose="05000000000000000000" pitchFamily="2" charset="2"/>
              <a:buChar char="q"/>
            </a:pPr>
            <a:r>
              <a:rPr lang="en-GB" dirty="0"/>
              <a:t>Use SI units or EHA units (see appendix on slide 24).</a:t>
            </a:r>
          </a:p>
          <a:p>
            <a:pPr marL="285750" indent="-285750">
              <a:buFont typeface="Wingdings" panose="05000000000000000000" pitchFamily="2" charset="2"/>
              <a:buChar char="q"/>
            </a:pPr>
            <a:r>
              <a:rPr lang="en-GB" dirty="0"/>
              <a:t>Use uppercase italics for genetic notations.</a:t>
            </a:r>
          </a:p>
          <a:p>
            <a:pPr marL="285750" indent="-285750">
              <a:buFont typeface="Wingdings" panose="05000000000000000000" pitchFamily="2" charset="2"/>
              <a:buChar char="q"/>
            </a:pPr>
            <a:r>
              <a:rPr lang="en-GB" dirty="0"/>
              <a:t>Refer to drugs by their generic name.</a:t>
            </a:r>
          </a:p>
        </p:txBody>
      </p:sp>
      <p:sp>
        <p:nvSpPr>
          <p:cNvPr id="4" name="Footer Placeholder 3">
            <a:extLst>
              <a:ext uri="{FF2B5EF4-FFF2-40B4-BE49-F238E27FC236}">
                <a16:creationId xmlns:a16="http://schemas.microsoft.com/office/drawing/2014/main" id="{FCB27E61-934E-3145-FA2B-13D34E325596}"/>
              </a:ext>
            </a:extLst>
          </p:cNvPr>
          <p:cNvSpPr>
            <a:spLocks noGrp="1"/>
          </p:cNvSpPr>
          <p:nvPr>
            <p:ph type="ftr" sz="quarter" idx="10"/>
          </p:nvPr>
        </p:nvSpPr>
        <p:spPr/>
        <p:txBody>
          <a:bodyPr/>
          <a:lstStyle/>
          <a:p>
            <a:pPr>
              <a:spcBef>
                <a:spcPct val="0"/>
              </a:spcBef>
              <a:buNone/>
            </a:pPr>
            <a:r>
              <a:rPr lang="da-DK" altLang="en-US" sz="1050" dirty="0">
                <a:solidFill>
                  <a:schemeClr val="accent1">
                    <a:lumMod val="75000"/>
                  </a:schemeClr>
                </a:solidFill>
                <a:latin typeface="Calibri" panose="020F0502020204030204" pitchFamily="34" charset="0"/>
              </a:rPr>
              <a:t>Please do not remove this slide.</a:t>
            </a:r>
            <a:endParaRPr lang="da-DK" altLang="en-US" sz="1050" baseline="30000" dirty="0">
              <a:solidFill>
                <a:schemeClr val="accent1">
                  <a:lumMod val="75000"/>
                </a:schemeClr>
              </a:solidFill>
              <a:latin typeface="Calibri" panose="020F0502020204030204" pitchFamily="34" charset="0"/>
            </a:endParaRPr>
          </a:p>
        </p:txBody>
      </p:sp>
      <p:sp>
        <p:nvSpPr>
          <p:cNvPr id="5" name="Slide Number Placeholder 4">
            <a:extLst>
              <a:ext uri="{FF2B5EF4-FFF2-40B4-BE49-F238E27FC236}">
                <a16:creationId xmlns:a16="http://schemas.microsoft.com/office/drawing/2014/main" id="{31806BB1-9CA8-7368-3B55-FD3F9B50435F}"/>
              </a:ext>
            </a:extLst>
          </p:cNvPr>
          <p:cNvSpPr>
            <a:spLocks noGrp="1"/>
          </p:cNvSpPr>
          <p:nvPr>
            <p:ph type="sldNum" sz="quarter" idx="11"/>
          </p:nvPr>
        </p:nvSpPr>
        <p:spPr/>
        <p:txBody>
          <a:bodyPr/>
          <a:lstStyle/>
          <a:p>
            <a:fld id="{42DF71BC-759E-4D06-B983-7D9FC16A403B}" type="slidenum">
              <a:rPr lang="en-US" smtClean="0"/>
              <a:pPr/>
              <a:t>5</a:t>
            </a:fld>
            <a:endParaRPr lang="en-US" dirty="0"/>
          </a:p>
        </p:txBody>
      </p:sp>
    </p:spTree>
    <p:extLst>
      <p:ext uri="{BB962C8B-B14F-4D97-AF65-F5344CB8AC3E}">
        <p14:creationId xmlns:p14="http://schemas.microsoft.com/office/powerpoint/2010/main" val="428019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118B43F-EB56-1453-A6FD-1DC5F201BCFA}"/>
              </a:ext>
            </a:extLst>
          </p:cNvPr>
          <p:cNvSpPr>
            <a:spLocks noGrp="1"/>
          </p:cNvSpPr>
          <p:nvPr>
            <p:ph type="body" sz="quarter" idx="10"/>
          </p:nvPr>
        </p:nvSpPr>
        <p:spPr/>
        <p:txBody>
          <a:bodyPr/>
          <a:lstStyle/>
          <a:p>
            <a:endParaRPr lang="en-NL" dirty="0"/>
          </a:p>
        </p:txBody>
      </p:sp>
      <p:sp>
        <p:nvSpPr>
          <p:cNvPr id="7" name="Subtitle 6">
            <a:extLst>
              <a:ext uri="{FF2B5EF4-FFF2-40B4-BE49-F238E27FC236}">
                <a16:creationId xmlns:a16="http://schemas.microsoft.com/office/drawing/2014/main" id="{CCCBC52E-33D3-154E-28AA-2D0F4F3E48AD}"/>
              </a:ext>
            </a:extLst>
          </p:cNvPr>
          <p:cNvSpPr>
            <a:spLocks noGrp="1"/>
          </p:cNvSpPr>
          <p:nvPr>
            <p:ph type="subTitle" idx="1"/>
          </p:nvPr>
        </p:nvSpPr>
        <p:spPr/>
        <p:txBody>
          <a:bodyPr/>
          <a:lstStyle/>
          <a:p>
            <a:r>
              <a:rPr lang="en-GB" dirty="0"/>
              <a:t>Clinical Case – Session […]</a:t>
            </a:r>
          </a:p>
        </p:txBody>
      </p:sp>
      <p:sp>
        <p:nvSpPr>
          <p:cNvPr id="6" name="Title 5">
            <a:extLst>
              <a:ext uri="{FF2B5EF4-FFF2-40B4-BE49-F238E27FC236}">
                <a16:creationId xmlns:a16="http://schemas.microsoft.com/office/drawing/2014/main" id="{B431E09B-E1A3-B422-9C91-503F489043B2}"/>
              </a:ext>
            </a:extLst>
          </p:cNvPr>
          <p:cNvSpPr>
            <a:spLocks noGrp="1"/>
          </p:cNvSpPr>
          <p:nvPr>
            <p:ph type="ctrTitle"/>
          </p:nvPr>
        </p:nvSpPr>
        <p:spPr/>
        <p:txBody>
          <a:bodyPr/>
          <a:lstStyle/>
          <a:p>
            <a:r>
              <a:rPr lang="en-GB" dirty="0"/>
              <a:t>EHA-xx </a:t>
            </a:r>
            <a:r>
              <a:rPr lang="en-GB" dirty="0" err="1"/>
              <a:t>Hematology</a:t>
            </a:r>
            <a:r>
              <a:rPr lang="en-GB" dirty="0"/>
              <a:t> Tutorial</a:t>
            </a:r>
            <a:endParaRPr lang="en-NL" dirty="0"/>
          </a:p>
        </p:txBody>
      </p:sp>
      <p:sp>
        <p:nvSpPr>
          <p:cNvPr id="9" name="Picture Placeholder 8">
            <a:extLst>
              <a:ext uri="{FF2B5EF4-FFF2-40B4-BE49-F238E27FC236}">
                <a16:creationId xmlns:a16="http://schemas.microsoft.com/office/drawing/2014/main" id="{D4CD0FCB-6637-C652-AFA8-F8379F8FED1F}"/>
              </a:ext>
            </a:extLst>
          </p:cNvPr>
          <p:cNvSpPr>
            <a:spLocks noGrp="1"/>
          </p:cNvSpPr>
          <p:nvPr>
            <p:ph type="pic" sz="quarter" idx="12"/>
          </p:nvPr>
        </p:nvSpPr>
        <p:spPr/>
        <p:txBody>
          <a:bodyPr/>
          <a:lstStyle/>
          <a:p>
            <a:endParaRPr lang="en-NL"/>
          </a:p>
        </p:txBody>
      </p:sp>
    </p:spTree>
    <p:extLst>
      <p:ext uri="{BB962C8B-B14F-4D97-AF65-F5344CB8AC3E}">
        <p14:creationId xmlns:p14="http://schemas.microsoft.com/office/powerpoint/2010/main" val="10048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Patient History </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A 44-year-old man underwent orthotopic cardiac transplantation for dilated cardiomyopathy</a:t>
            </a:r>
          </a:p>
          <a:p>
            <a:pPr marL="285750" indent="-285750">
              <a:buFont typeface="Arial" panose="020B0604020202020204" pitchFamily="34" charset="0"/>
              <a:buChar char="•"/>
            </a:pPr>
            <a:r>
              <a:rPr lang="en-GB" sz="1800" dirty="0"/>
              <a:t>At surgery, his blood count and blood film were normal</a:t>
            </a:r>
          </a:p>
          <a:p>
            <a:pPr marL="285750" indent="-285750">
              <a:buFont typeface="Arial" panose="020B0604020202020204" pitchFamily="34" charset="0"/>
              <a:buChar char="•"/>
            </a:pPr>
            <a:r>
              <a:rPr lang="en-GB" sz="1800" dirty="0"/>
              <a:t>Immunosuppression was induced with rabbit anti-thymocyte globulin and maintained with ciclosporin, azathioprine and prednisolone</a:t>
            </a:r>
          </a:p>
          <a:p>
            <a:pPr marL="285750" indent="-285750">
              <a:buFont typeface="Arial" panose="020B0604020202020204" pitchFamily="34" charset="0"/>
              <a:buChar char="•"/>
            </a:pPr>
            <a:r>
              <a:rPr lang="en-GB" sz="1800" dirty="0"/>
              <a:t>His other medications were co-trimoxazole, </a:t>
            </a:r>
            <a:r>
              <a:rPr lang="en-GB" sz="1800" dirty="0" err="1"/>
              <a:t>aciclovir</a:t>
            </a:r>
            <a:r>
              <a:rPr lang="en-GB" sz="1800" dirty="0"/>
              <a:t>, nystatin, and aspirin.</a:t>
            </a:r>
            <a:endParaRPr lang="en-NL" sz="1800" dirty="0"/>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7</a:t>
            </a:fld>
            <a:endParaRPr lang="en-US" dirty="0"/>
          </a:p>
        </p:txBody>
      </p:sp>
    </p:spTree>
    <p:extLst>
      <p:ext uri="{BB962C8B-B14F-4D97-AF65-F5344CB8AC3E}">
        <p14:creationId xmlns:p14="http://schemas.microsoft.com/office/powerpoint/2010/main" val="429453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Findings</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One month post-transplant, he developed a graft rejection, which responded to pulses of intravenous methylprednisolone</a:t>
            </a:r>
          </a:p>
          <a:p>
            <a:pPr marL="285750" indent="-285750">
              <a:buFont typeface="Arial" panose="020B0604020202020204" pitchFamily="34" charset="0"/>
              <a:buChar char="•"/>
            </a:pPr>
            <a:r>
              <a:rPr lang="en-GB" sz="1800" dirty="0"/>
              <a:t>Mild rejection persisted, and azathioprine was replaced by mycophenolate mofetil (initial dose, 1.5 g </a:t>
            </a:r>
            <a:r>
              <a:rPr lang="en-GB" sz="1800" dirty="0" err="1"/>
              <a:t>b.d.</a:t>
            </a:r>
            <a:r>
              <a:rPr lang="en-GB" sz="1800" dirty="0"/>
              <a:t>) </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8</a:t>
            </a:fld>
            <a:endParaRPr lang="en-US" dirty="0"/>
          </a:p>
        </p:txBody>
      </p:sp>
    </p:spTree>
    <p:extLst>
      <p:ext uri="{BB962C8B-B14F-4D97-AF65-F5344CB8AC3E}">
        <p14:creationId xmlns:p14="http://schemas.microsoft.com/office/powerpoint/2010/main" val="421608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4D1-86C7-A8F0-76E0-2D3664D9710F}"/>
              </a:ext>
            </a:extLst>
          </p:cNvPr>
          <p:cNvSpPr>
            <a:spLocks noGrp="1"/>
          </p:cNvSpPr>
          <p:nvPr>
            <p:ph type="title"/>
          </p:nvPr>
        </p:nvSpPr>
        <p:spPr/>
        <p:txBody>
          <a:bodyPr/>
          <a:lstStyle/>
          <a:p>
            <a:r>
              <a:rPr lang="en-GB" dirty="0"/>
              <a:t>Example: Management</a:t>
            </a:r>
            <a:endParaRPr lang="en-NL" dirty="0"/>
          </a:p>
        </p:txBody>
      </p:sp>
      <p:sp>
        <p:nvSpPr>
          <p:cNvPr id="3" name="Content Placeholder 2">
            <a:extLst>
              <a:ext uri="{FF2B5EF4-FFF2-40B4-BE49-F238E27FC236}">
                <a16:creationId xmlns:a16="http://schemas.microsoft.com/office/drawing/2014/main" id="{9FD047A8-FA6F-5091-8B13-86AA1B5518D0}"/>
              </a:ext>
            </a:extLst>
          </p:cNvPr>
          <p:cNvSpPr>
            <a:spLocks noGrp="1"/>
          </p:cNvSpPr>
          <p:nvPr>
            <p:ph idx="1"/>
          </p:nvPr>
        </p:nvSpPr>
        <p:spPr>
          <a:xfrm>
            <a:off x="300038" y="1677917"/>
            <a:ext cx="11591924" cy="4091761"/>
          </a:xfrm>
        </p:spPr>
        <p:txBody>
          <a:bodyPr numCol="1"/>
          <a:lstStyle/>
          <a:p>
            <a:pPr marL="285750" indent="-285750">
              <a:buFont typeface="Arial" panose="020B0604020202020204" pitchFamily="34" charset="0"/>
              <a:buChar char="•"/>
            </a:pPr>
            <a:r>
              <a:rPr lang="en-GB" sz="1800" dirty="0"/>
              <a:t>Despite maintaining plasma levels of the drug at between 1 and 3 mg/ml, he developed a further episode of rejection</a:t>
            </a:r>
          </a:p>
          <a:p>
            <a:pPr marL="285750" indent="-285750">
              <a:buFont typeface="Arial" panose="020B0604020202020204" pitchFamily="34" charset="0"/>
              <a:buChar char="•"/>
            </a:pPr>
            <a:r>
              <a:rPr lang="en-GB" sz="1800" dirty="0"/>
              <a:t>Methylprednisolone was given again and the dose of mycophenolate mofetil was increased to 2 g twice daily</a:t>
            </a:r>
          </a:p>
          <a:p>
            <a:pPr marL="285750" indent="-285750">
              <a:buFont typeface="Arial" panose="020B0604020202020204" pitchFamily="34" charset="0"/>
              <a:buChar char="•"/>
            </a:pPr>
            <a:r>
              <a:rPr lang="en-GB" sz="1800" dirty="0"/>
              <a:t>His cardiac status improved</a:t>
            </a:r>
          </a:p>
        </p:txBody>
      </p:sp>
      <p:sp>
        <p:nvSpPr>
          <p:cNvPr id="5" name="Slide Number Placeholder 4">
            <a:extLst>
              <a:ext uri="{FF2B5EF4-FFF2-40B4-BE49-F238E27FC236}">
                <a16:creationId xmlns:a16="http://schemas.microsoft.com/office/drawing/2014/main" id="{EB60F4E5-2CF4-B623-0B92-C5101B810E76}"/>
              </a:ext>
            </a:extLst>
          </p:cNvPr>
          <p:cNvSpPr>
            <a:spLocks noGrp="1"/>
          </p:cNvSpPr>
          <p:nvPr>
            <p:ph type="sldNum" sz="quarter" idx="11"/>
          </p:nvPr>
        </p:nvSpPr>
        <p:spPr/>
        <p:txBody>
          <a:bodyPr/>
          <a:lstStyle/>
          <a:p>
            <a:fld id="{42DF71BC-759E-4D06-B983-7D9FC16A403B}" type="slidenum">
              <a:rPr lang="en-US" smtClean="0"/>
              <a:pPr/>
              <a:t>9</a:t>
            </a:fld>
            <a:endParaRPr lang="en-US" dirty="0"/>
          </a:p>
        </p:txBody>
      </p:sp>
    </p:spTree>
    <p:extLst>
      <p:ext uri="{BB962C8B-B14F-4D97-AF65-F5344CB8AC3E}">
        <p14:creationId xmlns:p14="http://schemas.microsoft.com/office/powerpoint/2010/main" val="221752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HA">
  <a:themeElements>
    <a:clrScheme name="EHAbrandcolors">
      <a:dk1>
        <a:srgbClr val="1E272C"/>
      </a:dk1>
      <a:lt1>
        <a:sysClr val="window" lastClr="FFFFFF"/>
      </a:lt1>
      <a:dk2>
        <a:srgbClr val="1E272C"/>
      </a:dk2>
      <a:lt2>
        <a:srgbClr val="FFFFFF"/>
      </a:lt2>
      <a:accent1>
        <a:srgbClr val="ED6E6E"/>
      </a:accent1>
      <a:accent2>
        <a:srgbClr val="E7CA8C"/>
      </a:accent2>
      <a:accent3>
        <a:srgbClr val="68F293"/>
      </a:accent3>
      <a:accent4>
        <a:srgbClr val="88DAF6"/>
      </a:accent4>
      <a:accent5>
        <a:srgbClr val="FBD0FC"/>
      </a:accent5>
      <a:accent6>
        <a:srgbClr val="D3C8BC"/>
      </a:accent6>
      <a:hlink>
        <a:srgbClr val="1E272C"/>
      </a:hlink>
      <a:folHlink>
        <a:srgbClr val="1E272C"/>
      </a:folHlink>
    </a:clrScheme>
    <a:fontScheme name="EHA">
      <a:majorFont>
        <a:latin typeface="Space Grotesk Light"/>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C01">
      <a:srgbClr val="523054"/>
    </a:custClr>
    <a:custClr name="CC02">
      <a:srgbClr val="046D86"/>
    </a:custClr>
    <a:custClr name="CC03">
      <a:srgbClr val="004700"/>
    </a:custClr>
    <a:custClr name="CC04">
      <a:srgbClr val="E26465"/>
    </a:custClr>
    <a:custClr name="CC05">
      <a:srgbClr val="520000"/>
    </a:custClr>
    <a:custClr name="CC06">
      <a:srgbClr val="007A26"/>
    </a:custClr>
    <a:custClr name="CC07">
      <a:srgbClr val="003A51"/>
    </a:custClr>
    <a:custClr name="CC08">
      <a:srgbClr val="BF97C1"/>
    </a:custClr>
    <a:custClr name="CC09">
      <a:srgbClr val="AB9256"/>
    </a:custClr>
    <a:custClr name="CC10">
      <a:srgbClr val="87D9F5"/>
    </a:custClr>
    <a:custClr name="CC11">
      <a:srgbClr val="58460D"/>
    </a:custClr>
    <a:custClr name="CC12">
      <a:srgbClr val="D3C8BC"/>
    </a:custClr>
    <a:custClr name="CC13">
      <a:srgbClr val="230025"/>
    </a:custClr>
    <a:custClr name="CC14">
      <a:srgbClr val="38CB70"/>
    </a:custClr>
  </a:custClrLst>
  <a:extLst>
    <a:ext uri="{05A4C25C-085E-4340-85A3-A5531E510DB2}">
      <thm15:themeFamily xmlns:thm15="http://schemas.microsoft.com/office/thememl/2012/main" name="EHA.potx" id="{4075C5DB-7712-44A2-99CC-4824DA59224C}" vid="{BBEA2CF7-9CD4-47CC-9201-585C1DEF97B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b6f976f-f798-4b57-b2d0-1634e043936f">
      <Terms xmlns="http://schemas.microsoft.com/office/infopath/2007/PartnerControls"/>
    </lcf76f155ced4ddcb4097134ff3c332f>
    <TaxCatchAll xmlns="f6b26cdf-43c8-4835-ad31-95a98fdd9fd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2F7E4E6E8A03449358812824B46FEB" ma:contentTypeVersion="19" ma:contentTypeDescription="Create a new document." ma:contentTypeScope="" ma:versionID="d0a3ac37ff667b3ad40a0aea5e1f789d">
  <xsd:schema xmlns:xsd="http://www.w3.org/2001/XMLSchema" xmlns:xs="http://www.w3.org/2001/XMLSchema" xmlns:p="http://schemas.microsoft.com/office/2006/metadata/properties" xmlns:ns2="5b6f976f-f798-4b57-b2d0-1634e043936f" xmlns:ns3="f6b26cdf-43c8-4835-ad31-95a98fdd9fde" targetNamespace="http://schemas.microsoft.com/office/2006/metadata/properties" ma:root="true" ma:fieldsID="64efc7da34912cdd8d8bf668a870ad84" ns2:_="" ns3:_="">
    <xsd:import namespace="5b6f976f-f798-4b57-b2d0-1634e043936f"/>
    <xsd:import namespace="f6b26cdf-43c8-4835-ad31-95a98fdd9f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6f976f-f798-4b57-b2d0-1634e04393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17a9e5e-69d0-44c7-9c2a-3259acdd59b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b26cdf-43c8-4835-ad31-95a98fdd9fd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29eca83-9f53-4bf8-a0e7-8f9f23982e2e}" ma:internalName="TaxCatchAll" ma:showField="CatchAllData" ma:web="f6b26cdf-43c8-4835-ad31-95a98fdd9f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517AA3-EE8D-4837-A798-9C03C91D7275}">
  <ds:schemaRefs>
    <ds:schemaRef ds:uri="http://schemas.microsoft.com/sharepoint/v3/contenttype/forms"/>
  </ds:schemaRefs>
</ds:datastoreItem>
</file>

<file path=customXml/itemProps2.xml><?xml version="1.0" encoding="utf-8"?>
<ds:datastoreItem xmlns:ds="http://schemas.openxmlformats.org/officeDocument/2006/customXml" ds:itemID="{8F44ACAB-A43E-4922-B70B-70F0EE84B12A}">
  <ds:schemaRefs>
    <ds:schemaRef ds:uri="http://schemas.microsoft.com/office/2006/metadata/properties"/>
    <ds:schemaRef ds:uri="http://schemas.microsoft.com/office/infopath/2007/PartnerControls"/>
    <ds:schemaRef ds:uri="ffb11a55-ee5a-4dc3-b3da-ce3f0af7f684"/>
    <ds:schemaRef ds:uri="fbf94306-7a53-416b-b248-17097eef2d49"/>
    <ds:schemaRef ds:uri="5b6f976f-f798-4b57-b2d0-1634e043936f"/>
    <ds:schemaRef ds:uri="f6b26cdf-43c8-4835-ad31-95a98fdd9fde"/>
  </ds:schemaRefs>
</ds:datastoreItem>
</file>

<file path=customXml/itemProps3.xml><?xml version="1.0" encoding="utf-8"?>
<ds:datastoreItem xmlns:ds="http://schemas.openxmlformats.org/officeDocument/2006/customXml" ds:itemID="{2E13282A-0D8D-473A-98AC-A4AFCCC6333E}"/>
</file>

<file path=docProps/app.xml><?xml version="1.0" encoding="utf-8"?>
<Properties xmlns="http://schemas.openxmlformats.org/officeDocument/2006/extended-properties" xmlns:vt="http://schemas.openxmlformats.org/officeDocument/2006/docPropsVTypes">
  <Template>2024 08_EHA_Presentation Template Full Color</Template>
  <TotalTime>1307</TotalTime>
  <Words>1729</Words>
  <Application>Microsoft Office PowerPoint</Application>
  <PresentationFormat>Widescreen</PresentationFormat>
  <Paragraphs>247</Paragraphs>
  <Slides>27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Source Sans Pro</vt:lpstr>
      <vt:lpstr>Space Grotesk</vt:lpstr>
      <vt:lpstr>Space Grotesk Light</vt:lpstr>
      <vt:lpstr>Wingdings</vt:lpstr>
      <vt:lpstr>Wingdings 2</vt:lpstr>
      <vt:lpstr>Work Sans</vt:lpstr>
      <vt:lpstr>EHA</vt:lpstr>
      <vt:lpstr>Tutored Clinical Cases</vt:lpstr>
      <vt:lpstr>Tutored Clinical Cases</vt:lpstr>
      <vt:lpstr>Tutored Clinical Case Instructions</vt:lpstr>
      <vt:lpstr>Review and Editing process</vt:lpstr>
      <vt:lpstr>Checklist</vt:lpstr>
      <vt:lpstr>EHA-xx Hematology Tutorial</vt:lpstr>
      <vt:lpstr>Example: Patient History </vt:lpstr>
      <vt:lpstr>Example: Findings</vt:lpstr>
      <vt:lpstr>Example: Management</vt:lpstr>
      <vt:lpstr>Example: Response to treatment</vt:lpstr>
      <vt:lpstr>Example: Blood film</vt:lpstr>
      <vt:lpstr>Example: Follow-up</vt:lpstr>
      <vt:lpstr>Example: Bone marrow aspirate</vt:lpstr>
      <vt:lpstr>Example: Follow-up</vt:lpstr>
      <vt:lpstr>Example: Discussion</vt:lpstr>
      <vt:lpstr>Example: Examples of similar cases 1</vt:lpstr>
      <vt:lpstr>Example: Examples of similar cases 1</vt:lpstr>
      <vt:lpstr>Example: Examples of similar cases 2</vt:lpstr>
      <vt:lpstr>Example: Examples of similar cases 2</vt:lpstr>
      <vt:lpstr>Example: Examples of similar cases 3</vt:lpstr>
      <vt:lpstr>References</vt:lpstr>
      <vt:lpstr>EHA-SHA Balkan Hematology Tutorial on Non-malignant disorders</vt:lpstr>
      <vt:lpstr>Title</vt:lpstr>
      <vt:lpstr>Title</vt:lpstr>
      <vt:lpstr>Title</vt:lpstr>
      <vt:lpstr>Title</vt:lpstr>
      <vt:lpstr>EHA Table of Unites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Maarten Dane</dc:creator>
  <cp:lastModifiedBy>Vicky Cheng</cp:lastModifiedBy>
  <cp:revision>7</cp:revision>
  <dcterms:created xsi:type="dcterms:W3CDTF">2024-08-08T12:27:36Z</dcterms:created>
  <dcterms:modified xsi:type="dcterms:W3CDTF">2025-05-02T08:11:26Z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0x010100802F7E4E6E8A03449358812824B46FEB</vt:lpwstr>
  </property>
  <property fmtid="{D5CDD505-2E9C-101B-9397-08002B2CF9AE}" pid="3" name="MediaServiceImageTags">
    <vt:lpwstr/>
  </property>
</Properties>
</file>