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147376712" r:id="rId6"/>
    <p:sldId id="2147376750" r:id="rId7"/>
    <p:sldId id="2147376743" r:id="rId8"/>
    <p:sldId id="2147376744" r:id="rId9"/>
    <p:sldId id="2147376749" r:id="rId10"/>
    <p:sldId id="2147376777" r:id="rId11"/>
    <p:sldId id="2147376769" r:id="rId12"/>
    <p:sldId id="2147376770" r:id="rId13"/>
    <p:sldId id="2147376779" r:id="rId14"/>
    <p:sldId id="2147376781" r:id="rId15"/>
    <p:sldId id="2147376780" r:id="rId16"/>
    <p:sldId id="2147376778" r:id="rId17"/>
    <p:sldId id="2147376782" r:id="rId18"/>
    <p:sldId id="2147376783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A721A-AD11-4DEC-A021-20F3F85D3E4E}" v="93" dt="2025-02-11T12:26:47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10" autoAdjust="0"/>
  </p:normalViewPr>
  <p:slideViewPr>
    <p:cSldViewPr snapToGrid="0" showGuides="1">
      <p:cViewPr varScale="1">
        <p:scale>
          <a:sx n="74" d="100"/>
          <a:sy n="74" d="100"/>
        </p:scale>
        <p:origin x="115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1717751653_further_funding_for_your_research_group_Most_Recently_Submitted_137285_07_06_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Morhayim\Downloads\EHA%20Grants_Statistics_2012-2024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EHA Grants (2012 - 2024)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1427985564304462"/>
          <c:y val="0.1778703703703704"/>
          <c:w val="0.83775699912510926"/>
          <c:h val="0.68030074365704296"/>
        </c:manualLayout>
      </c:layout>
      <c:lineChart>
        <c:grouping val="standard"/>
        <c:varyColors val="0"/>
        <c:ser>
          <c:idx val="0"/>
          <c:order val="0"/>
          <c:tx>
            <c:strRef>
              <c:f>Stats!$B$5</c:f>
              <c:strCache>
                <c:ptCount val="1"/>
                <c:pt idx="0">
                  <c:v>Granted</c:v>
                </c:pt>
              </c:strCache>
            </c:strRef>
          </c:tx>
          <c:spPr>
            <a:ln w="28575" cap="rnd">
              <a:solidFill>
                <a:srgbClr val="E26465"/>
              </a:solidFill>
              <a:round/>
            </a:ln>
            <a:effectLst/>
          </c:spPr>
          <c:marker>
            <c:symbol val="none"/>
          </c:marker>
          <c:cat>
            <c:numRef>
              <c:f>Stats!$A$6:$A$18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Stats!$B$6:$B$18</c:f>
              <c:numCache>
                <c:formatCode>General</c:formatCode>
                <c:ptCount val="13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19</c:v>
                </c:pt>
                <c:pt idx="10">
                  <c:v>28</c:v>
                </c:pt>
                <c:pt idx="11">
                  <c:v>22</c:v>
                </c:pt>
                <c:pt idx="1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5-4B31-A0B6-A87A5D9A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286744"/>
        <c:axId val="792287464"/>
      </c:lineChart>
      <c:catAx>
        <c:axId val="79228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92287464"/>
        <c:crosses val="autoZero"/>
        <c:auto val="1"/>
        <c:lblAlgn val="ctr"/>
        <c:lblOffset val="100"/>
        <c:noMultiLvlLbl val="0"/>
      </c:catAx>
      <c:valAx>
        <c:axId val="79228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 Grants</a:t>
                </a:r>
              </a:p>
            </c:rich>
          </c:tx>
          <c:layout>
            <c:manualLayout>
              <c:xMode val="edge"/>
              <c:yMode val="edge"/>
              <c:x val="2.6655332903070084E-2"/>
              <c:y val="0.39694023363644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9228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 (2012 - 2024)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Stats!$C$5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rgbClr val="E26465"/>
              </a:solidFill>
              <a:round/>
            </a:ln>
            <a:effectLst/>
          </c:spPr>
          <c:marker>
            <c:symbol val="none"/>
          </c:marker>
          <c:cat>
            <c:numRef>
              <c:f>Stats!$A$6:$A$18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Stats!$C$6:$C$18</c:f>
              <c:numCache>
                <c:formatCode>_ "€"\ * #,##0_ ;_ "€"\ * \-#,##0_ ;_ "€"\ * "-"??_ ;_ @_ </c:formatCode>
                <c:ptCount val="13"/>
                <c:pt idx="0">
                  <c:v>84000</c:v>
                </c:pt>
                <c:pt idx="1">
                  <c:v>1420000</c:v>
                </c:pt>
                <c:pt idx="2">
                  <c:v>1660000</c:v>
                </c:pt>
                <c:pt idx="3">
                  <c:v>1393000</c:v>
                </c:pt>
                <c:pt idx="4">
                  <c:v>867500</c:v>
                </c:pt>
                <c:pt idx="5">
                  <c:v>867500</c:v>
                </c:pt>
                <c:pt idx="6">
                  <c:v>909820</c:v>
                </c:pt>
                <c:pt idx="7">
                  <c:v>711670</c:v>
                </c:pt>
                <c:pt idx="8">
                  <c:v>988761.5</c:v>
                </c:pt>
                <c:pt idx="9">
                  <c:v>2038353</c:v>
                </c:pt>
                <c:pt idx="10">
                  <c:v>2246514</c:v>
                </c:pt>
                <c:pt idx="11">
                  <c:v>2830967</c:v>
                </c:pt>
                <c:pt idx="12">
                  <c:v>5607483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0A-4855-8484-E8E257EDF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261184"/>
        <c:axId val="792266224"/>
      </c:lineChart>
      <c:catAx>
        <c:axId val="7922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92266224"/>
        <c:crosses val="autoZero"/>
        <c:auto val="1"/>
        <c:lblAlgn val="ctr"/>
        <c:lblOffset val="100"/>
        <c:noMultiLvlLbl val="0"/>
      </c:catAx>
      <c:valAx>
        <c:axId val="79226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€&quot;\ * #,##0_ ;_ &quot;€&quot;\ * \-#,##0_ ;_ &quot;€&quot;\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922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Grant Categories (2019 - 2024)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Stats!$B$23</c:f>
              <c:strCache>
                <c:ptCount val="1"/>
                <c:pt idx="0">
                  <c:v>RG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Stats!$A$24:$A$29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Stats!$B$24:$B$29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A-43F3-B81A-EA5868DDEF0A}"/>
            </c:ext>
          </c:extLst>
        </c:ser>
        <c:ser>
          <c:idx val="1"/>
          <c:order val="1"/>
          <c:tx>
            <c:strRef>
              <c:f>Stats!$C$23</c:f>
              <c:strCache>
                <c:ptCount val="1"/>
                <c:pt idx="0">
                  <c:v>RMG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Stats!$A$24:$A$29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Stats!$C$24:$C$29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  <c:pt idx="4">
                  <c:v>10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A-43F3-B81A-EA5868DDEF0A}"/>
            </c:ext>
          </c:extLst>
        </c:ser>
        <c:ser>
          <c:idx val="2"/>
          <c:order val="2"/>
          <c:tx>
            <c:strRef>
              <c:f>Stats!$D$23</c:f>
              <c:strCache>
                <c:ptCount val="1"/>
                <c:pt idx="0">
                  <c:v>KOG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Stats!$A$24:$A$29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Stats!$D$24:$D$29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  <c:pt idx="4">
                  <c:v>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A-43F3-B81A-EA5868DDEF0A}"/>
            </c:ext>
          </c:extLst>
        </c:ser>
        <c:ser>
          <c:idx val="3"/>
          <c:order val="3"/>
          <c:tx>
            <c:strRef>
              <c:f>Stats!$E$23</c:f>
              <c:strCache>
                <c:ptCount val="1"/>
                <c:pt idx="0">
                  <c:v>BCG</c:v>
                </c:pt>
              </c:strCache>
            </c:strRef>
          </c:tx>
          <c:spPr>
            <a:solidFill>
              <a:srgbClr val="D3C8BC"/>
            </a:solidFill>
            <a:ln>
              <a:noFill/>
            </a:ln>
            <a:effectLst/>
          </c:spPr>
          <c:invertIfNegative val="0"/>
          <c:cat>
            <c:numRef>
              <c:f>Stats!$A$24:$A$29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Stats!$E$24:$E$29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A-43F3-B81A-EA5868DDEF0A}"/>
            </c:ext>
          </c:extLst>
        </c:ser>
        <c:ser>
          <c:idx val="4"/>
          <c:order val="4"/>
          <c:tx>
            <c:strRef>
              <c:f>Stats!$F$23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E26465"/>
            </a:solidFill>
            <a:ln>
              <a:noFill/>
            </a:ln>
            <a:effectLst/>
          </c:spPr>
          <c:invertIfNegative val="0"/>
          <c:cat>
            <c:numRef>
              <c:f>Stats!$A$24:$A$29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Stats!$F$24:$F$29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A-43F3-B81A-EA5868DD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7021368"/>
        <c:axId val="767021728"/>
      </c:barChart>
      <c:catAx>
        <c:axId val="76702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67021728"/>
        <c:crosses val="autoZero"/>
        <c:auto val="1"/>
        <c:lblAlgn val="ctr"/>
        <c:lblOffset val="100"/>
        <c:noMultiLvlLbl val="0"/>
      </c:catAx>
      <c:valAx>
        <c:axId val="7670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Grants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6702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02615032052533E-2"/>
          <c:y val="2.1627466882941336E-2"/>
          <c:w val="0.92050289414991737"/>
          <c:h val="0.58959050434997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Sheet2!$J$4</c:f>
              <c:strCache>
                <c:ptCount val="1"/>
                <c:pt idx="0">
                  <c:v># EHA Research Grants (2014-2024)</c:v>
                </c:pt>
              </c:strCache>
            </c:strRef>
          </c:tx>
          <c:spPr>
            <a:solidFill>
              <a:srgbClr val="E26465"/>
            </a:solidFill>
            <a:ln>
              <a:noFill/>
            </a:ln>
            <a:effectLst/>
          </c:spPr>
          <c:invertIfNegative val="0"/>
          <c:cat>
            <c:strRef>
              <c:f>Sheet2!$H$5:$H$52</c:f>
              <c:strCache>
                <c:ptCount val="48"/>
                <c:pt idx="0">
                  <c:v>Luxembourg </c:v>
                </c:pt>
                <c:pt idx="1">
                  <c:v>Ireland </c:v>
                </c:pt>
                <c:pt idx="2">
                  <c:v>Switzerland </c:v>
                </c:pt>
                <c:pt idx="3">
                  <c:v>Norway </c:v>
                </c:pt>
                <c:pt idx="4">
                  <c:v>Iceland </c:v>
                </c:pt>
                <c:pt idx="5">
                  <c:v>Denmark </c:v>
                </c:pt>
                <c:pt idx="6">
                  <c:v>Netherlands </c:v>
                </c:pt>
                <c:pt idx="7">
                  <c:v>San Marino </c:v>
                </c:pt>
                <c:pt idx="8">
                  <c:v>Austria </c:v>
                </c:pt>
                <c:pt idx="9">
                  <c:v>Sweden </c:v>
                </c:pt>
                <c:pt idx="10">
                  <c:v>Belgium </c:v>
                </c:pt>
                <c:pt idx="11">
                  <c:v>Finland </c:v>
                </c:pt>
                <c:pt idx="12">
                  <c:v>Germany </c:v>
                </c:pt>
                <c:pt idx="13">
                  <c:v>Israel </c:v>
                </c:pt>
                <c:pt idx="14">
                  <c:v>United Kingdom </c:v>
                </c:pt>
                <c:pt idx="15">
                  <c:v>France </c:v>
                </c:pt>
                <c:pt idx="16">
                  <c:v>Andorra </c:v>
                </c:pt>
                <c:pt idx="17">
                  <c:v>Malta </c:v>
                </c:pt>
                <c:pt idx="18">
                  <c:v>Italy </c:v>
                </c:pt>
                <c:pt idx="19">
                  <c:v>Cyprus </c:v>
                </c:pt>
                <c:pt idx="20">
                  <c:v>Spain </c:v>
                </c:pt>
                <c:pt idx="21">
                  <c:v>Slovenia </c:v>
                </c:pt>
                <c:pt idx="22">
                  <c:v>Estonia </c:v>
                </c:pt>
                <c:pt idx="23">
                  <c:v>Czechia</c:v>
                </c:pt>
                <c:pt idx="24">
                  <c:v>Portugal </c:v>
                </c:pt>
                <c:pt idx="25">
                  <c:v>Lithuania </c:v>
                </c:pt>
                <c:pt idx="26">
                  <c:v>Slovak Republic </c:v>
                </c:pt>
                <c:pt idx="27">
                  <c:v>Latvia </c:v>
                </c:pt>
                <c:pt idx="28">
                  <c:v>Greece </c:v>
                </c:pt>
                <c:pt idx="29">
                  <c:v>Hungary </c:v>
                </c:pt>
                <c:pt idx="30">
                  <c:v>Poland </c:v>
                </c:pt>
                <c:pt idx="31">
                  <c:v>Croatia </c:v>
                </c:pt>
                <c:pt idx="32">
                  <c:v>Romania </c:v>
                </c:pt>
                <c:pt idx="33">
                  <c:v>Bulgaria </c:v>
                </c:pt>
                <c:pt idx="34">
                  <c:v>Russian Federation </c:v>
                </c:pt>
                <c:pt idx="35">
                  <c:v>Türkiye, Republic of </c:v>
                </c:pt>
                <c:pt idx="36">
                  <c:v>Montenegro </c:v>
                </c:pt>
                <c:pt idx="37">
                  <c:v>Serbia </c:v>
                </c:pt>
                <c:pt idx="38">
                  <c:v>Albania </c:v>
                </c:pt>
                <c:pt idx="39">
                  <c:v>North Macedonia  </c:v>
                </c:pt>
                <c:pt idx="40">
                  <c:v>Georgia </c:v>
                </c:pt>
                <c:pt idx="41">
                  <c:v>Armenia </c:v>
                </c:pt>
                <c:pt idx="42">
                  <c:v>Bosnia and Herzegovina </c:v>
                </c:pt>
                <c:pt idx="43">
                  <c:v>Azerbaijan </c:v>
                </c:pt>
                <c:pt idx="44">
                  <c:v>Belarus </c:v>
                </c:pt>
                <c:pt idx="45">
                  <c:v>Moldova </c:v>
                </c:pt>
                <c:pt idx="46">
                  <c:v>Kosovo </c:v>
                </c:pt>
                <c:pt idx="47">
                  <c:v>Ukraine </c:v>
                </c:pt>
              </c:strCache>
            </c:strRef>
          </c:cat>
          <c:val>
            <c:numRef>
              <c:f>Sheet2!$J$5:$J$52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12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4</c:v>
                </c:pt>
                <c:pt idx="11">
                  <c:v>0</c:v>
                </c:pt>
                <c:pt idx="12">
                  <c:v>8</c:v>
                </c:pt>
                <c:pt idx="13">
                  <c:v>1</c:v>
                </c:pt>
                <c:pt idx="14">
                  <c:v>15</c:v>
                </c:pt>
                <c:pt idx="15">
                  <c:v>6</c:v>
                </c:pt>
                <c:pt idx="16">
                  <c:v>0</c:v>
                </c:pt>
                <c:pt idx="17">
                  <c:v>0</c:v>
                </c:pt>
                <c:pt idx="18">
                  <c:v>18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8-42A5-A088-52A2B0732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678160"/>
        <c:axId val="624676360"/>
      </c:barChart>
      <c:catAx>
        <c:axId val="62467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GDP/Capita</a:t>
                </a:r>
              </a:p>
            </c:rich>
          </c:tx>
          <c:layout>
            <c:manualLayout>
              <c:xMode val="edge"/>
              <c:yMode val="edge"/>
              <c:x val="0.46029668870689994"/>
              <c:y val="0.8601513922681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624676360"/>
        <c:crosses val="autoZero"/>
        <c:auto val="1"/>
        <c:lblAlgn val="ctr"/>
        <c:lblOffset val="100"/>
        <c:noMultiLvlLbl val="0"/>
      </c:catAx>
      <c:valAx>
        <c:axId val="624676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# Research Grants (2014 -2024)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62467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Stats!$E$50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rgbClr val="E26465"/>
            </a:solidFill>
            <a:ln>
              <a:noFill/>
            </a:ln>
            <a:effectLst/>
          </c:spPr>
          <c:invertIfNegative val="0"/>
          <c:cat>
            <c:strRef>
              <c:f>Stats!$D$51:$D$57</c:f>
              <c:strCache>
                <c:ptCount val="7"/>
                <c:pt idx="0">
                  <c:v>Czechia</c:v>
                </c:pt>
                <c:pt idx="1">
                  <c:v>Portugal</c:v>
                </c:pt>
                <c:pt idx="2">
                  <c:v>Hungary</c:v>
                </c:pt>
                <c:pt idx="3">
                  <c:v>Poland</c:v>
                </c:pt>
                <c:pt idx="4">
                  <c:v>Turkiye</c:v>
                </c:pt>
                <c:pt idx="5">
                  <c:v>Bulgaria</c:v>
                </c:pt>
                <c:pt idx="6">
                  <c:v>Croatia</c:v>
                </c:pt>
              </c:strCache>
            </c:strRef>
          </c:cat>
          <c:val>
            <c:numRef>
              <c:f>Stats!$E$51:$E$57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B-4609-9171-60ED2F32B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391432"/>
        <c:axId val="592394312"/>
      </c:barChart>
      <c:catAx>
        <c:axId val="59239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92394312"/>
        <c:crosses val="autoZero"/>
        <c:auto val="1"/>
        <c:lblAlgn val="ctr"/>
        <c:lblOffset val="100"/>
        <c:noMultiLvlLbl val="0"/>
      </c:catAx>
      <c:valAx>
        <c:axId val="592394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92391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2077865266842E-2"/>
          <c:y val="7.407407407407407E-2"/>
          <c:w val="0.91342366579177603"/>
          <c:h val="0.819374817731116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26465"/>
            </a:solidFill>
            <a:ln>
              <a:noFill/>
            </a:ln>
            <a:effectLst/>
          </c:spPr>
          <c:invertIfNegative val="0"/>
          <c:cat>
            <c:strRef>
              <c:f>Stats!$A$96:$A$99</c:f>
              <c:strCache>
                <c:ptCount val="4"/>
                <c:pt idx="0">
                  <c:v>Portugal</c:v>
                </c:pt>
                <c:pt idx="1">
                  <c:v>Czechia</c:v>
                </c:pt>
                <c:pt idx="2">
                  <c:v>Poland</c:v>
                </c:pt>
                <c:pt idx="3">
                  <c:v>Turkiye</c:v>
                </c:pt>
              </c:strCache>
            </c:strRef>
          </c:cat>
          <c:val>
            <c:numRef>
              <c:f>Stats!$B$96:$B$99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E-4135-A24A-E2AABBA56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102616"/>
        <c:axId val="827106216"/>
      </c:barChart>
      <c:catAx>
        <c:axId val="82710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27106216"/>
        <c:crosses val="autoZero"/>
        <c:auto val="1"/>
        <c:lblAlgn val="ctr"/>
        <c:lblOffset val="100"/>
        <c:noMultiLvlLbl val="0"/>
      </c:catAx>
      <c:valAx>
        <c:axId val="82710621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27102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Sheet2!$K$20</c:f>
              <c:strCache>
                <c:ptCount val="1"/>
                <c:pt idx="0">
                  <c:v># Funding</c:v>
                </c:pt>
              </c:strCache>
            </c:strRef>
          </c:tx>
          <c:spPr>
            <a:solidFill>
              <a:srgbClr val="523054"/>
            </a:solidFill>
            <a:ln>
              <a:noFill/>
            </a:ln>
            <a:effectLst/>
          </c:spPr>
          <c:invertIfNegative val="0"/>
          <c:cat>
            <c:strRef>
              <c:f>Sheet2!$J$21:$J$23</c:f>
              <c:strCache>
                <c:ptCount val="3"/>
                <c:pt idx="0">
                  <c:v>&gt; 1 year</c:v>
                </c:pt>
                <c:pt idx="1">
                  <c:v>1 to 5 years</c:v>
                </c:pt>
                <c:pt idx="2">
                  <c:v>&lt; 5 years</c:v>
                </c:pt>
              </c:strCache>
            </c:strRef>
          </c:cat>
          <c:val>
            <c:numRef>
              <c:f>Sheet2!$K$21:$K$23</c:f>
              <c:numCache>
                <c:formatCode>General</c:formatCode>
                <c:ptCount val="3"/>
                <c:pt idx="0">
                  <c:v>18</c:v>
                </c:pt>
                <c:pt idx="1">
                  <c:v>66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C-409E-8DFF-8BE892CD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0928008"/>
        <c:axId val="850929448"/>
      </c:barChart>
      <c:catAx>
        <c:axId val="850928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since grant start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50929448"/>
        <c:crosses val="autoZero"/>
        <c:auto val="1"/>
        <c:lblAlgn val="ctr"/>
        <c:lblOffset val="100"/>
        <c:noMultiLvlLbl val="0"/>
      </c:catAx>
      <c:valAx>
        <c:axId val="85092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Funding enrties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5092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2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BF-46C9-B5E0-5ACD1A286F8C}"/>
              </c:ext>
            </c:extLst>
          </c:dPt>
          <c:dPt>
            <c:idx val="1"/>
            <c:bubble3D val="0"/>
            <c:spPr>
              <a:solidFill>
                <a:srgbClr val="E2646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BF-46C9-B5E0-5ACD1A286F8C}"/>
              </c:ext>
            </c:extLst>
          </c:dPt>
          <c:dPt>
            <c:idx val="2"/>
            <c:bubble3D val="0"/>
            <c:spPr>
              <a:solidFill>
                <a:srgbClr val="D3C8B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BF-46C9-B5E0-5ACD1A286F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52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BF-46C9-B5E0-5ACD1A286F8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E264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BF-46C9-B5E0-5ACD1A286F8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D3C8B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BF-46C9-B5E0-5ACD1A286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'Researchfish_23 Results'!$G$41:$G$43</c:f>
              <c:strCache>
                <c:ptCount val="3"/>
                <c:pt idx="0">
                  <c:v>First</c:v>
                </c:pt>
                <c:pt idx="1">
                  <c:v>Senior</c:v>
                </c:pt>
                <c:pt idx="2">
                  <c:v>Other</c:v>
                </c:pt>
              </c:strCache>
            </c:strRef>
          </c:cat>
          <c:val>
            <c:numRef>
              <c:f>'Researchfish_23 Results'!$H$41:$H$43</c:f>
              <c:numCache>
                <c:formatCode>General</c:formatCode>
                <c:ptCount val="3"/>
                <c:pt idx="0">
                  <c:v>101</c:v>
                </c:pt>
                <c:pt idx="1">
                  <c:v>84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BF-46C9-B5E0-5ACD1A286F8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'Researchfish_23 Results'!$H$45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rgbClr val="523054"/>
            </a:solidFill>
            <a:ln>
              <a:noFill/>
            </a:ln>
            <a:effectLst/>
          </c:spPr>
          <c:invertIfNegative val="0"/>
          <c:cat>
            <c:strRef>
              <c:f>'Researchfish_23 Results'!$G$46:$G$50</c:f>
              <c:strCache>
                <c:ptCount val="5"/>
                <c:pt idx="0">
                  <c:v>Blood</c:v>
                </c:pt>
                <c:pt idx="1">
                  <c:v>Haematologica</c:v>
                </c:pt>
                <c:pt idx="2">
                  <c:v>Leukemia</c:v>
                </c:pt>
                <c:pt idx="3">
                  <c:v>Blood advances</c:v>
                </c:pt>
                <c:pt idx="4">
                  <c:v>HemaSphere</c:v>
                </c:pt>
              </c:strCache>
            </c:strRef>
          </c:cat>
          <c:val>
            <c:numRef>
              <c:f>'Researchfish_23 Results'!$H$46:$H$50</c:f>
              <c:numCache>
                <c:formatCode>General</c:formatCode>
                <c:ptCount val="5"/>
                <c:pt idx="0">
                  <c:v>47</c:v>
                </c:pt>
                <c:pt idx="1">
                  <c:v>32</c:v>
                </c:pt>
                <c:pt idx="2">
                  <c:v>26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F-4F21-8306-FC85334B6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3356632"/>
        <c:axId val="539975112"/>
      </c:barChart>
      <c:catAx>
        <c:axId val="863356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39975112"/>
        <c:crosses val="autoZero"/>
        <c:auto val="1"/>
        <c:lblAlgn val="ctr"/>
        <c:lblOffset val="100"/>
        <c:noMultiLvlLbl val="0"/>
      </c:catAx>
      <c:valAx>
        <c:axId val="539975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 Articles in top 5 journals</a:t>
                </a:r>
                <a:r>
                  <a:rPr lang="en-US" sz="1400" baseline="0"/>
                  <a:t> 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2233377077865272"/>
              <c:y val="0.87018518518518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6335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14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B4B2-DDDE-1113-5AEC-4FEBE163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EDAD8-1F5E-0FAD-9031-C76B1911D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1CDED-F45A-FC90-56C0-89379EF09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73B26-B87F-FB2C-EFE2-A4C2492A6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53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9D88F-9EC6-6DE9-E2F5-C8B98F0E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2BBAB-CB02-8961-C17D-01B499DBB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B0E02-FE49-2E2E-0E75-AFB11C3B1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E0682-A2C3-11E3-6BB4-D8D180F3D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66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7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0ECB5C6-4F43-FCE6-A4E2-D0A78546FAC1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2ABFE9-FEDD-03E3-598F-540BBF5EA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328EDF3-8B5F-D206-8DBD-E99661A81CB3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794DD1C-904C-C96A-92C4-6F5C6A848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6CD6AED-DF74-81C1-80AA-7E0447C0A020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803612-38D8-E745-92B5-F6AB9E5515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A9C4BC9-CEA5-F061-FD77-13CC47329DF8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9C0471-CCB9-DAA3-30C5-7D3D0685C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EE885A-2D7B-0F53-8A81-CB65804DE387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910229-6D94-9E52-4606-950D9531FF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7C9AED-B3F8-159A-19C4-B7FB2256A9AE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B65F27-99A7-2EEF-395F-033DC9E4E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91CC03-2494-5964-BC17-3D55C6126E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latin typeface="+mn-lt"/>
              </a:rPr>
              <a:t>9 =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DFCC3-04BF-DF4F-A0C2-8D786AFBD9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FBA520-973D-973A-2D03-B0D678B84D72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chart slide as starting point of your own chart slide</a:t>
            </a:r>
          </a:p>
          <a:p>
            <a:r>
              <a:rPr lang="en-US" sz="900" b="0"/>
              <a:t>Copy and paste this slide, next edit the data (right click edit data) in the new slide</a:t>
            </a:r>
          </a:p>
          <a:p>
            <a:endParaRPr lang="en-US" sz="900"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6E888242-0F66-ADE8-AF7F-9B9CF401B5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5659289"/>
              </p:ext>
            </p:extLst>
          </p:nvPr>
        </p:nvGraphicFramePr>
        <p:xfrm>
          <a:off x="2032000" y="6949016"/>
          <a:ext cx="8127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424174757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38940352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8513834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4235674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4936675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6530247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333044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3531392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84648942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9352552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85902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56042710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9282613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6489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97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92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C8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0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9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E4E697-518F-87E7-1BCF-D12A8985D43B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C99049-7CF5-E772-BE06-2AD634ACE776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0ECB5C6-4F43-FCE6-A4E2-D0A78546FAC1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2ABFE9-FEDD-03E3-598F-540BBF5EA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944785F-5CE3-AA66-6BB5-0139FFB6D664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61CE3F-0E51-F605-0E1F-3F9152781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762000" y="342900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E26C1A-E705-9EE2-53CD-B57502A95A0A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0AC1F-F8BD-A21A-7058-D7DF5C4C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BF4C2F-D676-0AF8-9A5C-9552B10BD655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0ED228-C2A5-78FE-F847-B6F19FF14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D195A06-0C6B-45CE-C492-7972E215D336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00C2E7-8CDF-57F6-F28F-8ACD766DC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1333C69-2CDC-FACE-6D3D-060AB5B3F45F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FE137C-56EF-1A3D-10F1-DBF247C7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B88ABB6-2A3B-7B51-4FB4-3C34D23E66CE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6BCA429-D266-5055-F005-EF7C3C9D7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1230"/>
            <a:ext cx="956691" cy="74950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98D2D8B-E84D-FE3E-FFD2-F0896593F2F3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17272C-9E93-10A1-D65F-D32ACACBE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449C2-DB9F-373E-9D31-82C4BAD7BD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5F86C7-EFBE-01B7-AED7-EE076EEFA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eha.fyi/CRTH202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ndertitel 58">
            <a:extLst>
              <a:ext uri="{FF2B5EF4-FFF2-40B4-BE49-F238E27FC236}">
                <a16:creationId xmlns:a16="http://schemas.microsoft.com/office/drawing/2014/main" id="{D17F6A5F-3C9D-6241-6656-D1F18410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16" y="4276725"/>
            <a:ext cx="5855784" cy="1450366"/>
          </a:xfrm>
        </p:spPr>
        <p:txBody>
          <a:bodyPr/>
          <a:lstStyle/>
          <a:p>
            <a:r>
              <a:rPr lang="en-US" b="1"/>
              <a:t>EHA NS Days 2025</a:t>
            </a:r>
            <a:endParaRPr lang="en-US" dirty="0"/>
          </a:p>
        </p:txBody>
      </p:sp>
      <p:sp>
        <p:nvSpPr>
          <p:cNvPr id="34" name="Titel 33">
            <a:extLst>
              <a:ext uri="{FF2B5EF4-FFF2-40B4-BE49-F238E27FC236}">
                <a16:creationId xmlns:a16="http://schemas.microsoft.com/office/drawing/2014/main" id="{17F82650-2FC6-0DB5-F91B-0F0FD9CF5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1130909"/>
            <a:ext cx="5784570" cy="3061768"/>
          </a:xfrm>
        </p:spPr>
        <p:txBody>
          <a:bodyPr/>
          <a:lstStyle/>
          <a:p>
            <a:r>
              <a:rPr lang="en-US" dirty="0"/>
              <a:t>EHA GRANTS</a:t>
            </a:r>
          </a:p>
        </p:txBody>
      </p:sp>
      <p:sp>
        <p:nvSpPr>
          <p:cNvPr id="18" name="Tijdelijke aanduiding voor media 17">
            <a:extLst>
              <a:ext uri="{FF2B5EF4-FFF2-40B4-BE49-F238E27FC236}">
                <a16:creationId xmlns:a16="http://schemas.microsoft.com/office/drawing/2014/main" id="{8462AE04-1271-A539-BD72-B1F380B636C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70AF-9918-66FF-389C-5A90F04A0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14 February 2025 – Jess Morhayim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41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8B093-4F0C-5A43-877F-77487C2F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269D1-3D05-95C0-0DDD-E9F4772D3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57477E7-1282-6B51-D3CC-9EE3D1C9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 err="1"/>
              <a:t>Researchfish</a:t>
            </a:r>
            <a:r>
              <a:rPr lang="en-US" sz="6000" b="1" dirty="0"/>
              <a:t>: Impact Analysis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D927246-6853-5C05-FD00-7E3F2DB56095}"/>
              </a:ext>
            </a:extLst>
          </p:cNvPr>
          <p:cNvSpPr txBox="1"/>
          <p:nvPr/>
        </p:nvSpPr>
        <p:spPr>
          <a:xfrm>
            <a:off x="300039" y="1095039"/>
            <a:ext cx="11463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cs typeface="Calibri"/>
              </a:rPr>
              <a:t>Annual survey to measure the impact of our programs on career development and trajectory</a:t>
            </a:r>
            <a:endParaRPr lang="en-US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442BCD-DBE2-7D5E-EC38-82C9FFEE7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102" y="3226936"/>
            <a:ext cx="4391864" cy="3238240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539139D-F772-B91C-3491-28B50C3E0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50757"/>
              </p:ext>
            </p:extLst>
          </p:nvPr>
        </p:nvGraphicFramePr>
        <p:xfrm>
          <a:off x="1148938" y="3382748"/>
          <a:ext cx="3869084" cy="2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3AF0A3-DB08-296F-41E7-C92BD283ECFC}"/>
              </a:ext>
            </a:extLst>
          </p:cNvPr>
          <p:cNvCxnSpPr>
            <a:cxnSpLocks/>
          </p:cNvCxnSpPr>
          <p:nvPr/>
        </p:nvCxnSpPr>
        <p:spPr>
          <a:xfrm>
            <a:off x="500360" y="1770937"/>
            <a:ext cx="0" cy="3238240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3BC8C7-AC44-2A6C-4B47-7629862837BC}"/>
              </a:ext>
            </a:extLst>
          </p:cNvPr>
          <p:cNvSpPr txBox="1"/>
          <p:nvPr/>
        </p:nvSpPr>
        <p:spPr>
          <a:xfrm>
            <a:off x="677583" y="2048558"/>
            <a:ext cx="9197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€ 75,909,129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 further funding was secured thanks to an EHA grant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further funding was acquired 1 to 5 years after starting the grant period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of the funding was acquired from national (in Europe) non-profit organizations 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BFED4B7C-0386-816D-794A-7DF8684530EB}"/>
              </a:ext>
            </a:extLst>
          </p:cNvPr>
          <p:cNvSpPr txBox="1"/>
          <p:nvPr/>
        </p:nvSpPr>
        <p:spPr>
          <a:xfrm>
            <a:off x="581891" y="1697386"/>
            <a:ext cx="11335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Further Funding (reported by 39 grantees)</a:t>
            </a:r>
            <a:endParaRPr lang="en-NL" sz="1600" dirty="0">
              <a:solidFill>
                <a:srgbClr val="E26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486F-B0B6-C2A2-B2C4-58BDE757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A79D-AE8D-8A0A-B3B6-0EDF83BFE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213CF73-1A01-2FF1-1AD9-6E431C9D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 err="1"/>
              <a:t>Researchfish</a:t>
            </a:r>
            <a:r>
              <a:rPr lang="en-US" sz="6000" b="1" dirty="0"/>
              <a:t>: Impact Analysis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FB51656-9D37-1AC6-32F5-D443EDCDDCFD}"/>
              </a:ext>
            </a:extLst>
          </p:cNvPr>
          <p:cNvSpPr txBox="1"/>
          <p:nvPr/>
        </p:nvSpPr>
        <p:spPr>
          <a:xfrm>
            <a:off x="300039" y="1095039"/>
            <a:ext cx="11463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cs typeface="Calibri"/>
              </a:rPr>
              <a:t>Annual survey to measure the impact of our programs on career development and trajectory</a:t>
            </a:r>
            <a:endParaRPr lang="en-US" sz="1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9A1A85-EF6C-4828-2F5A-43BB8A952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43219"/>
              </p:ext>
            </p:extLst>
          </p:nvPr>
        </p:nvGraphicFramePr>
        <p:xfrm>
          <a:off x="5477742" y="4068177"/>
          <a:ext cx="3127139" cy="188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BF26D5-566D-9076-6247-FB9C73F8F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283886"/>
              </p:ext>
            </p:extLst>
          </p:nvPr>
        </p:nvGraphicFramePr>
        <p:xfrm>
          <a:off x="1604078" y="39425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9E26EA-ABA7-FCA7-554C-C0C5099CE04E}"/>
              </a:ext>
            </a:extLst>
          </p:cNvPr>
          <p:cNvCxnSpPr>
            <a:cxnSpLocks/>
          </p:cNvCxnSpPr>
          <p:nvPr/>
        </p:nvCxnSpPr>
        <p:spPr>
          <a:xfrm>
            <a:off x="500360" y="1770937"/>
            <a:ext cx="0" cy="3238240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71717B-D72F-3AB7-E2F0-DA2DEF364DC5}"/>
              </a:ext>
            </a:extLst>
          </p:cNvPr>
          <p:cNvSpPr txBox="1"/>
          <p:nvPr/>
        </p:nvSpPr>
        <p:spPr>
          <a:xfrm>
            <a:off x="677583" y="2048558"/>
            <a:ext cx="9197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€ 75,909,129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 further funding was secured thanks to an EHA grant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further funding was acquired 1 to 5 years after starting the grant period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of the funding was acquired from national (in Europe) non-profit organizations 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5D97D-2D88-60E0-C3E8-045165D48405}"/>
              </a:ext>
            </a:extLst>
          </p:cNvPr>
          <p:cNvSpPr txBox="1"/>
          <p:nvPr/>
        </p:nvSpPr>
        <p:spPr>
          <a:xfrm>
            <a:off x="677583" y="3328284"/>
            <a:ext cx="919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425 </a:t>
            </a:r>
            <a:r>
              <a:rPr lang="en-US" sz="1600" b="1" dirty="0">
                <a:solidFill>
                  <a:srgbClr val="1E272C"/>
                </a:solidFill>
              </a:rPr>
              <a:t>articles </a:t>
            </a:r>
            <a:r>
              <a:rPr lang="en-US" sz="1600" dirty="0">
                <a:solidFill>
                  <a:srgbClr val="1E272C"/>
                </a:solidFill>
              </a:rPr>
              <a:t>were published across 145 different journal t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hanks to an EHA grant</a:t>
            </a:r>
            <a:endParaRPr lang="en-US" sz="1600" dirty="0">
              <a:solidFill>
                <a:srgbClr val="1E272C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publications were acquired within 3 years of starting the grant period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420BA-369A-DE13-F426-68C6F1FF4571}"/>
              </a:ext>
            </a:extLst>
          </p:cNvPr>
          <p:cNvSpPr txBox="1"/>
          <p:nvPr/>
        </p:nvSpPr>
        <p:spPr>
          <a:xfrm>
            <a:off x="581891" y="1697386"/>
            <a:ext cx="11335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Further Funding (reported by 39 grantees)</a:t>
            </a:r>
            <a:endParaRPr lang="en-NL" sz="1600" dirty="0">
              <a:solidFill>
                <a:srgbClr val="E2646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FEF8A-F363-E150-AE86-650B313050BC}"/>
              </a:ext>
            </a:extLst>
          </p:cNvPr>
          <p:cNvSpPr txBox="1"/>
          <p:nvPr/>
        </p:nvSpPr>
        <p:spPr>
          <a:xfrm>
            <a:off x="581892" y="2960262"/>
            <a:ext cx="11335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Publications (reported by 61 grantees)</a:t>
            </a:r>
            <a:endParaRPr lang="en-NL" sz="1600" dirty="0">
              <a:solidFill>
                <a:srgbClr val="E26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A929-26B8-6B8B-84AA-FEA8C754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map of the world&#10;&#10;Description automatically generated">
            <a:extLst>
              <a:ext uri="{FF2B5EF4-FFF2-40B4-BE49-F238E27FC236}">
                <a16:creationId xmlns:a16="http://schemas.microsoft.com/office/drawing/2014/main" id="{7985BAE6-A13C-D1D7-BCF0-65D4D409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19036" r="38073" b="63779"/>
          <a:stretch/>
        </p:blipFill>
        <p:spPr>
          <a:xfrm>
            <a:off x="6272687" y="3632502"/>
            <a:ext cx="4585212" cy="31506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54649-AB65-C1B9-362A-653A9D318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C1819E-570A-B159-DF1F-415717DC06E3}"/>
              </a:ext>
            </a:extLst>
          </p:cNvPr>
          <p:cNvCxnSpPr>
            <a:cxnSpLocks/>
          </p:cNvCxnSpPr>
          <p:nvPr/>
        </p:nvCxnSpPr>
        <p:spPr>
          <a:xfrm>
            <a:off x="500360" y="1770937"/>
            <a:ext cx="0" cy="3238240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4EC0232A-6F5E-AB17-ADAA-1FA8812D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 err="1"/>
              <a:t>Researchfish</a:t>
            </a:r>
            <a:r>
              <a:rPr lang="en-US" sz="6000" b="1" dirty="0"/>
              <a:t>: Impact Analysis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50BA6E8-9C78-A706-7DFA-E93FF58DCF2A}"/>
              </a:ext>
            </a:extLst>
          </p:cNvPr>
          <p:cNvSpPr txBox="1"/>
          <p:nvPr/>
        </p:nvSpPr>
        <p:spPr>
          <a:xfrm>
            <a:off x="300039" y="1095039"/>
            <a:ext cx="11463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cs typeface="Calibri"/>
              </a:rPr>
              <a:t>Annual survey to measure the impact of our programs on career development and trajectory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C645F-CAC0-37FD-ACEB-ABC12D972370}"/>
              </a:ext>
            </a:extLst>
          </p:cNvPr>
          <p:cNvSpPr txBox="1"/>
          <p:nvPr/>
        </p:nvSpPr>
        <p:spPr>
          <a:xfrm>
            <a:off x="677583" y="2048558"/>
            <a:ext cx="9197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€ 75,909,129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 further funding was secured thanks to an EHA grant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further funding was acquired 1 to 5 years after starting the grant period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of the funding was acquired from national (in Europe) non-profit organizations 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F888E-1A22-10F2-997E-C76F72FF6627}"/>
              </a:ext>
            </a:extLst>
          </p:cNvPr>
          <p:cNvSpPr txBox="1"/>
          <p:nvPr/>
        </p:nvSpPr>
        <p:spPr>
          <a:xfrm>
            <a:off x="581891" y="1697386"/>
            <a:ext cx="11335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Further Funding (reported by 39 grantees)</a:t>
            </a:r>
            <a:endParaRPr lang="en-NL" sz="1600" dirty="0">
              <a:solidFill>
                <a:srgbClr val="E2646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E44A9-48D3-0CB6-D1E4-16FFE8FA4F87}"/>
              </a:ext>
            </a:extLst>
          </p:cNvPr>
          <p:cNvSpPr txBox="1"/>
          <p:nvPr/>
        </p:nvSpPr>
        <p:spPr>
          <a:xfrm>
            <a:off x="581892" y="2960262"/>
            <a:ext cx="11335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Publications (reported by 61 grantees)</a:t>
            </a:r>
            <a:endParaRPr lang="en-NL" sz="1600" dirty="0">
              <a:solidFill>
                <a:srgbClr val="E2646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836205-B168-F7CC-2A7C-37A302724019}"/>
              </a:ext>
            </a:extLst>
          </p:cNvPr>
          <p:cNvSpPr txBox="1"/>
          <p:nvPr/>
        </p:nvSpPr>
        <p:spPr>
          <a:xfrm>
            <a:off x="677583" y="4424402"/>
            <a:ext cx="10982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89 new collaborations </a:t>
            </a:r>
            <a:r>
              <a:rPr lang="en-US" sz="1600" dirty="0">
                <a:solidFill>
                  <a:srgbClr val="1E272C"/>
                </a:solidFill>
              </a:rPr>
              <a:t>were established thanks t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o an EHA grant</a:t>
            </a:r>
            <a:endParaRPr lang="en-US" sz="1600" dirty="0">
              <a:solidFill>
                <a:srgbClr val="1E272C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collaborations were with (52%) academic centers and </a:t>
            </a:r>
          </a:p>
          <a:p>
            <a:pPr algn="l" rtl="0" fontAlgn="base"/>
            <a:r>
              <a:rPr lang="en-US" sz="1600" dirty="0">
                <a:solidFill>
                  <a:srgbClr val="1E272C"/>
                </a:solidFill>
              </a:rPr>
              <a:t>    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(29%) hospitals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 in Europe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3F10F-38BF-1E0E-7508-C14C94B4DBC0}"/>
              </a:ext>
            </a:extLst>
          </p:cNvPr>
          <p:cNvSpPr txBox="1"/>
          <p:nvPr/>
        </p:nvSpPr>
        <p:spPr>
          <a:xfrm>
            <a:off x="581892" y="4056632"/>
            <a:ext cx="10818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Collaborations (reported by 34 grantees)</a:t>
            </a:r>
            <a:endParaRPr lang="en-NL" sz="1600" dirty="0">
              <a:solidFill>
                <a:srgbClr val="E2646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4A5CC-A95B-9FF6-B833-23C1625FE6DF}"/>
              </a:ext>
            </a:extLst>
          </p:cNvPr>
          <p:cNvSpPr/>
          <p:nvPr/>
        </p:nvSpPr>
        <p:spPr>
          <a:xfrm>
            <a:off x="6234545" y="3429000"/>
            <a:ext cx="1361210" cy="99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0E5CE-1D17-274D-3EB7-4D14AEB36528}"/>
              </a:ext>
            </a:extLst>
          </p:cNvPr>
          <p:cNvSpPr txBox="1"/>
          <p:nvPr/>
        </p:nvSpPr>
        <p:spPr>
          <a:xfrm>
            <a:off x="677583" y="3328284"/>
            <a:ext cx="919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1E272C"/>
                </a:solidFill>
                <a:effectLst/>
              </a:rPr>
              <a:t>425 </a:t>
            </a:r>
            <a:r>
              <a:rPr lang="en-US" sz="1600" b="1" dirty="0">
                <a:solidFill>
                  <a:srgbClr val="1E272C"/>
                </a:solidFill>
              </a:rPr>
              <a:t>articles </a:t>
            </a:r>
            <a:r>
              <a:rPr lang="en-US" sz="1600" dirty="0">
                <a:solidFill>
                  <a:srgbClr val="1E272C"/>
                </a:solidFill>
              </a:rPr>
              <a:t>were published across 145 different journal t</a:t>
            </a: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hanks to an EHA grant</a:t>
            </a:r>
            <a:endParaRPr lang="en-US" sz="1600" dirty="0">
              <a:solidFill>
                <a:srgbClr val="1E272C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1E272C"/>
                </a:solidFill>
                <a:effectLst/>
              </a:rPr>
              <a:t>Most publications were acquired within 3 years of starting the grant period</a:t>
            </a:r>
            <a:r>
              <a:rPr lang="en-US" sz="1600" b="0" i="0" dirty="0">
                <a:solidFill>
                  <a:srgbClr val="1E272C"/>
                </a:solidFill>
                <a:effectLst/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9658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8DA1-ACBE-96AB-9D45-BAF2F210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5D84-39F5-2975-0414-4FE8B35695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D4BB8D9-04FB-A406-4EEB-E902185D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/>
              <a:t>Future Calls</a:t>
            </a:r>
          </a:p>
        </p:txBody>
      </p:sp>
      <p:pic>
        <p:nvPicPr>
          <p:cNvPr id="6" name="Picture 5" descr="A map of the world">
            <a:extLst>
              <a:ext uri="{FF2B5EF4-FFF2-40B4-BE49-F238E27FC236}">
                <a16:creationId xmlns:a16="http://schemas.microsoft.com/office/drawing/2014/main" id="{17B2A8A7-BADF-56D0-2744-EF3A32F33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21632" r="38426" b="61456"/>
          <a:stretch/>
        </p:blipFill>
        <p:spPr>
          <a:xfrm>
            <a:off x="5675897" y="2101326"/>
            <a:ext cx="4960526" cy="310280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5B2D1C-129B-0EB0-BFA5-3875372696D0}"/>
              </a:ext>
            </a:extLst>
          </p:cNvPr>
          <p:cNvSpPr txBox="1"/>
          <p:nvPr/>
        </p:nvSpPr>
        <p:spPr>
          <a:xfrm>
            <a:off x="390849" y="1130954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Research Grants 2026</a:t>
            </a:r>
            <a:endParaRPr lang="en-NL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B2F99-5B5E-DF22-AA9D-8BBCF3D329BE}"/>
              </a:ext>
            </a:extLst>
          </p:cNvPr>
          <p:cNvSpPr txBox="1"/>
          <p:nvPr/>
        </p:nvSpPr>
        <p:spPr>
          <a:xfrm>
            <a:off x="846332" y="1792177"/>
            <a:ext cx="3743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June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October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May 2026</a:t>
            </a:r>
            <a:endParaRPr lang="en-N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8E1809-4913-1CD2-2C17-83A7CE260AC3}"/>
              </a:ext>
            </a:extLst>
          </p:cNvPr>
          <p:cNvCxnSpPr>
            <a:cxnSpLocks/>
          </p:cNvCxnSpPr>
          <p:nvPr/>
        </p:nvCxnSpPr>
        <p:spPr>
          <a:xfrm>
            <a:off x="544415" y="1698720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95FA39-18AC-EB3D-2DFB-BCDF7F6D5578}"/>
              </a:ext>
            </a:extLst>
          </p:cNvPr>
          <p:cNvSpPr txBox="1"/>
          <p:nvPr/>
        </p:nvSpPr>
        <p:spPr>
          <a:xfrm>
            <a:off x="472697" y="3839518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Innovation Grants 2026</a:t>
            </a:r>
            <a:endParaRPr lang="en-NL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155F1F-FCFC-6899-56A9-5C37B18943E3}"/>
              </a:ext>
            </a:extLst>
          </p:cNvPr>
          <p:cNvSpPr txBox="1"/>
          <p:nvPr/>
        </p:nvSpPr>
        <p:spPr>
          <a:xfrm>
            <a:off x="928180" y="4500741"/>
            <a:ext cx="3743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October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January 2026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April 2026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0F7BBE-27AC-2B30-D564-0A0F8F60BC2D}"/>
              </a:ext>
            </a:extLst>
          </p:cNvPr>
          <p:cNvCxnSpPr>
            <a:cxnSpLocks/>
          </p:cNvCxnSpPr>
          <p:nvPr/>
        </p:nvCxnSpPr>
        <p:spPr>
          <a:xfrm>
            <a:off x="626263" y="4407284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5CFD-950E-652B-2AC8-B47F22E78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6F204-D399-BCF6-0FF6-0A40C5C45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7295B62-7161-7097-0726-FF9E446A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/>
              <a:t>Future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06B55-A8BD-D2AA-0346-9AD1EECB7199}"/>
              </a:ext>
            </a:extLst>
          </p:cNvPr>
          <p:cNvSpPr txBox="1"/>
          <p:nvPr/>
        </p:nvSpPr>
        <p:spPr>
          <a:xfrm>
            <a:off x="390849" y="1130954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Research Grants 2026</a:t>
            </a:r>
            <a:endParaRPr lang="en-NL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DD5D3-D908-F10D-F9EA-FD13D49ABF36}"/>
              </a:ext>
            </a:extLst>
          </p:cNvPr>
          <p:cNvSpPr txBox="1"/>
          <p:nvPr/>
        </p:nvSpPr>
        <p:spPr>
          <a:xfrm>
            <a:off x="846332" y="1792177"/>
            <a:ext cx="3743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June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October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May 2026</a:t>
            </a:r>
            <a:endParaRPr lang="en-NL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09BB7B-07CF-CADB-885E-60B06BE92D05}"/>
              </a:ext>
            </a:extLst>
          </p:cNvPr>
          <p:cNvCxnSpPr>
            <a:cxnSpLocks/>
          </p:cNvCxnSpPr>
          <p:nvPr/>
        </p:nvCxnSpPr>
        <p:spPr>
          <a:xfrm>
            <a:off x="544415" y="1698720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6E9690-2191-796E-015F-F6D3649BD594}"/>
              </a:ext>
            </a:extLst>
          </p:cNvPr>
          <p:cNvSpPr txBox="1"/>
          <p:nvPr/>
        </p:nvSpPr>
        <p:spPr>
          <a:xfrm>
            <a:off x="472697" y="3839518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Innovation Grants 2026</a:t>
            </a:r>
            <a:endParaRPr lang="en-N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020B2-81AB-47BC-A1CD-31D929E7D2A4}"/>
              </a:ext>
            </a:extLst>
          </p:cNvPr>
          <p:cNvSpPr txBox="1"/>
          <p:nvPr/>
        </p:nvSpPr>
        <p:spPr>
          <a:xfrm>
            <a:off x="928180" y="4500741"/>
            <a:ext cx="3743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October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January 2026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April 2026</a:t>
            </a:r>
            <a:endParaRPr lang="en-N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CC020B-52D7-0750-0B6C-F941B592391D}"/>
              </a:ext>
            </a:extLst>
          </p:cNvPr>
          <p:cNvCxnSpPr>
            <a:cxnSpLocks/>
          </p:cNvCxnSpPr>
          <p:nvPr/>
        </p:nvCxnSpPr>
        <p:spPr>
          <a:xfrm>
            <a:off x="626263" y="4407284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2EBB89-B2F6-A59E-E61F-D76A4428758D}"/>
              </a:ext>
            </a:extLst>
          </p:cNvPr>
          <p:cNvSpPr txBox="1"/>
          <p:nvPr/>
        </p:nvSpPr>
        <p:spPr>
          <a:xfrm>
            <a:off x="5817163" y="1290449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Bilateral Collaborative Grants 2026</a:t>
            </a:r>
            <a:endParaRPr lang="en-NL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5A60C5-A07A-E769-20E0-56915D7B2345}"/>
              </a:ext>
            </a:extLst>
          </p:cNvPr>
          <p:cNvCxnSpPr>
            <a:cxnSpLocks/>
          </p:cNvCxnSpPr>
          <p:nvPr/>
        </p:nvCxnSpPr>
        <p:spPr>
          <a:xfrm>
            <a:off x="5853766" y="1698720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B2222F-3A73-79AF-7DA6-956D9CA2B0A2}"/>
              </a:ext>
            </a:extLst>
          </p:cNvPr>
          <p:cNvSpPr txBox="1"/>
          <p:nvPr/>
        </p:nvSpPr>
        <p:spPr>
          <a:xfrm>
            <a:off x="5899011" y="3999013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Next Call: Kick-Off Grants 2025</a:t>
            </a:r>
            <a:endParaRPr lang="en-NL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DA8804-029B-3D14-54F8-7B74DFD9DB58}"/>
              </a:ext>
            </a:extLst>
          </p:cNvPr>
          <p:cNvCxnSpPr>
            <a:cxnSpLocks/>
          </p:cNvCxnSpPr>
          <p:nvPr/>
        </p:nvCxnSpPr>
        <p:spPr>
          <a:xfrm>
            <a:off x="5935614" y="4407284"/>
            <a:ext cx="0" cy="1664241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2CFC24-03F6-497B-F6A5-41DCCA4F8515}"/>
              </a:ext>
            </a:extLst>
          </p:cNvPr>
          <p:cNvSpPr txBox="1"/>
          <p:nvPr/>
        </p:nvSpPr>
        <p:spPr>
          <a:xfrm>
            <a:off x="6155682" y="1793052"/>
            <a:ext cx="3743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June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October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April 2026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A852B-3444-EF46-BCCF-40178B5E73A1}"/>
              </a:ext>
            </a:extLst>
          </p:cNvPr>
          <p:cNvSpPr txBox="1"/>
          <p:nvPr/>
        </p:nvSpPr>
        <p:spPr>
          <a:xfrm>
            <a:off x="6237530" y="4500741"/>
            <a:ext cx="47923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Call opens: June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Call closes: September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ea typeface="+mj-ea"/>
                <a:cs typeface="Calibri" panose="020F0502020204030204" pitchFamily="34" charset="0"/>
              </a:rPr>
              <a:t>Winners announced: December 2025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17E5C-31D2-CD51-2F23-A15FA6660A93}"/>
              </a:ext>
            </a:extLst>
          </p:cNvPr>
          <p:cNvSpPr txBox="1"/>
          <p:nvPr/>
        </p:nvSpPr>
        <p:spPr>
          <a:xfrm>
            <a:off x="524072" y="6147972"/>
            <a:ext cx="1082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Research Mobility Grants 2025: The call is open all year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6401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17F82650-2FC6-0DB5-F91B-0F0FD9CF5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1748" y="225845"/>
            <a:ext cx="7839756" cy="1296407"/>
          </a:xfrm>
        </p:spPr>
        <p:txBody>
          <a:bodyPr anchor="t"/>
          <a:lstStyle/>
          <a:p>
            <a:pPr algn="l"/>
            <a:r>
              <a:rPr lang="en-US" sz="4800" b="0" i="0" u="none" strike="noStrike" baseline="0" dirty="0">
                <a:solidFill>
                  <a:srgbClr val="1C2A32"/>
                </a:solidFill>
              </a:rPr>
              <a:t>Apply for the</a:t>
            </a:r>
            <a:r>
              <a:rPr lang="en-NL" sz="4800" b="0" i="0" u="none" strike="noStrike" baseline="0" dirty="0">
                <a:solidFill>
                  <a:srgbClr val="1C2A32"/>
                </a:solidFill>
              </a:rPr>
              <a:t> </a:t>
            </a:r>
            <a:r>
              <a:rPr lang="en-US" sz="4800" b="0" i="0" u="none" strike="noStrike" baseline="0" dirty="0">
                <a:solidFill>
                  <a:srgbClr val="1C2A32"/>
                </a:solidFill>
              </a:rPr>
              <a:t>EHA Mentorship</a:t>
            </a:r>
            <a:r>
              <a:rPr lang="en-NL" sz="4800" b="0" i="0" u="none" strike="noStrike" baseline="0" dirty="0">
                <a:solidFill>
                  <a:srgbClr val="1C2A32"/>
                </a:solidFill>
              </a:rPr>
              <a:t> </a:t>
            </a:r>
            <a:r>
              <a:rPr lang="en-US" sz="4800" b="0" i="0" u="none" strike="noStrike" baseline="0" dirty="0">
                <a:solidFill>
                  <a:srgbClr val="1C2A32"/>
                </a:solidFill>
              </a:rPr>
              <a:t>Program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1EA6C-0B9E-21CD-199A-E60F66EB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06" y="0"/>
            <a:ext cx="1867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7F789-EB2A-B23B-C69E-25CEECD84402}"/>
              </a:ext>
            </a:extLst>
          </p:cNvPr>
          <p:cNvSpPr txBox="1"/>
          <p:nvPr/>
        </p:nvSpPr>
        <p:spPr>
          <a:xfrm>
            <a:off x="10583488" y="5672022"/>
            <a:ext cx="1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SpaceGrotesk-Bold"/>
              </a:rPr>
              <a:t>European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SpaceGrotesk-Bold"/>
              </a:rPr>
              <a:t>Hematology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SpaceGrotesk-Bold"/>
              </a:rPr>
              <a:t>Association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98A28-2E88-174F-C4FA-634AFDE3683E}"/>
              </a:ext>
            </a:extLst>
          </p:cNvPr>
          <p:cNvSpPr txBox="1"/>
          <p:nvPr/>
        </p:nvSpPr>
        <p:spPr>
          <a:xfrm>
            <a:off x="5307677" y="6133687"/>
            <a:ext cx="2423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solidFill>
                  <a:srgbClr val="1C2A32"/>
                </a:solidFill>
                <a:latin typeface="SpaceGrotesk-Bold"/>
              </a:rPr>
              <a:t>eha.fyi</a:t>
            </a:r>
            <a:r>
              <a:rPr lang="en-US" sz="1800" b="1" i="0" u="none" strike="noStrike" baseline="0" dirty="0">
                <a:solidFill>
                  <a:srgbClr val="1C2A32"/>
                </a:solidFill>
                <a:latin typeface="SpaceGrotesk-Bold"/>
              </a:rPr>
              <a:t>/EHAMP-2025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14D9A8-FD34-1469-AB52-59F8064E4708}"/>
              </a:ext>
            </a:extLst>
          </p:cNvPr>
          <p:cNvGrpSpPr/>
          <p:nvPr/>
        </p:nvGrpSpPr>
        <p:grpSpPr>
          <a:xfrm>
            <a:off x="5307677" y="4396902"/>
            <a:ext cx="4195820" cy="1488331"/>
            <a:chOff x="5307677" y="4396902"/>
            <a:chExt cx="4195820" cy="1488331"/>
          </a:xfrm>
        </p:grpSpPr>
        <p:sp>
          <p:nvSpPr>
            <p:cNvPr id="7" name="Rectangle: Rounded Corners 6">
              <a:hlinkClick r:id="rId4"/>
              <a:extLst>
                <a:ext uri="{FF2B5EF4-FFF2-40B4-BE49-F238E27FC236}">
                  <a16:creationId xmlns:a16="http://schemas.microsoft.com/office/drawing/2014/main" id="{1AC86415-FCBF-E324-5D10-149D5F3968FF}"/>
                </a:ext>
              </a:extLst>
            </p:cNvPr>
            <p:cNvSpPr/>
            <p:nvPr/>
          </p:nvSpPr>
          <p:spPr>
            <a:xfrm>
              <a:off x="5307677" y="4396902"/>
              <a:ext cx="4195820" cy="148833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rId4"/>
              <a:extLst>
                <a:ext uri="{FF2B5EF4-FFF2-40B4-BE49-F238E27FC236}">
                  <a16:creationId xmlns:a16="http://schemas.microsoft.com/office/drawing/2014/main" id="{5E868340-BB1E-B38F-DC16-E85FD00A42D4}"/>
                </a:ext>
              </a:extLst>
            </p:cNvPr>
            <p:cNvSpPr txBox="1"/>
            <p:nvPr/>
          </p:nvSpPr>
          <p:spPr>
            <a:xfrm>
              <a:off x="6797232" y="4624465"/>
              <a:ext cx="245730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NL" b="1" dirty="0">
                  <a:solidFill>
                    <a:srgbClr val="FFFFFF"/>
                  </a:solidFill>
                  <a:latin typeface="WorkSans-SemiBold"/>
                </a:rPr>
                <a:t>Deadline for mentee application is </a:t>
              </a:r>
            </a:p>
            <a:p>
              <a:pPr algn="l"/>
              <a:r>
                <a:rPr lang="en-NL" b="1" dirty="0">
                  <a:solidFill>
                    <a:srgbClr val="FFFFFF"/>
                  </a:solidFill>
                  <a:latin typeface="WorkSans-SemiBold"/>
                </a:rPr>
                <a:t>February 20, 15:00 CET</a:t>
              </a:r>
              <a:endParaRPr lang="en-US" dirty="0"/>
            </a:p>
          </p:txBody>
        </p:sp>
      </p:grpSp>
      <p:pic>
        <p:nvPicPr>
          <p:cNvPr id="10" name="Picture 9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C4B13E0F-FB95-6DF2-ADCB-620622EAA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85" y="4538403"/>
            <a:ext cx="1218683" cy="1218683"/>
          </a:xfrm>
          <a:prstGeom prst="rect">
            <a:avLst/>
          </a:prstGeom>
        </p:spPr>
      </p:pic>
      <p:sp>
        <p:nvSpPr>
          <p:cNvPr id="12" name="Ondertitel 58">
            <a:extLst>
              <a:ext uri="{FF2B5EF4-FFF2-40B4-BE49-F238E27FC236}">
                <a16:creationId xmlns:a16="http://schemas.microsoft.com/office/drawing/2014/main" id="{C8F26082-5DF5-82F8-E8C3-5F5029303256}"/>
              </a:ext>
            </a:extLst>
          </p:cNvPr>
          <p:cNvSpPr txBox="1">
            <a:spLocks/>
          </p:cNvSpPr>
          <p:nvPr/>
        </p:nvSpPr>
        <p:spPr>
          <a:xfrm>
            <a:off x="4988735" y="1828800"/>
            <a:ext cx="4802176" cy="2220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WorkSans-SemiBold"/>
              </a:rPr>
              <a:t>Take the opportunity to develop your </a:t>
            </a:r>
            <a:r>
              <a:rPr lang="en-US" sz="1800" b="1" dirty="0">
                <a:solidFill>
                  <a:srgbClr val="000000"/>
                </a:solidFill>
                <a:latin typeface="WorkSans-SemiBold"/>
              </a:rPr>
              <a:t>full potential </a:t>
            </a:r>
            <a:r>
              <a:rPr lang="en-US" sz="1800" dirty="0">
                <a:solidFill>
                  <a:srgbClr val="000000"/>
                </a:solidFill>
                <a:latin typeface="WorkSans-SemiBold"/>
              </a:rPr>
              <a:t>on a career-development level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WorkSans-SemiBold"/>
              </a:rPr>
              <a:t>Accelerate your career </a:t>
            </a:r>
            <a:r>
              <a:rPr lang="en-US" sz="1800" b="1" dirty="0">
                <a:solidFill>
                  <a:srgbClr val="000000"/>
                </a:solidFill>
                <a:latin typeface="WorkSans-SemiBold"/>
              </a:rPr>
              <a:t>progress and innovation </a:t>
            </a:r>
            <a:r>
              <a:rPr lang="en-US" sz="1800" dirty="0">
                <a:solidFill>
                  <a:srgbClr val="000000"/>
                </a:solidFill>
                <a:latin typeface="WorkSans-SemiBold"/>
              </a:rPr>
              <a:t>in research and clinical practice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WorkSans-SemiBold"/>
              </a:rPr>
              <a:t>Grow your </a:t>
            </a:r>
            <a:r>
              <a:rPr lang="en-US" sz="1800" b="1" dirty="0">
                <a:solidFill>
                  <a:srgbClr val="000000"/>
                </a:solidFill>
                <a:latin typeface="WorkSans-SemiBold"/>
              </a:rPr>
              <a:t>communication</a:t>
            </a:r>
            <a:r>
              <a:rPr lang="en-US" sz="1800" dirty="0">
                <a:solidFill>
                  <a:srgbClr val="000000"/>
                </a:solidFill>
                <a:latin typeface="WorkSans-SemiBold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WorkSans-SemiBold"/>
              </a:rPr>
              <a:t>collaboration </a:t>
            </a:r>
            <a:r>
              <a:rPr lang="en-US" sz="1800" dirty="0">
                <a:solidFill>
                  <a:srgbClr val="000000"/>
                </a:solidFill>
                <a:latin typeface="WorkSans-SemiBold"/>
              </a:rPr>
              <a:t>skills in an international setting</a:t>
            </a:r>
            <a:endParaRPr lang="en-US" dirty="0"/>
          </a:p>
        </p:txBody>
      </p:sp>
      <p:sp>
        <p:nvSpPr>
          <p:cNvPr id="18" name="Ondertitel 58">
            <a:extLst>
              <a:ext uri="{FF2B5EF4-FFF2-40B4-BE49-F238E27FC236}">
                <a16:creationId xmlns:a16="http://schemas.microsoft.com/office/drawing/2014/main" id="{08020760-943B-270E-39D2-1B768A6C890B}"/>
              </a:ext>
            </a:extLst>
          </p:cNvPr>
          <p:cNvSpPr txBox="1">
            <a:spLocks/>
          </p:cNvSpPr>
          <p:nvPr/>
        </p:nvSpPr>
        <p:spPr>
          <a:xfrm>
            <a:off x="387517" y="1828800"/>
            <a:ext cx="4195820" cy="4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WorkSans-Regular"/>
              </a:rPr>
              <a:t>The EHA Mentorship program is a new, career</a:t>
            </a:r>
            <a:r>
              <a:rPr lang="en-GB" sz="1800" dirty="0">
                <a:solidFill>
                  <a:srgbClr val="000000"/>
                </a:solidFill>
                <a:latin typeface="WorkSans-Regular"/>
              </a:rPr>
              <a:t>-</a:t>
            </a:r>
            <a:r>
              <a:rPr lang="en-US" sz="1800" dirty="0">
                <a:solidFill>
                  <a:srgbClr val="000000"/>
                </a:solidFill>
                <a:latin typeface="WorkSans-Regular"/>
              </a:rPr>
              <a:t>focused</a:t>
            </a:r>
            <a:r>
              <a:rPr lang="en-NL" sz="1800" dirty="0">
                <a:solidFill>
                  <a:srgbClr val="000000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WorkSans-Regular"/>
              </a:rPr>
              <a:t>program that provides individual</a:t>
            </a:r>
            <a:r>
              <a:rPr lang="en-NL" sz="1800" dirty="0">
                <a:solidFill>
                  <a:srgbClr val="000000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WorkSans-Regular"/>
              </a:rPr>
              <a:t>mentoring support for early and mid-career</a:t>
            </a:r>
            <a:r>
              <a:rPr lang="en-NL" sz="1800" dirty="0">
                <a:solidFill>
                  <a:srgbClr val="000000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WorkSans-Regular"/>
              </a:rPr>
              <a:t>clinicians and researchers in hematology.</a:t>
            </a:r>
            <a:endParaRPr lang="en-NL" sz="1800" dirty="0">
              <a:solidFill>
                <a:srgbClr val="000000"/>
              </a:solidFill>
              <a:latin typeface="WorkSans-Regular"/>
            </a:endParaRPr>
          </a:p>
          <a:p>
            <a:endParaRPr lang="en-US" sz="1800" dirty="0">
              <a:solidFill>
                <a:srgbClr val="000000"/>
              </a:solidFill>
              <a:latin typeface="WorkSans-Regular"/>
            </a:endParaRPr>
          </a:p>
          <a:p>
            <a:r>
              <a:rPr lang="en-US" sz="1800" dirty="0">
                <a:solidFill>
                  <a:srgbClr val="1C2A32"/>
                </a:solidFill>
                <a:latin typeface="WorkSans-Regular"/>
              </a:rPr>
              <a:t>This is a free, twelve-month program in which 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up to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50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mentor-mentee pairs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,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 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based in </a:t>
            </a:r>
            <a:r>
              <a:rPr lang="en-GB" sz="1800" dirty="0">
                <a:solidFill>
                  <a:srgbClr val="1C2A32"/>
                </a:solidFill>
                <a:latin typeface="WorkSans-Regular"/>
              </a:rPr>
              <a:t>Europe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,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meet at least four times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(online). There is one physical meeting at the EHA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Congress, facilitated</a:t>
            </a:r>
            <a:r>
              <a:rPr lang="en-NL" sz="1800" dirty="0">
                <a:solidFill>
                  <a:srgbClr val="1C2A32"/>
                </a:solidFill>
                <a:latin typeface="WorkSans-Regular"/>
              </a:rPr>
              <a:t> and supported </a:t>
            </a:r>
            <a:r>
              <a:rPr lang="en-US" sz="1800" dirty="0">
                <a:solidFill>
                  <a:srgbClr val="1C2A32"/>
                </a:solidFill>
                <a:latin typeface="WorkSans-Regular"/>
              </a:rPr>
              <a:t>by EHA.</a:t>
            </a:r>
            <a:endParaRPr lang="en-US" sz="2200" dirty="0">
              <a:solidFill>
                <a:srgbClr val="1C2A32"/>
              </a:solidFill>
              <a:latin typeface="SpaceGrotesk-Light"/>
            </a:endParaRPr>
          </a:p>
        </p:txBody>
      </p:sp>
    </p:spTree>
    <p:extLst>
      <p:ext uri="{BB962C8B-B14F-4D97-AF65-F5344CB8AC3E}">
        <p14:creationId xmlns:p14="http://schemas.microsoft.com/office/powerpoint/2010/main" val="19491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14AE2DD2-5E4D-FF79-B8C4-5041DC220F66}"/>
              </a:ext>
            </a:extLst>
          </p:cNvPr>
          <p:cNvSpPr txBox="1">
            <a:spLocks/>
          </p:cNvSpPr>
          <p:nvPr/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27E00-9EEE-A7D1-DD8B-A21253DFF933}"/>
              </a:ext>
            </a:extLst>
          </p:cNvPr>
          <p:cNvSpPr txBox="1"/>
          <p:nvPr/>
        </p:nvSpPr>
        <p:spPr>
          <a:xfrm>
            <a:off x="600042" y="1871544"/>
            <a:ext cx="9537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  EHA Grants Overview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  Extending the Reach of EHA Grants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i="0" u="none" strike="noStrike" dirty="0">
              <a:effectLst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   EHA Research Grants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i="0" u="none" strike="noStrike" dirty="0">
              <a:effectLst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   EHA Innovation Grants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i="0" u="none" strike="noStrike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  </a:t>
            </a:r>
            <a:r>
              <a:rPr lang="en-US" sz="2400" dirty="0" err="1"/>
              <a:t>Researchfish</a:t>
            </a:r>
            <a:r>
              <a:rPr lang="en-US" sz="2400" dirty="0"/>
              <a:t> </a:t>
            </a:r>
            <a:endParaRPr lang="en-NL" sz="2400" i="0" u="none" strike="noStrike" dirty="0">
              <a:effectLst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i="0" u="none" strike="noStrike" kern="120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40761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32637-4FC3-D001-AC15-DA7493ACF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1BA31036-0613-49FA-9FCC-85F8CC340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27" y="1944068"/>
            <a:ext cx="8651095" cy="4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D1714F1-611D-49AB-B276-B7C09D235E77}"/>
              </a:ext>
            </a:extLst>
          </p:cNvPr>
          <p:cNvSpPr txBox="1">
            <a:spLocks/>
          </p:cNvSpPr>
          <p:nvPr/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EHA Grants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0AEF15E-05C1-3D95-0197-722820C3CB11}"/>
              </a:ext>
            </a:extLst>
          </p:cNvPr>
          <p:cNvSpPr txBox="1">
            <a:spLocks/>
          </p:cNvSpPr>
          <p:nvPr/>
        </p:nvSpPr>
        <p:spPr>
          <a:xfrm>
            <a:off x="300038" y="977058"/>
            <a:ext cx="11591924" cy="967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>
                <a:solidFill>
                  <a:schemeClr val="tx1"/>
                </a:solidFill>
                <a:latin typeface="Space Grotesk" pitchFamily="2" charset="0"/>
                <a:ea typeface="+mn-ea"/>
                <a:cs typeface="Space Grotesk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sz="1800" b="0" dirty="0">
                <a:latin typeface="+mn-lt"/>
                <a:ea typeface="Calibri" panose="020F0502020204030204" pitchFamily="34" charset="0"/>
                <a:cs typeface="Times New Roman"/>
              </a:rPr>
              <a:t>EHA accelerate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s</a:t>
            </a:r>
            <a:r>
              <a:rPr lang="en-NL" sz="1800" b="0" dirty="0">
                <a:latin typeface="+mn-lt"/>
                <a:ea typeface="Calibri" panose="020F0502020204030204" pitchFamily="34" charset="0"/>
                <a:cs typeface="Times New Roman"/>
              </a:rPr>
              <a:t> the career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development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of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researchers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and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clinicians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in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hematology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through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research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funding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,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unique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collaboration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, and powerful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mentoring</a:t>
            </a:r>
            <a:r>
              <a:rPr lang="de-DE" sz="1800" b="0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de-DE" sz="1800" b="0" dirty="0" err="1">
                <a:latin typeface="+mn-lt"/>
                <a:ea typeface="Calibri" panose="020F0502020204030204" pitchFamily="34" charset="0"/>
                <a:cs typeface="Times New Roman"/>
              </a:rPr>
              <a:t>opportunities</a:t>
            </a:r>
            <a:endParaRPr lang="en-GB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491A4F0-5FEE-8E8A-4F39-8D0F9B8105C1}"/>
              </a:ext>
            </a:extLst>
          </p:cNvPr>
          <p:cNvSpPr txBox="1">
            <a:spLocks/>
          </p:cNvSpPr>
          <p:nvPr/>
        </p:nvSpPr>
        <p:spPr>
          <a:xfrm>
            <a:off x="8637615" y="2030687"/>
            <a:ext cx="3423554" cy="1028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>
                <a:solidFill>
                  <a:schemeClr val="tx1"/>
                </a:solidFill>
                <a:latin typeface="Space Grotesk" pitchFamily="2" charset="0"/>
                <a:ea typeface="+mn-ea"/>
                <a:cs typeface="Space Grotesk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+mn-lt"/>
              </a:rPr>
              <a:t>€ 21,625,569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D3416DC-6071-06B6-E1F1-78A0B898C015}"/>
              </a:ext>
            </a:extLst>
          </p:cNvPr>
          <p:cNvSpPr txBox="1">
            <a:spLocks/>
          </p:cNvSpPr>
          <p:nvPr/>
        </p:nvSpPr>
        <p:spPr>
          <a:xfrm>
            <a:off x="248815" y="2030687"/>
            <a:ext cx="3226508" cy="91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>
                <a:solidFill>
                  <a:schemeClr val="tx1"/>
                </a:solidFill>
                <a:latin typeface="Space Grotesk" pitchFamily="2" charset="0"/>
                <a:ea typeface="+mn-ea"/>
                <a:cs typeface="Space Grotesk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+mn-lt"/>
              </a:rPr>
              <a:t>190 Grants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130A593E-77A2-EC44-43F3-5EC93E7F634B}"/>
              </a:ext>
            </a:extLst>
          </p:cNvPr>
          <p:cNvSpPr txBox="1">
            <a:spLocks/>
          </p:cNvSpPr>
          <p:nvPr/>
        </p:nvSpPr>
        <p:spPr>
          <a:xfrm>
            <a:off x="4253677" y="2030687"/>
            <a:ext cx="3704309" cy="1028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>
                <a:solidFill>
                  <a:schemeClr val="tx1"/>
                </a:solidFill>
                <a:latin typeface="Space Grotesk" pitchFamily="2" charset="0"/>
                <a:ea typeface="+mn-ea"/>
                <a:cs typeface="Space Grotesk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+mn-lt"/>
              </a:rPr>
              <a:t>206 Grantees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4AE2DD2-5E4D-FF79-B8C4-5041DC220F66}"/>
              </a:ext>
            </a:extLst>
          </p:cNvPr>
          <p:cNvSpPr txBox="1">
            <a:spLocks/>
          </p:cNvSpPr>
          <p:nvPr/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EHA Grants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3A333-2C8C-71BF-80B0-4191E4DA5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25BCC-31A0-7419-484B-9906375101AF}"/>
              </a:ext>
            </a:extLst>
          </p:cNvPr>
          <p:cNvGrpSpPr/>
          <p:nvPr/>
        </p:nvGrpSpPr>
        <p:grpSpPr>
          <a:xfrm>
            <a:off x="815596" y="3274685"/>
            <a:ext cx="10560808" cy="2898728"/>
            <a:chOff x="834019" y="3274685"/>
            <a:chExt cx="10560808" cy="289872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8D8DBB4E-7EA6-5BE4-12A7-AE11AE49492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4019" y="3274685"/>
            <a:ext cx="4943789" cy="2858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AA4EA561-1ACC-2826-0AF6-7B6060EE733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266729" y="3314698"/>
            <a:ext cx="5128098" cy="2858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1CDF56A-2B39-4FBC-8936-767905F28D9D}"/>
              </a:ext>
            </a:extLst>
          </p:cNvPr>
          <p:cNvSpPr txBox="1">
            <a:spLocks/>
          </p:cNvSpPr>
          <p:nvPr/>
        </p:nvSpPr>
        <p:spPr>
          <a:xfrm>
            <a:off x="496683" y="1219786"/>
            <a:ext cx="3226508" cy="91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>
                <a:solidFill>
                  <a:schemeClr val="tx1"/>
                </a:solidFill>
                <a:latin typeface="Space Grotesk" pitchFamily="2" charset="0"/>
                <a:ea typeface="+mn-ea"/>
                <a:cs typeface="Space Grotesk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1">
                <a:latin typeface="+mn-lt"/>
              </a:rPr>
              <a:t>Since 2012</a:t>
            </a:r>
          </a:p>
        </p:txBody>
      </p:sp>
    </p:spTree>
    <p:extLst>
      <p:ext uri="{BB962C8B-B14F-4D97-AF65-F5344CB8AC3E}">
        <p14:creationId xmlns:p14="http://schemas.microsoft.com/office/powerpoint/2010/main" val="7004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0686D-964E-2B6A-0F32-E75F437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sz="6000" b="1" dirty="0"/>
              <a:t>EHA Grants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6152A8-8F35-0A6F-009A-4F61C3ACA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78243277-209A-F39B-F8CC-1FFA05CAC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186" y="1238035"/>
            <a:ext cx="11404652" cy="1071728"/>
          </a:xfrm>
        </p:spPr>
        <p:txBody>
          <a:bodyPr/>
          <a:lstStyle/>
          <a:p>
            <a:pPr lvl="1"/>
            <a:r>
              <a:rPr lang="en-US" dirty="0"/>
              <a:t>As of 2025, we have 5 different EHA Grant Categories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82E4D5-59B0-88CC-6542-2CF854977C60}"/>
              </a:ext>
            </a:extLst>
          </p:cNvPr>
          <p:cNvSpPr/>
          <p:nvPr/>
        </p:nvSpPr>
        <p:spPr>
          <a:xfrm>
            <a:off x="192251" y="2550496"/>
            <a:ext cx="2420263" cy="118303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576" tIns="38576" rIns="38576" bIns="38576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FBE3EF1-1BDE-23A2-A908-0399D1551111}"/>
              </a:ext>
            </a:extLst>
          </p:cNvPr>
          <p:cNvSpPr/>
          <p:nvPr/>
        </p:nvSpPr>
        <p:spPr>
          <a:xfrm>
            <a:off x="2803598" y="2550496"/>
            <a:ext cx="2420263" cy="1550546"/>
          </a:xfrm>
          <a:prstGeom prst="rect">
            <a:avLst/>
          </a:prstGeom>
          <a:solidFill>
            <a:srgbClr val="D3C8BC"/>
          </a:solidFill>
          <a:ln w="12700">
            <a:miter lim="400000"/>
          </a:ln>
        </p:spPr>
        <p:txBody>
          <a:bodyPr lIns="38576" tIns="38576" rIns="38576" bIns="38576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F1F9A15-2B75-4DA8-63B4-F39EDE090E5C}"/>
              </a:ext>
            </a:extLst>
          </p:cNvPr>
          <p:cNvSpPr txBox="1">
            <a:spLocks/>
          </p:cNvSpPr>
          <p:nvPr/>
        </p:nvSpPr>
        <p:spPr>
          <a:xfrm>
            <a:off x="192250" y="3050892"/>
            <a:ext cx="2401293" cy="2698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Research Grants</a:t>
            </a:r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6830618F-2C12-A52E-0361-F3E29C4B547F}"/>
              </a:ext>
            </a:extLst>
          </p:cNvPr>
          <p:cNvSpPr/>
          <p:nvPr/>
        </p:nvSpPr>
        <p:spPr>
          <a:xfrm>
            <a:off x="193561" y="4872511"/>
            <a:ext cx="2439234" cy="90367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576" tIns="38576" rIns="38576" bIns="38576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FF71E7C9-ABBF-6C12-31E2-C962C433C2B5}"/>
              </a:ext>
            </a:extLst>
          </p:cNvPr>
          <p:cNvSpPr/>
          <p:nvPr/>
        </p:nvSpPr>
        <p:spPr>
          <a:xfrm>
            <a:off x="204357" y="3851183"/>
            <a:ext cx="2439233" cy="9036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8576" tIns="38576" rIns="38576" bIns="38576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EE4C4347-BC5C-7BE4-1B29-228707A1BB3D}"/>
              </a:ext>
            </a:extLst>
          </p:cNvPr>
          <p:cNvSpPr txBox="1">
            <a:spLocks/>
          </p:cNvSpPr>
          <p:nvPr/>
        </p:nvSpPr>
        <p:spPr>
          <a:xfrm>
            <a:off x="204543" y="5191896"/>
            <a:ext cx="2439233" cy="2865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Kick-off Grants</a:t>
            </a:r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62BE897-DFAD-6F1D-308B-29349D4FF1A3}"/>
              </a:ext>
            </a:extLst>
          </p:cNvPr>
          <p:cNvSpPr/>
          <p:nvPr/>
        </p:nvSpPr>
        <p:spPr>
          <a:xfrm>
            <a:off x="2815704" y="4258535"/>
            <a:ext cx="2420263" cy="1517650"/>
          </a:xfrm>
          <a:prstGeom prst="rect">
            <a:avLst/>
          </a:prstGeom>
          <a:solidFill>
            <a:srgbClr val="E26465"/>
          </a:solidFill>
          <a:ln w="12700">
            <a:miter lim="400000"/>
          </a:ln>
        </p:spPr>
        <p:txBody>
          <a:bodyPr lIns="38576" tIns="38576" rIns="38576" bIns="38576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5614A4C0-D909-BF82-49F6-4138CF178C9C}"/>
              </a:ext>
            </a:extLst>
          </p:cNvPr>
          <p:cNvSpPr txBox="1">
            <a:spLocks/>
          </p:cNvSpPr>
          <p:nvPr/>
        </p:nvSpPr>
        <p:spPr>
          <a:xfrm>
            <a:off x="2803598" y="2929827"/>
            <a:ext cx="2401293" cy="7903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Bilateral Collaborative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Grants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E73B90B-AD49-B131-73EF-6E3DE5647857}"/>
              </a:ext>
            </a:extLst>
          </p:cNvPr>
          <p:cNvSpPr txBox="1">
            <a:spLocks/>
          </p:cNvSpPr>
          <p:nvPr/>
        </p:nvSpPr>
        <p:spPr>
          <a:xfrm>
            <a:off x="194871" y="4069355"/>
            <a:ext cx="2458204" cy="5477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Research Mobility Grants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349C57D4-FAC7-049E-88CB-3B9EDC8731B9}"/>
              </a:ext>
            </a:extLst>
          </p:cNvPr>
          <p:cNvSpPr txBox="1">
            <a:spLocks/>
          </p:cNvSpPr>
          <p:nvPr/>
        </p:nvSpPr>
        <p:spPr>
          <a:xfrm>
            <a:off x="2833821" y="4707364"/>
            <a:ext cx="2420263" cy="5135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Innovation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Grants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155CD2C1-B062-293D-512C-3EA02F4E0F96}"/>
              </a:ext>
            </a:extLst>
          </p:cNvPr>
          <p:cNvSpPr txBox="1">
            <a:spLocks/>
          </p:cNvSpPr>
          <p:nvPr/>
        </p:nvSpPr>
        <p:spPr>
          <a:xfrm>
            <a:off x="192249" y="2020855"/>
            <a:ext cx="2440545" cy="528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b="1">
                <a:solidFill>
                  <a:srgbClr val="E26465"/>
                </a:solidFill>
              </a:rPr>
              <a:t>Individual</a:t>
            </a:r>
          </a:p>
          <a:p>
            <a:pPr algn="ctr"/>
            <a:r>
              <a:rPr lang="en-US" b="1">
                <a:solidFill>
                  <a:srgbClr val="E26465"/>
                </a:solidFill>
              </a:rPr>
              <a:t> </a:t>
            </a:r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0B3FFD1B-D411-5053-6431-4A9AE68FD7C0}"/>
              </a:ext>
            </a:extLst>
          </p:cNvPr>
          <p:cNvSpPr txBox="1">
            <a:spLocks/>
          </p:cNvSpPr>
          <p:nvPr/>
        </p:nvSpPr>
        <p:spPr>
          <a:xfrm>
            <a:off x="2815703" y="2026061"/>
            <a:ext cx="2389187" cy="528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nl-NL"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b="1">
                <a:solidFill>
                  <a:srgbClr val="E26465"/>
                </a:solidFill>
              </a:rPr>
              <a:t>Collaborative</a:t>
            </a:r>
          </a:p>
          <a:p>
            <a:pPr algn="ctr"/>
            <a:r>
              <a:rPr lang="en-US" b="1">
                <a:solidFill>
                  <a:srgbClr val="E26465"/>
                </a:solidFill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DF84E4-9474-F681-BA46-E89E508F156C}"/>
              </a:ext>
            </a:extLst>
          </p:cNvPr>
          <p:cNvGraphicFramePr>
            <a:graphicFrameLocks/>
          </p:cNvGraphicFramePr>
          <p:nvPr/>
        </p:nvGraphicFramePr>
        <p:xfrm>
          <a:off x="5526700" y="2341891"/>
          <a:ext cx="6282682" cy="351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07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F4A061-D07A-CD49-9A84-6E5BB6AFEE55}"/>
              </a:ext>
            </a:extLst>
          </p:cNvPr>
          <p:cNvGraphicFramePr>
            <a:graphicFrameLocks/>
          </p:cNvGraphicFramePr>
          <p:nvPr/>
        </p:nvGraphicFramePr>
        <p:xfrm>
          <a:off x="1612813" y="2309760"/>
          <a:ext cx="9128760" cy="469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A61C-3BF5-9297-B35A-135908A9AE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663EDC-F546-F43D-529D-B4DC49BB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b="1"/>
              <a:t>Extending the reach of EHA Grants</a:t>
            </a:r>
          </a:p>
        </p:txBody>
      </p:sp>
      <p:pic>
        <p:nvPicPr>
          <p:cNvPr id="10" name="Picture 9" descr="A map of the world">
            <a:extLst>
              <a:ext uri="{FF2B5EF4-FFF2-40B4-BE49-F238E27FC236}">
                <a16:creationId xmlns:a16="http://schemas.microsoft.com/office/drawing/2014/main" id="{CA83F900-D3D5-3EAE-166C-1C38B58C3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21632" r="38426" b="61456"/>
          <a:stretch/>
        </p:blipFill>
        <p:spPr>
          <a:xfrm>
            <a:off x="7535869" y="2275125"/>
            <a:ext cx="3205704" cy="2005162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AF48-7E86-37DF-BD58-AD331B817EA5}"/>
              </a:ext>
            </a:extLst>
          </p:cNvPr>
          <p:cNvCxnSpPr/>
          <p:nvPr/>
        </p:nvCxnSpPr>
        <p:spPr>
          <a:xfrm>
            <a:off x="2090060" y="4491444"/>
            <a:ext cx="8544232" cy="0"/>
          </a:xfrm>
          <a:prstGeom prst="line">
            <a:avLst/>
          </a:prstGeom>
          <a:ln w="28575">
            <a:solidFill>
              <a:srgbClr val="007A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7056F0-6A4E-F30C-0E46-AD778CE9C51F}"/>
              </a:ext>
            </a:extLst>
          </p:cNvPr>
          <p:cNvCxnSpPr>
            <a:cxnSpLocks/>
          </p:cNvCxnSpPr>
          <p:nvPr/>
        </p:nvCxnSpPr>
        <p:spPr>
          <a:xfrm flipV="1">
            <a:off x="5662968" y="2425746"/>
            <a:ext cx="0" cy="2745438"/>
          </a:xfrm>
          <a:prstGeom prst="line">
            <a:avLst/>
          </a:prstGeom>
          <a:ln w="28575">
            <a:solidFill>
              <a:srgbClr val="007A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C22FF-996F-F09B-253F-7C95E028F611}"/>
              </a:ext>
            </a:extLst>
          </p:cNvPr>
          <p:cNvSpPr txBox="1">
            <a:spLocks/>
          </p:cNvSpPr>
          <p:nvPr/>
        </p:nvSpPr>
        <p:spPr>
          <a:xfrm>
            <a:off x="300038" y="1054149"/>
            <a:ext cx="11754310" cy="1091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In 2024, for the first time, EHA reserved grants for researchers operating in less-represented countries defined as:</a:t>
            </a:r>
          </a:p>
          <a:p>
            <a:pPr marL="1004888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Received less than 5 grants in the last 10 years</a:t>
            </a:r>
          </a:p>
          <a:p>
            <a:pPr marL="1062038" lvl="3" indent="-342900">
              <a:buFont typeface="Courier New" panose="02070309020205020404" pitchFamily="49" charset="0"/>
              <a:buChar char="o"/>
            </a:pPr>
            <a:r>
              <a:rPr lang="en-US" sz="1600" dirty="0"/>
              <a:t>GDP/Capita is below European average</a:t>
            </a:r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9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D13A6-F93A-D954-37E5-FAB001C6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87F65-A0C4-7D67-9689-CA8A32BB8B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B089094-CC33-E428-8B86-CAEA0873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b="1"/>
              <a:t>Extending the reach of EHA Grants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BE66D6E-0BB1-211A-B7CE-ED2DCADD3523}"/>
              </a:ext>
            </a:extLst>
          </p:cNvPr>
          <p:cNvSpPr txBox="1">
            <a:spLocks/>
          </p:cNvSpPr>
          <p:nvPr/>
        </p:nvSpPr>
        <p:spPr>
          <a:xfrm>
            <a:off x="487310" y="1101540"/>
            <a:ext cx="11404652" cy="70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/>
              <a:t>For researchers operating in less-represented countries:</a:t>
            </a:r>
          </a:p>
          <a:p>
            <a:r>
              <a:rPr lang="en-US" sz="2000"/>
              <a:t> 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A6BE0E86-55B0-7769-3B58-01A935F22610}"/>
              </a:ext>
            </a:extLst>
          </p:cNvPr>
          <p:cNvSpPr>
            <a:spLocks noGrp="1"/>
          </p:cNvSpPr>
          <p:nvPr/>
        </p:nvSpPr>
        <p:spPr>
          <a:xfrm>
            <a:off x="841961" y="1793257"/>
            <a:ext cx="7167718" cy="53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/>
              <a:t>2024 Grantees</a:t>
            </a:r>
          </a:p>
          <a:p>
            <a:pPr lvl="1"/>
            <a:endParaRPr lang="en-US" sz="1600" b="1"/>
          </a:p>
        </p:txBody>
      </p:sp>
      <p:pic>
        <p:nvPicPr>
          <p:cNvPr id="3" name="Picture 2" descr="A map of the world">
            <a:extLst>
              <a:ext uri="{FF2B5EF4-FFF2-40B4-BE49-F238E27FC236}">
                <a16:creationId xmlns:a16="http://schemas.microsoft.com/office/drawing/2014/main" id="{91532EC3-2DEB-B7F5-F31B-D59E9FF19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21632" r="38426" b="61456"/>
          <a:stretch/>
        </p:blipFill>
        <p:spPr>
          <a:xfrm>
            <a:off x="2708788" y="2182459"/>
            <a:ext cx="6508954" cy="4071339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67344AE-77BC-ECF7-18F1-4FE571D97315}"/>
              </a:ext>
            </a:extLst>
          </p:cNvPr>
          <p:cNvSpPr>
            <a:spLocks noGrp="1"/>
          </p:cNvSpPr>
          <p:nvPr/>
        </p:nvSpPr>
        <p:spPr>
          <a:xfrm>
            <a:off x="1927124" y="3188998"/>
            <a:ext cx="2974258" cy="3651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/>
              <a:t>Czechia, </a:t>
            </a:r>
            <a:r>
              <a:rPr lang="en-US" sz="1600" b="1"/>
              <a:t>Research Grants </a:t>
            </a:r>
            <a:endParaRPr lang="en-US" sz="16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F86E6D-95C4-EB39-624B-54F97DBA6B26}"/>
              </a:ext>
            </a:extLst>
          </p:cNvPr>
          <p:cNvCxnSpPr/>
          <p:nvPr/>
        </p:nvCxnSpPr>
        <p:spPr>
          <a:xfrm>
            <a:off x="4748981" y="3440768"/>
            <a:ext cx="983226" cy="924281"/>
          </a:xfrm>
          <a:prstGeom prst="straightConnector1">
            <a:avLst/>
          </a:prstGeom>
          <a:ln w="44450">
            <a:solidFill>
              <a:srgbClr val="E264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8840F1-0788-B0D8-4FD3-4E48FDC0104A}"/>
              </a:ext>
            </a:extLst>
          </p:cNvPr>
          <p:cNvCxnSpPr>
            <a:cxnSpLocks/>
          </p:cNvCxnSpPr>
          <p:nvPr/>
        </p:nvCxnSpPr>
        <p:spPr>
          <a:xfrm>
            <a:off x="3271686" y="5399532"/>
            <a:ext cx="489016" cy="0"/>
          </a:xfrm>
          <a:prstGeom prst="straightConnector1">
            <a:avLst/>
          </a:prstGeom>
          <a:ln w="44450">
            <a:solidFill>
              <a:srgbClr val="E264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15F7E9B8-E926-0AED-51C1-3BC534FB7DF2}"/>
              </a:ext>
            </a:extLst>
          </p:cNvPr>
          <p:cNvSpPr>
            <a:spLocks noGrp="1"/>
          </p:cNvSpPr>
          <p:nvPr/>
        </p:nvSpPr>
        <p:spPr>
          <a:xfrm>
            <a:off x="324620" y="5167808"/>
            <a:ext cx="2947066" cy="3651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/>
              <a:t>Portugal, </a:t>
            </a:r>
            <a:r>
              <a:rPr lang="en-US" sz="1600" b="1"/>
              <a:t>Research Grants </a:t>
            </a:r>
            <a:endParaRPr lang="en-US" sz="160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EA40508E-9522-E5E4-096A-9B6128E229E0}"/>
              </a:ext>
            </a:extLst>
          </p:cNvPr>
          <p:cNvSpPr>
            <a:spLocks noGrp="1"/>
          </p:cNvSpPr>
          <p:nvPr/>
        </p:nvSpPr>
        <p:spPr>
          <a:xfrm>
            <a:off x="324620" y="5686365"/>
            <a:ext cx="2947066" cy="3651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/>
              <a:t>Portugal, </a:t>
            </a:r>
            <a:r>
              <a:rPr lang="en-US" sz="1600" b="1"/>
              <a:t>Innovation Grants </a:t>
            </a:r>
            <a:endParaRPr lang="en-US" sz="16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011A52-DD48-16A3-10E8-7E4EBE745042}"/>
              </a:ext>
            </a:extLst>
          </p:cNvPr>
          <p:cNvCxnSpPr>
            <a:cxnSpLocks/>
          </p:cNvCxnSpPr>
          <p:nvPr/>
        </p:nvCxnSpPr>
        <p:spPr>
          <a:xfrm flipV="1">
            <a:off x="3266770" y="5499755"/>
            <a:ext cx="498849" cy="373221"/>
          </a:xfrm>
          <a:prstGeom prst="straightConnector1">
            <a:avLst/>
          </a:prstGeom>
          <a:ln w="44450">
            <a:solidFill>
              <a:srgbClr val="E264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06DFDEAB-768E-B0C9-39DE-6E73CDF76AE5}"/>
              </a:ext>
            </a:extLst>
          </p:cNvPr>
          <p:cNvSpPr>
            <a:spLocks noGrp="1"/>
          </p:cNvSpPr>
          <p:nvPr/>
        </p:nvSpPr>
        <p:spPr>
          <a:xfrm>
            <a:off x="7744209" y="3701784"/>
            <a:ext cx="2947066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/>
              <a:t>Croatia, </a:t>
            </a:r>
            <a:r>
              <a:rPr lang="en-US" sz="1600" b="1"/>
              <a:t>Innovation Grants </a:t>
            </a:r>
            <a:endParaRPr lang="en-US" sz="1600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A1028DE4-596C-1615-7EDF-0E0623481093}"/>
              </a:ext>
            </a:extLst>
          </p:cNvPr>
          <p:cNvSpPr>
            <a:spLocks noGrp="1"/>
          </p:cNvSpPr>
          <p:nvPr/>
        </p:nvSpPr>
        <p:spPr>
          <a:xfrm>
            <a:off x="8009679" y="4388889"/>
            <a:ext cx="2947066" cy="36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/>
              <a:t>Croatia, </a:t>
            </a:r>
            <a:r>
              <a:rPr lang="en-US" sz="1600" b="1"/>
              <a:t>Innovation Grants </a:t>
            </a:r>
            <a:endParaRPr lang="en-US" sz="16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ED1725-7544-AE62-4829-FA4C556412C3}"/>
              </a:ext>
            </a:extLst>
          </p:cNvPr>
          <p:cNvCxnSpPr>
            <a:cxnSpLocks/>
          </p:cNvCxnSpPr>
          <p:nvPr/>
        </p:nvCxnSpPr>
        <p:spPr>
          <a:xfrm flipH="1">
            <a:off x="5855195" y="3937238"/>
            <a:ext cx="1996140" cy="982906"/>
          </a:xfrm>
          <a:prstGeom prst="straightConnector1">
            <a:avLst/>
          </a:prstGeom>
          <a:ln w="44450">
            <a:solidFill>
              <a:srgbClr val="E264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75C4D8-C48F-3FC8-C336-6C2960B04841}"/>
              </a:ext>
            </a:extLst>
          </p:cNvPr>
          <p:cNvCxnSpPr>
            <a:cxnSpLocks/>
          </p:cNvCxnSpPr>
          <p:nvPr/>
        </p:nvCxnSpPr>
        <p:spPr>
          <a:xfrm flipH="1">
            <a:off x="5856569" y="4597220"/>
            <a:ext cx="2255044" cy="310548"/>
          </a:xfrm>
          <a:prstGeom prst="straightConnector1">
            <a:avLst/>
          </a:prstGeom>
          <a:ln w="44450">
            <a:solidFill>
              <a:srgbClr val="E264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inhoud 2">
            <a:extLst>
              <a:ext uri="{FF2B5EF4-FFF2-40B4-BE49-F238E27FC236}">
                <a16:creationId xmlns:a16="http://schemas.microsoft.com/office/drawing/2014/main" id="{FB7882D4-A23A-FBBE-9E0A-40076C989B47}"/>
              </a:ext>
            </a:extLst>
          </p:cNvPr>
          <p:cNvSpPr>
            <a:spLocks noGrp="1"/>
          </p:cNvSpPr>
          <p:nvPr/>
        </p:nvSpPr>
        <p:spPr>
          <a:xfrm>
            <a:off x="963425" y="2164993"/>
            <a:ext cx="2709063" cy="5351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425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-366713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563" indent="-35242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nl-NL" sz="22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4618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B132F-B0FA-04E6-BB63-D026583B7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9D245-1BA2-E76D-0BBE-B267439988BA}"/>
              </a:ext>
            </a:extLst>
          </p:cNvPr>
          <p:cNvCxnSpPr>
            <a:cxnSpLocks/>
          </p:cNvCxnSpPr>
          <p:nvPr/>
        </p:nvCxnSpPr>
        <p:spPr>
          <a:xfrm>
            <a:off x="633111" y="1593871"/>
            <a:ext cx="0" cy="1936138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27BCB915-2643-8F3A-D409-5218E15D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/>
              <a:t>EHA Research Grants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32B90-8E2B-CB93-339D-09DB74845913}"/>
              </a:ext>
            </a:extLst>
          </p:cNvPr>
          <p:cNvSpPr txBox="1"/>
          <p:nvPr/>
        </p:nvSpPr>
        <p:spPr>
          <a:xfrm>
            <a:off x="461458" y="1101945"/>
            <a:ext cx="10823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Basic or translational research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88BC5-CAA8-E497-CC67-FF5A7417F867}"/>
              </a:ext>
            </a:extLst>
          </p:cNvPr>
          <p:cNvSpPr txBox="1"/>
          <p:nvPr/>
        </p:nvSpPr>
        <p:spPr>
          <a:xfrm>
            <a:off x="652380" y="1487712"/>
            <a:ext cx="10823084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n-ea"/>
                <a:cs typeface="Calibri"/>
              </a:rPr>
              <a:t>Support talented junior researchers in advancing their career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600" b="1" i="1" dirty="0">
                <a:cs typeface="Calibri"/>
              </a:rPr>
              <a:t>Junior RG: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Within 4 years from PhD/PharmD graduation                             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€ 150,000, 3 years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600" b="1" i="1" dirty="0">
                <a:cs typeface="Calibri"/>
              </a:rPr>
              <a:t>Advanced RG: </a:t>
            </a:r>
            <a:r>
              <a:rPr lang="en-US" sz="1400" i="1" dirty="0">
                <a:cs typeface="Calibri"/>
              </a:rPr>
              <a:t>Between 4-8 years from PhD/PharmD graduation                  € 240,000, 3 years</a:t>
            </a:r>
            <a:endParaRPr lang="en-US" sz="1600" i="1" dirty="0"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600" b="1" i="1" dirty="0">
                <a:cs typeface="Calibri"/>
              </a:rPr>
              <a:t>Physician Scientist RG: </a:t>
            </a:r>
            <a:r>
              <a:rPr lang="en-US" sz="1400" i="1" dirty="0">
                <a:cs typeface="Calibri"/>
              </a:rPr>
              <a:t>MDs who want to perform research                      € 240,000, 3 years</a:t>
            </a:r>
            <a:endParaRPr lang="en-US" sz="1600" i="1" dirty="0"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en-US" sz="1600" b="1" i="1" dirty="0"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600" b="1" i="1" dirty="0">
                <a:cs typeface="Calibri"/>
              </a:rPr>
              <a:t>Topic-in Focus RG: </a:t>
            </a:r>
            <a:r>
              <a:rPr lang="en-US" sz="1400" i="1" dirty="0">
                <a:cs typeface="Calibri"/>
              </a:rPr>
              <a:t>in “</a:t>
            </a:r>
            <a:r>
              <a:rPr lang="en-US" sz="1400" b="1" i="1" dirty="0">
                <a:cs typeface="Calibri"/>
              </a:rPr>
              <a:t>Hemoglobinopathies</a:t>
            </a:r>
            <a:r>
              <a:rPr lang="en-US" sz="1400" i="1" dirty="0">
                <a:cs typeface="Calibri"/>
              </a:rPr>
              <a:t>” or “</a:t>
            </a:r>
            <a:r>
              <a:rPr lang="en-US" sz="1400" b="1" i="1" dirty="0">
                <a:cs typeface="Calibri"/>
              </a:rPr>
              <a:t>Precision Hematology</a:t>
            </a:r>
            <a:r>
              <a:rPr lang="en-US" sz="1400" i="1" dirty="0">
                <a:cs typeface="Calibri"/>
              </a:rPr>
              <a:t>”     </a:t>
            </a:r>
            <a:r>
              <a:rPr lang="en-US" sz="1200" i="1" dirty="0">
                <a:cs typeface="Calibri"/>
              </a:rPr>
              <a:t>(in any of the categories)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GB" sz="1600" b="1" i="1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GB" sz="1600" b="1" i="1" dirty="0"/>
              <a:t>2 Grants </a:t>
            </a:r>
            <a:r>
              <a:rPr lang="en-GB" sz="1400" i="1" dirty="0"/>
              <a:t>earmarked </a:t>
            </a:r>
            <a:r>
              <a:rPr lang="en-US" sz="1400" i="1" dirty="0">
                <a:cs typeface="Calibri"/>
              </a:rPr>
              <a:t>for researchers in less-represented countries</a:t>
            </a:r>
            <a:br>
              <a:rPr lang="en-US" sz="1600" i="1" dirty="0">
                <a:cs typeface="Calibri"/>
              </a:rPr>
            </a:br>
            <a:endParaRPr lang="en-US" sz="1600" i="1" dirty="0">
              <a:cs typeface="Calibri"/>
            </a:endParaRPr>
          </a:p>
          <a:p>
            <a:pPr lvl="1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DE7930-A489-5B13-0185-E306EC649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94742"/>
              </p:ext>
            </p:extLst>
          </p:nvPr>
        </p:nvGraphicFramePr>
        <p:xfrm>
          <a:off x="763169" y="4263111"/>
          <a:ext cx="5254859" cy="231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374DB7-4A69-20B6-C6D3-F4194C05C79E}"/>
              </a:ext>
            </a:extLst>
          </p:cNvPr>
          <p:cNvSpPr txBox="1"/>
          <p:nvPr/>
        </p:nvSpPr>
        <p:spPr>
          <a:xfrm>
            <a:off x="6637375" y="4958753"/>
            <a:ext cx="4838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“I was notified about this Research Grant call by the Croatian Non-profit Cooperation of Hematological Disorders.”</a:t>
            </a:r>
          </a:p>
          <a:p>
            <a:r>
              <a:rPr lang="en-US" dirty="0"/>
              <a:t>- Quote from an applicant 2025</a:t>
            </a:r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87E3A-45E4-16EF-4C8C-98428245D617}"/>
              </a:ext>
            </a:extLst>
          </p:cNvPr>
          <p:cNvSpPr txBox="1"/>
          <p:nvPr/>
        </p:nvSpPr>
        <p:spPr>
          <a:xfrm>
            <a:off x="461458" y="3741792"/>
            <a:ext cx="1189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2025: </a:t>
            </a:r>
            <a:r>
              <a:rPr lang="en-US" sz="1600" dirty="0">
                <a:ea typeface="+mj-ea"/>
                <a:cs typeface="Calibri" panose="020F0502020204030204" pitchFamily="34" charset="0"/>
              </a:rPr>
              <a:t>We received 98 eligible applications, of which </a:t>
            </a:r>
            <a:r>
              <a:rPr lang="en-US" sz="1600" b="1" dirty="0">
                <a:ea typeface="+mj-ea"/>
                <a:cs typeface="Calibri" panose="020F0502020204030204" pitchFamily="34" charset="0"/>
              </a:rPr>
              <a:t>15 </a:t>
            </a:r>
            <a:r>
              <a:rPr lang="en-US" sz="1600" dirty="0">
                <a:ea typeface="+mj-ea"/>
                <a:cs typeface="Calibri" panose="020F0502020204030204" pitchFamily="34" charset="0"/>
              </a:rPr>
              <a:t>were from less-represented countries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5464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B132F-B0FA-04E6-BB63-D026583B7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9D245-1BA2-E76D-0BBE-B267439988BA}"/>
              </a:ext>
            </a:extLst>
          </p:cNvPr>
          <p:cNvCxnSpPr>
            <a:cxnSpLocks/>
          </p:cNvCxnSpPr>
          <p:nvPr/>
        </p:nvCxnSpPr>
        <p:spPr>
          <a:xfrm>
            <a:off x="505515" y="1289651"/>
            <a:ext cx="0" cy="2261623"/>
          </a:xfrm>
          <a:prstGeom prst="line">
            <a:avLst/>
          </a:prstGeom>
          <a:ln w="28575">
            <a:solidFill>
              <a:srgbClr val="E26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27BCB915-2643-8F3A-D409-5218E15D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891962" cy="834846"/>
          </a:xfrm>
        </p:spPr>
        <p:txBody>
          <a:bodyPr/>
          <a:lstStyle/>
          <a:p>
            <a:r>
              <a:rPr lang="en-US" sz="6000" b="1" dirty="0"/>
              <a:t>EHA Innovation 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88BC5-CAA8-E497-CC67-FF5A7417F867}"/>
              </a:ext>
            </a:extLst>
          </p:cNvPr>
          <p:cNvSpPr txBox="1"/>
          <p:nvPr/>
        </p:nvSpPr>
        <p:spPr>
          <a:xfrm>
            <a:off x="652380" y="1099805"/>
            <a:ext cx="10823084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endParaRPr lang="en-US" sz="1600" i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26465"/>
                </a:solidFill>
                <a:effectLst/>
                <a:uLnTx/>
                <a:uFillTx/>
                <a:ea typeface="+mn-ea"/>
                <a:cs typeface="Calibri"/>
              </a:rPr>
              <a:t>Support the creation of consortia and the generation of preliminary data to facilitate applying for larger funding​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High-quality clinical or translational research in hematology ​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€ 300,000 for 2 years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At least 3 PIs from at least 3 different European countries, including at least 1 from a less-represented country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Connection with one or more EHA Specialized Working Groups​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At least one of the PIs must be within 5 years of his/her first senior appointment​​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C21BD-C7A2-A6DE-C386-FBE9E2DF8113}"/>
              </a:ext>
            </a:extLst>
          </p:cNvPr>
          <p:cNvSpPr txBox="1"/>
          <p:nvPr/>
        </p:nvSpPr>
        <p:spPr>
          <a:xfrm>
            <a:off x="6246019" y="4895483"/>
            <a:ext cx="4248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Winners will be announced in April</a:t>
            </a:r>
            <a:endParaRPr lang="en-NL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87C6FF-73EA-50D0-80B3-3303CF2EE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66205"/>
              </p:ext>
            </p:extLst>
          </p:nvPr>
        </p:nvGraphicFramePr>
        <p:xfrm>
          <a:off x="1373981" y="36931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2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knowledge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FBD0FC"/>
      </a:accent1>
      <a:accent2>
        <a:srgbClr val="88DAF6"/>
      </a:accent2>
      <a:accent3>
        <a:srgbClr val="68F293"/>
      </a:accent3>
      <a:accent4>
        <a:srgbClr val="FBD0FC"/>
      </a:accent4>
      <a:accent5>
        <a:srgbClr val="88DAF6"/>
      </a:accent5>
      <a:accent6>
        <a:srgbClr val="68F293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2024 08 EHA Presentation Template Research Grants" id="{6A4A2D5C-6D45-427F-999D-E5FECA3212D3}" vid="{4C8CC1C9-A3A4-4CE5-86DF-DD100903226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8ABEE-2D71-4C21-B237-C3C6125B2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647B7A-79AA-40CA-84F1-29C30D38AEAF}">
  <ds:schemaRefs>
    <ds:schemaRef ds:uri="http://schemas.microsoft.com/office/2006/documentManagement/types"/>
    <ds:schemaRef ds:uri="http://purl.org/dc/elements/1.1/"/>
    <ds:schemaRef ds:uri="5b6f976f-f798-4b57-b2d0-1634e043936f"/>
    <ds:schemaRef ds:uri="http://purl.org/dc/terms/"/>
    <ds:schemaRef ds:uri="http://schemas.microsoft.com/office/2006/metadata/properties"/>
    <ds:schemaRef ds:uri="http://purl.org/dc/dcmitype/"/>
    <ds:schemaRef ds:uri="f6b26cdf-43c8-4835-ad31-95a98fdd9fd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D19A7E-5E3D-46A8-8F1C-A4B46D68B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 EHA PPT Template Research Grants</Template>
  <TotalTime>7121</TotalTime>
  <Words>1045</Words>
  <Application>Microsoft Office PowerPoint</Application>
  <PresentationFormat>Widescreen</PresentationFormat>
  <Paragraphs>187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Space Grotesk</vt:lpstr>
      <vt:lpstr>Space Grotesk Light</vt:lpstr>
      <vt:lpstr>SpaceGrotesk-Bold</vt:lpstr>
      <vt:lpstr>SpaceGrotesk-Light</vt:lpstr>
      <vt:lpstr>Times New Roman</vt:lpstr>
      <vt:lpstr>Wingdings</vt:lpstr>
      <vt:lpstr>Work Sans</vt:lpstr>
      <vt:lpstr>WorkSans-Regular</vt:lpstr>
      <vt:lpstr>WorkSans-SemiBold</vt:lpstr>
      <vt:lpstr>EHA</vt:lpstr>
      <vt:lpstr>EHA GRANTS</vt:lpstr>
      <vt:lpstr>PowerPoint Presentation</vt:lpstr>
      <vt:lpstr>PowerPoint Presentation</vt:lpstr>
      <vt:lpstr>PowerPoint Presentation</vt:lpstr>
      <vt:lpstr>EHA Grants</vt:lpstr>
      <vt:lpstr>Extending the reach of EHA Grants</vt:lpstr>
      <vt:lpstr>Extending the reach of EHA Grants</vt:lpstr>
      <vt:lpstr>EHA Research Grants</vt:lpstr>
      <vt:lpstr>EHA Innovation Grants</vt:lpstr>
      <vt:lpstr>Researchfish: Impact Analysis</vt:lpstr>
      <vt:lpstr>Researchfish: Impact Analysis</vt:lpstr>
      <vt:lpstr>Researchfish: Impact Analysis</vt:lpstr>
      <vt:lpstr>Future Calls</vt:lpstr>
      <vt:lpstr>Future Calls</vt:lpstr>
      <vt:lpstr>Apply for the EHA Mentorship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 Morhayim</dc:creator>
  <cp:lastModifiedBy>Manon Saris</cp:lastModifiedBy>
  <cp:revision>14</cp:revision>
  <dcterms:created xsi:type="dcterms:W3CDTF">2024-09-16T15:54:55Z</dcterms:created>
  <dcterms:modified xsi:type="dcterms:W3CDTF">2025-02-14T08:25:47Z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