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79" d="100"/>
          <a:sy n="79" d="100"/>
        </p:scale>
        <p:origin x="547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3479" y="3437848"/>
            <a:ext cx="3063477" cy="861420"/>
          </a:xfrm>
        </p:spPr>
        <p:txBody>
          <a:bodyPr/>
          <a:lstStyle/>
          <a:p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 2024</a:t>
            </a:r>
          </a:p>
        </p:txBody>
      </p:sp>
      <p:pic>
        <p:nvPicPr>
          <p:cNvPr id="4" name="Picture 3" descr="A red drop of blood and blue stars&#10;&#10;Description automatically generated">
            <a:extLst>
              <a:ext uri="{FF2B5EF4-FFF2-40B4-BE49-F238E27FC236}">
                <a16:creationId xmlns:a16="http://schemas.microsoft.com/office/drawing/2014/main" id="{2E0F42B4-B5A6-BE85-8744-FFFE8D2DD8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83" y="-92531"/>
            <a:ext cx="5536001" cy="369246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99783" y="5682734"/>
            <a:ext cx="3551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EHA NS Days 2025, 13-14.02.2025</a:t>
            </a:r>
          </a:p>
        </p:txBody>
      </p:sp>
    </p:spTree>
    <p:extLst>
      <p:ext uri="{BB962C8B-B14F-4D97-AF65-F5344CB8AC3E}">
        <p14:creationId xmlns:p14="http://schemas.microsoft.com/office/powerpoint/2010/main" val="2209425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5232" y="894678"/>
            <a:ext cx="8946541" cy="4195481"/>
          </a:xfrm>
        </p:spPr>
        <p:txBody>
          <a:bodyPr>
            <a:noAutofit/>
          </a:bodyPr>
          <a:lstStyle/>
          <a:p>
            <a:r>
              <a:rPr lang="en-US" sz="1600" dirty="0"/>
              <a:t>Ninth National Symposium "Young Hematologist“ </a:t>
            </a:r>
            <a:r>
              <a:rPr lang="bg-BG" sz="1600" dirty="0"/>
              <a:t>, 16-17.11.2024 </a:t>
            </a:r>
            <a:r>
              <a:rPr lang="en-US" sz="1600" dirty="0" err="1"/>
              <a:t>Ensana</a:t>
            </a:r>
            <a:r>
              <a:rPr lang="en-US" sz="1600" dirty="0"/>
              <a:t> </a:t>
            </a:r>
            <a:r>
              <a:rPr lang="en-US" sz="1600" dirty="0" err="1"/>
              <a:t>Aquahouse</a:t>
            </a:r>
            <a:r>
              <a:rPr lang="en-US" sz="1600" dirty="0"/>
              <a:t> Hotel, resort St. St. Constantine and Elena. Accredited by EBAN.</a:t>
            </a:r>
          </a:p>
          <a:p>
            <a:r>
              <a:rPr lang="en-US" sz="1600" b="1" dirty="0"/>
              <a:t>EHA-BMSH Balkan Hematology Tutorial</a:t>
            </a:r>
            <a:r>
              <a:rPr lang="en-US" sz="1600" dirty="0"/>
              <a:t> on Myeloproliferative Neoplasms</a:t>
            </a:r>
            <a:r>
              <a:rPr lang="bg-BG" sz="1600" dirty="0"/>
              <a:t>, 16-17.11.2024 </a:t>
            </a:r>
            <a:r>
              <a:rPr lang="en-US" sz="1600" dirty="0" err="1"/>
              <a:t>Ensana</a:t>
            </a:r>
            <a:r>
              <a:rPr lang="en-US" sz="1600" dirty="0"/>
              <a:t> </a:t>
            </a:r>
            <a:r>
              <a:rPr lang="en-US" sz="1600" dirty="0" err="1"/>
              <a:t>Aquahouse</a:t>
            </a:r>
            <a:r>
              <a:rPr lang="en-US" sz="1600" dirty="0"/>
              <a:t> Hotel, resort St. St. Constantine and Elena. Accredited by EBAN.</a:t>
            </a:r>
          </a:p>
          <a:p>
            <a:r>
              <a:rPr lang="en-US" sz="1600" dirty="0"/>
              <a:t>5</a:t>
            </a:r>
            <a:r>
              <a:rPr lang="en-US" sz="1600" baseline="30000" dirty="0"/>
              <a:t>th</a:t>
            </a:r>
            <a:r>
              <a:rPr lang="en-US" sz="1600" dirty="0"/>
              <a:t> EHA-Balkan Hematology Day 2024 in Tirana, Albania on April 19, 2024. The meeting is hosted by the Albanian </a:t>
            </a:r>
            <a:r>
              <a:rPr lang="en-US" sz="1600" dirty="0" err="1"/>
              <a:t>Assocaition</a:t>
            </a:r>
            <a:r>
              <a:rPr lang="en-US" sz="1600" dirty="0"/>
              <a:t> of Hematology (AAH).</a:t>
            </a:r>
            <a:endParaRPr lang="bg-BG" sz="1600" dirty="0"/>
          </a:p>
          <a:p>
            <a:r>
              <a:rPr lang="en-US" sz="1600" dirty="0"/>
              <a:t> Highlights of </a:t>
            </a:r>
            <a:r>
              <a:rPr lang="en-US" sz="1600" b="1" dirty="0"/>
              <a:t>ASH</a:t>
            </a:r>
            <a:r>
              <a:rPr lang="en-US" sz="1600" dirty="0"/>
              <a:t> in the Mediterranean, Dubai, United Arab Emirates, March 2-3, 2024 - Partner Organization.</a:t>
            </a:r>
          </a:p>
          <a:p>
            <a:r>
              <a:rPr lang="en-US" sz="1600" dirty="0"/>
              <a:t>Joint conference of BMSH and </a:t>
            </a:r>
            <a:r>
              <a:rPr lang="en-US" sz="1600" b="1" dirty="0"/>
              <a:t>Johnson &amp; Johnson </a:t>
            </a:r>
            <a:r>
              <a:rPr lang="en-US" sz="1600" dirty="0"/>
              <a:t>. "Novel approaches in the treatment of CLL and MM", 17-19.05.2024, </a:t>
            </a:r>
            <a:r>
              <a:rPr lang="en-US" sz="1600" dirty="0" err="1"/>
              <a:t>Burgas</a:t>
            </a:r>
            <a:r>
              <a:rPr lang="en-US" sz="1600" dirty="0"/>
              <a:t> (</a:t>
            </a:r>
            <a:r>
              <a:rPr lang="en-GB" sz="1600" dirty="0"/>
              <a:t>Accredited by the Bulgarian Medical Union</a:t>
            </a:r>
            <a:r>
              <a:rPr lang="en-US" sz="1600" dirty="0"/>
              <a:t>)</a:t>
            </a:r>
          </a:p>
          <a:p>
            <a:r>
              <a:rPr lang="en-US" sz="1600" dirty="0"/>
              <a:t>Joint conference of </a:t>
            </a:r>
            <a:r>
              <a:rPr lang="en-US" sz="1600" b="1" dirty="0"/>
              <a:t>BMSH and </a:t>
            </a:r>
            <a:r>
              <a:rPr lang="en-US" sz="1600" b="1" dirty="0" err="1"/>
              <a:t>TranStem</a:t>
            </a:r>
            <a:r>
              <a:rPr lang="en-US" sz="1600" b="1" dirty="0"/>
              <a:t> </a:t>
            </a:r>
            <a:r>
              <a:rPr lang="en-US" sz="1600" dirty="0"/>
              <a:t>(Horizon 2020 EU funding for Research and Innovation of </a:t>
            </a:r>
            <a:r>
              <a:rPr lang="en-US" sz="1600" b="1" dirty="0"/>
              <a:t>MU-Varna</a:t>
            </a:r>
            <a:r>
              <a:rPr lang="en-US" sz="1600" dirty="0"/>
              <a:t>). "The hematopoietic stem cell transplantation workshop", Varna, June 1, 2024</a:t>
            </a:r>
          </a:p>
          <a:p>
            <a:r>
              <a:rPr lang="en-US" sz="1600" dirty="0"/>
              <a:t>Fourth virtual training seminar on hematology and pediatric </a:t>
            </a:r>
            <a:r>
              <a:rPr lang="en-US" sz="1600" dirty="0" err="1"/>
              <a:t>oncohematology</a:t>
            </a:r>
            <a:r>
              <a:rPr lang="en-US" sz="1600" dirty="0"/>
              <a:t> </a:t>
            </a:r>
            <a:r>
              <a:rPr lang="en-GB" sz="1600" dirty="0"/>
              <a:t>of the </a:t>
            </a:r>
            <a:r>
              <a:rPr lang="en-GB" sz="1600" b="1" dirty="0"/>
              <a:t>National Collaborative Oncology Network (NCON)</a:t>
            </a:r>
            <a:r>
              <a:rPr lang="bg-BG" sz="1600" dirty="0"/>
              <a:t>,</a:t>
            </a:r>
            <a:r>
              <a:rPr lang="en-US" sz="1600" dirty="0"/>
              <a:t> November 23, 2024</a:t>
            </a:r>
            <a:r>
              <a:rPr lang="bg-BG" sz="1600" dirty="0"/>
              <a:t>-</a:t>
            </a:r>
            <a:r>
              <a:rPr lang="en-GB" sz="1600" dirty="0"/>
              <a:t> organized together with BMSH and Bulgarian Medical Society of </a:t>
            </a:r>
            <a:r>
              <a:rPr lang="en-GB" sz="1600" dirty="0" err="1"/>
              <a:t>Pediatric</a:t>
            </a:r>
            <a:r>
              <a:rPr lang="en-GB" sz="1600" dirty="0"/>
              <a:t> Oncology and </a:t>
            </a:r>
            <a:r>
              <a:rPr lang="en-GB" sz="1600" dirty="0" err="1"/>
              <a:t>Hematology</a:t>
            </a:r>
            <a:r>
              <a:rPr lang="en-GB" sz="1600" dirty="0"/>
              <a:t> (BMDDOH)</a:t>
            </a:r>
            <a:r>
              <a:rPr lang="en-US" sz="1600" dirty="0"/>
              <a:t>, Acute </a:t>
            </a:r>
            <a:r>
              <a:rPr lang="en-US" sz="1600" dirty="0" err="1"/>
              <a:t>myeloblastic</a:t>
            </a:r>
            <a:r>
              <a:rPr lang="en-US" sz="1600" dirty="0"/>
              <a:t> </a:t>
            </a:r>
            <a:r>
              <a:rPr lang="en-US" sz="1600" dirty="0" err="1"/>
              <a:t>leukemias</a:t>
            </a:r>
            <a:r>
              <a:rPr lang="en-US" sz="1600" dirty="0"/>
              <a:t>, November 23, 2024. Accredited by EBAN.</a:t>
            </a:r>
          </a:p>
        </p:txBody>
      </p:sp>
      <p:sp>
        <p:nvSpPr>
          <p:cNvPr id="2" name="Rectangle 1"/>
          <p:cNvSpPr/>
          <p:nvPr/>
        </p:nvSpPr>
        <p:spPr>
          <a:xfrm>
            <a:off x="3593238" y="391406"/>
            <a:ext cx="3425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Verdana" panose="020B0604030504040204" pitchFamily="34" charset="0"/>
              </a:rPr>
              <a:t>Activities and collaborations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127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8384" y="1553047"/>
            <a:ext cx="8946541" cy="375047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Project activities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err="1"/>
              <a:t>Gaucher</a:t>
            </a:r>
            <a:r>
              <a:rPr lang="en-US" dirty="0"/>
              <a:t> Disease - Supported by Sanofi Genzyme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Project Imbruvica - Supported by J&amp;J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Project </a:t>
            </a:r>
            <a:r>
              <a:rPr lang="en-US" dirty="0" err="1"/>
              <a:t>Jakavi</a:t>
            </a:r>
            <a:r>
              <a:rPr lang="en-US" dirty="0"/>
              <a:t> - Supported by Novartis</a:t>
            </a:r>
            <a:endParaRPr lang="bg-BG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Real-world disease characteristics and frontline treatments used in Chronic Lymphocytic </a:t>
            </a:r>
            <a:r>
              <a:rPr lang="en-US" dirty="0" err="1"/>
              <a:t>Leukaemia</a:t>
            </a:r>
            <a:r>
              <a:rPr lang="en-US" dirty="0"/>
              <a:t> in Bulgaria (DESCRIBE)-Astra Zeneca</a:t>
            </a:r>
          </a:p>
          <a:p>
            <a:r>
              <a:rPr lang="en-US" dirty="0"/>
              <a:t>EHA EXAM-6 hematologists </a:t>
            </a:r>
            <a:endParaRPr lang="bg-BG" dirty="0"/>
          </a:p>
          <a:p>
            <a:r>
              <a:rPr lang="en-US" dirty="0"/>
              <a:t>Website update. Payment of membership fees via virtual POS terminal</a:t>
            </a:r>
          </a:p>
          <a:p>
            <a:r>
              <a:rPr lang="en-GB" dirty="0"/>
              <a:t>Publishing activity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”</a:t>
            </a:r>
            <a:r>
              <a:rPr lang="en-GB" dirty="0" err="1"/>
              <a:t>Hematology</a:t>
            </a:r>
            <a:r>
              <a:rPr lang="en-GB" dirty="0"/>
              <a:t>”, indexed in Scopus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Update of the Bulgarian </a:t>
            </a:r>
            <a:r>
              <a:rPr lang="en-GB" dirty="0" err="1"/>
              <a:t>pharmaco</a:t>
            </a:r>
            <a:r>
              <a:rPr lang="en-GB" dirty="0"/>
              <a:t>-therapeutic guide</a:t>
            </a:r>
            <a:r>
              <a:rPr lang="bg-BG" dirty="0"/>
              <a:t>,</a:t>
            </a:r>
            <a:r>
              <a:rPr lang="en-US" dirty="0"/>
              <a:t> </a:t>
            </a:r>
            <a:r>
              <a:rPr lang="bg-BG" dirty="0"/>
              <a:t>202</a:t>
            </a:r>
            <a:r>
              <a:rPr lang="en-US" dirty="0"/>
              <a:t>4, Issued on paper</a:t>
            </a:r>
            <a:r>
              <a:rPr lang="bg-BG" dirty="0"/>
              <a:t> </a:t>
            </a:r>
          </a:p>
          <a:p>
            <a:endParaRPr lang="bg-B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8067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386</TotalTime>
  <Words>306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Century Gothic</vt:lpstr>
      <vt:lpstr>Times New Roman</vt:lpstr>
      <vt:lpstr>Verdana</vt:lpstr>
      <vt:lpstr>Wingdings</vt:lpstr>
      <vt:lpstr>Wingdings 3</vt:lpstr>
      <vt:lpstr>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Bulgariam medical society of hematology</dc:title>
  <dc:creator>USER</dc:creator>
  <cp:lastModifiedBy>Manon Saris</cp:lastModifiedBy>
  <cp:revision>13</cp:revision>
  <dcterms:created xsi:type="dcterms:W3CDTF">2025-02-03T07:26:04Z</dcterms:created>
  <dcterms:modified xsi:type="dcterms:W3CDTF">2025-02-13T08:58:05Z</dcterms:modified>
</cp:coreProperties>
</file>