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9" r:id="rId2"/>
    <p:sldId id="257" r:id="rId3"/>
    <p:sldId id="276" r:id="rId4"/>
    <p:sldId id="262" r:id="rId5"/>
    <p:sldId id="271" r:id="rId6"/>
    <p:sldId id="263" r:id="rId7"/>
    <p:sldId id="273" r:id="rId8"/>
    <p:sldId id="274" r:id="rId9"/>
    <p:sldId id="266" r:id="rId10"/>
    <p:sldId id="260" r:id="rId11"/>
    <p:sldId id="269" r:id="rId12"/>
    <p:sldId id="268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9" autoAdjust="0"/>
    <p:restoredTop sz="94670"/>
  </p:normalViewPr>
  <p:slideViewPr>
    <p:cSldViewPr snapToGrid="0">
      <p:cViewPr varScale="1">
        <p:scale>
          <a:sx n="75" d="100"/>
          <a:sy n="75" d="100"/>
        </p:scale>
        <p:origin x="8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F5CD3-8E0E-C847-AC5B-9D134824F34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F41EE-8439-304E-A171-6187FA112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3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1B9CC-B4E5-44D0-87E2-F1402A047C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96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&gt;3000</a:t>
            </a:r>
          </a:p>
          <a:p>
            <a:r>
              <a:rPr lang="en-US" dirty="0"/>
              <a:t>Applications are reviewed every month in the NGAC Governance meeting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most comprehensive list of benefits to being a BSH member can be found on the membership page of the website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1B9CC-B4E5-44D0-87E2-F1402A047C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77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1B9CC-B4E5-44D0-87E2-F1402A047C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906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ASM – top abstracts – awarded automatically, £1000 towards registration and expenses to attend the conference</a:t>
            </a:r>
          </a:p>
          <a:p>
            <a:r>
              <a:rPr lang="en-US" dirty="0"/>
              <a:t>ASH-BSH up to 3 top abstracts receive $2000 and complimentary registration to ASH</a:t>
            </a:r>
          </a:p>
          <a:p>
            <a:r>
              <a:rPr lang="en-US" dirty="0"/>
              <a:t>To study cohorts of rare disease </a:t>
            </a:r>
          </a:p>
          <a:p>
            <a:r>
              <a:rPr lang="en-US" dirty="0"/>
              <a:t>Early stage- beginning independent research</a:t>
            </a:r>
          </a:p>
          <a:p>
            <a:r>
              <a:rPr lang="en-US" dirty="0"/>
              <a:t>Global </a:t>
            </a:r>
            <a:r>
              <a:rPr lang="en-US" dirty="0" err="1"/>
              <a:t>haematology</a:t>
            </a:r>
            <a:r>
              <a:rPr lang="en-US" dirty="0"/>
              <a:t> – travel abroad to learn new </a:t>
            </a:r>
            <a:r>
              <a:rPr lang="en-US" dirty="0" err="1"/>
              <a:t>techiniqes</a:t>
            </a:r>
            <a:r>
              <a:rPr lang="en-US" dirty="0"/>
              <a:t>, set up research, strengthen international links</a:t>
            </a:r>
          </a:p>
          <a:p>
            <a:r>
              <a:rPr lang="en-US" dirty="0"/>
              <a:t>Meeting support – to attend other BSH meetings</a:t>
            </a:r>
          </a:p>
          <a:p>
            <a:r>
              <a:rPr lang="en-US" dirty="0"/>
              <a:t>Student elective scholarships  for undergrads, nurses, physicians assistants</a:t>
            </a:r>
          </a:p>
          <a:p>
            <a:r>
              <a:rPr lang="en-US" dirty="0"/>
              <a:t>Vising fellow – 18,000 for one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1B9CC-B4E5-44D0-87E2-F1402A047C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071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Gain transferable skills sitting on committees and being able to shape and </a:t>
            </a:r>
            <a:r>
              <a:rPr lang="en-US" dirty="0" err="1"/>
              <a:t>influce</a:t>
            </a:r>
            <a:r>
              <a:rPr lang="en-US" dirty="0"/>
              <a:t> the support the BSH gives to its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1B9CC-B4E5-44D0-87E2-F1402A047C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441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Contributing to the advocacy work</a:t>
            </a:r>
          </a:p>
          <a:p>
            <a:r>
              <a:rPr lang="en-US" dirty="0"/>
              <a:t>To ensure </a:t>
            </a:r>
            <a:r>
              <a:rPr lang="en-US" dirty="0" err="1"/>
              <a:t>haematologyin</a:t>
            </a:r>
            <a:r>
              <a:rPr lang="en-US" dirty="0"/>
              <a:t> being heard within the wider conversations being had around medicine.</a:t>
            </a:r>
          </a:p>
          <a:p>
            <a:r>
              <a:rPr lang="en-US" dirty="0"/>
              <a:t>The larger and more involved our membership the bigger our voice we will have in these 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1B9CC-B4E5-44D0-87E2-F1402A047C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090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>
                <a:effectLst/>
                <a:latin typeface="Open Sans" panose="020B0606030504020204" pitchFamily="34" charset="0"/>
              </a:rPr>
              <a:t>joining us as our research partner for a large scale workforce project.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1B9CC-B4E5-44D0-87E2-F1402A047C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56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UH_FT_Powerpoint_Elements.pdf-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70B4-6A7F-7B42-9141-7CC94DCAF494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22E9-1B73-AF45-9565-CA9B24DE48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90955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600" y="920880"/>
            <a:ext cx="10971840" cy="835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600" y="1905120"/>
            <a:ext cx="1281600" cy="4220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1956000" y="1905120"/>
            <a:ext cx="1281600" cy="4220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7353093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2" y="1474679"/>
            <a:ext cx="11151028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1" name="Pladsholder til diasnummer 5">
            <a:extLst>
              <a:ext uri="{FF2B5EF4-FFF2-40B4-BE49-F238E27FC236}">
                <a16:creationId xmlns:a16="http://schemas.microsoft.com/office/drawing/2014/main" id="{0447B700-FCF8-4EDA-98D4-01743E9D6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7600" y="6554775"/>
            <a:ext cx="483029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E638B5-0498-4C4E-AD59-4BE9E221C6C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2350F7-2E1E-43D9-9241-B8EBA06809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6248775"/>
            <a:ext cx="10560000" cy="522000"/>
          </a:xfr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675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42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30917"/>
            <a:ext cx="10972800" cy="4295246"/>
          </a:xfrm>
        </p:spPr>
        <p:txBody>
          <a:bodyPr/>
          <a:lstStyle>
            <a:lvl1pPr>
              <a:defRPr>
                <a:latin typeface="Helvetica" charset="0"/>
                <a:ea typeface="Helvetica" charset="0"/>
                <a:cs typeface="Helvetica" charset="0"/>
              </a:defRPr>
            </a:lvl1pPr>
            <a:lvl2pPr>
              <a:defRPr>
                <a:latin typeface="Helvetica" charset="0"/>
                <a:ea typeface="Helvetica" charset="0"/>
                <a:cs typeface="Helvetica" charset="0"/>
              </a:defRPr>
            </a:lvl2pPr>
            <a:lvl3pPr>
              <a:defRPr>
                <a:latin typeface="Helvetica" charset="0"/>
                <a:ea typeface="Helvetica" charset="0"/>
                <a:cs typeface="Helvetica" charset="0"/>
              </a:defRPr>
            </a:lvl3pPr>
            <a:lvl4pPr>
              <a:defRPr>
                <a:latin typeface="Helvetica" charset="0"/>
                <a:ea typeface="Helvetica" charset="0"/>
                <a:cs typeface="Helvetica" charset="0"/>
              </a:defRPr>
            </a:lvl4pPr>
            <a:lvl5pPr>
              <a:defRPr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70B4-6A7F-7B42-9141-7CC94DCAF494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0960" y="6504941"/>
            <a:ext cx="70104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7BA822E9-1B73-AF45-9565-CA9B24DE48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920750"/>
            <a:ext cx="10972800" cy="836083"/>
          </a:xfrm>
        </p:spPr>
        <p:txBody>
          <a:bodyPr>
            <a:normAutofit/>
          </a:bodyPr>
          <a:lstStyle>
            <a:lvl1pPr>
              <a:defRPr sz="32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8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UH_FT_Powerpoint_Elements.pdf-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0081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70B4-6A7F-7B42-9141-7CC94DCAF494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22E9-1B73-AF45-9565-CA9B24DE48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3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0750"/>
            <a:ext cx="10972800" cy="83608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70B4-6A7F-7B42-9141-7CC94DCAF494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0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28422"/>
            <a:ext cx="5386917" cy="4051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13000"/>
            <a:ext cx="5386917" cy="3713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928423"/>
            <a:ext cx="5389033" cy="3611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12999"/>
            <a:ext cx="5389033" cy="371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70B4-6A7F-7B42-9141-7CC94DCAF494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22E9-1B73-AF45-9565-CA9B24DE483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920750"/>
            <a:ext cx="10972800" cy="83608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94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UH_FT_Powerpoint_Elements.pdf-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70B4-6A7F-7B42-9141-7CC94DCAF494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504513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515096"/>
            <a:ext cx="2844800" cy="365125"/>
          </a:xfrm>
        </p:spPr>
        <p:txBody>
          <a:bodyPr/>
          <a:lstStyle/>
          <a:p>
            <a:fld id="{7BA822E9-1B73-AF45-9565-CA9B24DE483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920750"/>
            <a:ext cx="10972800" cy="836083"/>
          </a:xfrm>
        </p:spPr>
        <p:txBody>
          <a:bodyPr>
            <a:normAutofit/>
          </a:bodyPr>
          <a:lstStyle>
            <a:lvl1pPr>
              <a:defRPr sz="32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9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70B4-6A7F-7B42-9141-7CC94DCAF494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22E9-1B73-AF45-9565-CA9B24DE483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OUH_FT_Powerpoint_Elements.pdf-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7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CF544-9637-45C9-9EDB-6BA59C6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62" y="1"/>
            <a:ext cx="1175333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E2494F-388F-49B7-AACA-4E889A9DAD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0361" y="6356352"/>
            <a:ext cx="11221995" cy="365125"/>
          </a:xfrm>
          <a:prstGeom prst="rect">
            <a:avLst/>
          </a:prstGeom>
        </p:spPr>
        <p:txBody>
          <a:bodyPr anchor="b"/>
          <a:lstStyle>
            <a:lvl1pPr>
              <a:defRPr sz="75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4F1BB-7776-4EC4-85CD-F7E79D1DC9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11E5F-29C6-4764-9B0F-22D382451A8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12645A-4B04-45AC-952A-D00E02652A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9172" y="1284775"/>
            <a:ext cx="11788347" cy="8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3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CF544-9637-45C9-9EDB-6BA59C66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"/>
            <a:ext cx="11668896" cy="116754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E2494F-388F-49B7-AACA-4E889A9DAD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0361" y="6356352"/>
            <a:ext cx="11221995" cy="365125"/>
          </a:xfrm>
          <a:prstGeom prst="rect">
            <a:avLst/>
          </a:prstGeom>
        </p:spPr>
        <p:txBody>
          <a:bodyPr anchor="b"/>
          <a:lstStyle>
            <a:lvl1pPr>
              <a:defRPr sz="75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4F1BB-7776-4EC4-85CD-F7E79D1DC9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11E5F-29C6-4764-9B0F-22D382451A8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3A56EB-35C5-40DA-B378-7B904852F9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0362" y="1460501"/>
            <a:ext cx="11745913" cy="4602893"/>
          </a:xfrm>
        </p:spPr>
        <p:txBody>
          <a:bodyPr/>
          <a:lstStyle>
            <a:lvl3pPr marL="857250" indent="-171450">
              <a:buFont typeface="Courier New" panose="02070309020205020404" pitchFamily="49" charset="0"/>
              <a:buChar char="o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Arial" panose="020B0604020202020204" pitchFamily="34" charset="0"/>
              <a:buChar char="»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6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UH_FT_Powerpoint_Elements.pdf-6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370B4-6A7F-7B42-9141-7CC94DCAF494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822E9-1B73-AF45-9565-CA9B24DE48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F497D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F497D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F497D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D39367-21D0-AE89-1D49-D817489F0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243" y="115889"/>
            <a:ext cx="5843696" cy="20145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76EAE0-D10C-0114-96CA-5D317E234E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2D48A7-BBE3-B2BF-E4D1-ED4D59483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52" y="4144962"/>
            <a:ext cx="6400800" cy="17526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Dr Sue Pavord</a:t>
            </a:r>
          </a:p>
          <a:p>
            <a:r>
              <a:rPr lang="en-US" dirty="0">
                <a:solidFill>
                  <a:schemeClr val="tx2"/>
                </a:solidFill>
              </a:rPr>
              <a:t>President</a:t>
            </a:r>
          </a:p>
        </p:txBody>
      </p:sp>
    </p:spTree>
    <p:extLst>
      <p:ext uri="{BB962C8B-B14F-4D97-AF65-F5344CB8AC3E}">
        <p14:creationId xmlns:p14="http://schemas.microsoft.com/office/powerpoint/2010/main" val="32025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24F35F-CA0D-6F05-6E7B-E3AF16B37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452" y="2743763"/>
            <a:ext cx="9309652" cy="4295246"/>
          </a:xfrm>
        </p:spPr>
        <p:txBody>
          <a:bodyPr/>
          <a:lstStyle/>
          <a:p>
            <a:r>
              <a:rPr lang="en-US" dirty="0"/>
              <a:t>Working collaboratively on projects with other </a:t>
            </a:r>
            <a:r>
              <a:rPr lang="en-US" dirty="0" err="1"/>
              <a:t>organisations</a:t>
            </a:r>
            <a:r>
              <a:rPr lang="en-US" dirty="0"/>
              <a:t> </a:t>
            </a:r>
          </a:p>
          <a:p>
            <a:r>
              <a:rPr lang="en-US" dirty="0"/>
              <a:t>25 BSH representatives on other </a:t>
            </a:r>
            <a:r>
              <a:rPr lang="en-US" dirty="0" err="1"/>
              <a:t>organisations</a:t>
            </a:r>
            <a:endParaRPr lang="en-US" dirty="0"/>
          </a:p>
          <a:p>
            <a:r>
              <a:rPr lang="en-US" dirty="0"/>
              <a:t>Input into consultations and surveys</a:t>
            </a:r>
          </a:p>
          <a:p>
            <a:r>
              <a:rPr lang="en-US" dirty="0"/>
              <a:t>Workforce project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BD8ED4-CEB5-960F-44EC-69E03380C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Advocacy work</a:t>
            </a:r>
          </a:p>
        </p:txBody>
      </p:sp>
    </p:spTree>
    <p:extLst>
      <p:ext uri="{BB962C8B-B14F-4D97-AF65-F5344CB8AC3E}">
        <p14:creationId xmlns:p14="http://schemas.microsoft.com/office/powerpoint/2010/main" val="6151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5AAF84-8378-D23A-F094-66A74F7CE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349500"/>
            <a:ext cx="8563970" cy="42952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Workforce gap analysis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2. Practitioner wellbeing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Identification of solutions and improvements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F2A683-9C4E-78A7-264A-B7368293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Workforce project</a:t>
            </a:r>
          </a:p>
        </p:txBody>
      </p:sp>
    </p:spTree>
    <p:extLst>
      <p:ext uri="{BB962C8B-B14F-4D97-AF65-F5344CB8AC3E}">
        <p14:creationId xmlns:p14="http://schemas.microsoft.com/office/powerpoint/2010/main" val="89445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403C0A-1176-7E65-9D93-4377762AC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534" y="1967395"/>
            <a:ext cx="9976118" cy="44197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Commissioned London South Bank University</a:t>
            </a:r>
          </a:p>
          <a:p>
            <a:pPr marL="0" indent="0">
              <a:buNone/>
            </a:pPr>
            <a:r>
              <a:rPr lang="en-US" dirty="0"/>
              <a:t>Qualitative and quantitative research</a:t>
            </a:r>
          </a:p>
          <a:p>
            <a:pPr marL="0" indent="0">
              <a:buNone/>
            </a:pPr>
            <a:r>
              <a:rPr lang="en-US" dirty="0"/>
              <a:t>5 research papers submitted</a:t>
            </a:r>
          </a:p>
          <a:p>
            <a:pPr marL="0" indent="0">
              <a:buNone/>
            </a:pPr>
            <a:r>
              <a:rPr lang="en-US" dirty="0"/>
              <a:t>Identified areas of unseen work:</a:t>
            </a:r>
          </a:p>
          <a:p>
            <a:pPr marL="0" indent="0">
              <a:buNone/>
            </a:pPr>
            <a:r>
              <a:rPr lang="en-US" dirty="0"/>
              <a:t>Liaison </a:t>
            </a:r>
            <a:r>
              <a:rPr lang="en-US" dirty="0" err="1"/>
              <a:t>haematology</a:t>
            </a:r>
            <a:r>
              <a:rPr lang="en-US" dirty="0"/>
              <a:t> and transfusion medicine</a:t>
            </a:r>
          </a:p>
          <a:p>
            <a:r>
              <a:rPr lang="en-US" dirty="0"/>
              <a:t>Delphi study to Define liaison </a:t>
            </a:r>
            <a:r>
              <a:rPr lang="en-US" dirty="0" err="1"/>
              <a:t>haematology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Identified emotional burden of </a:t>
            </a:r>
            <a:r>
              <a:rPr lang="en-US" dirty="0" err="1"/>
              <a:t>haematologyworkforce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Aiming to influence policy, change job plans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F3D4A7-A4D0-DDC9-86EC-EF44E393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Workforce project</a:t>
            </a:r>
          </a:p>
        </p:txBody>
      </p:sp>
    </p:spTree>
    <p:extLst>
      <p:ext uri="{BB962C8B-B14F-4D97-AF65-F5344CB8AC3E}">
        <p14:creationId xmlns:p14="http://schemas.microsoft.com/office/powerpoint/2010/main" val="414030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4032C8-57F5-02B0-48C5-E7BC8DF38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Infrastructure</a:t>
            </a:r>
          </a:p>
          <a:p>
            <a:endParaRPr lang="en-US" dirty="0"/>
          </a:p>
          <a:p>
            <a:r>
              <a:rPr lang="en-US" dirty="0"/>
              <a:t>Income diversification</a:t>
            </a:r>
          </a:p>
          <a:p>
            <a:r>
              <a:rPr lang="en-US" dirty="0"/>
              <a:t>Operational plan</a:t>
            </a:r>
          </a:p>
          <a:p>
            <a:r>
              <a:rPr lang="en-US" dirty="0"/>
              <a:t>IT systems</a:t>
            </a:r>
          </a:p>
          <a:p>
            <a:r>
              <a:rPr lang="en-US" dirty="0"/>
              <a:t>Sustainability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C34102-C022-A65C-ABD4-D937A61B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Strategy Pillar </a:t>
            </a:r>
            <a:r>
              <a:rPr lang="en-US" dirty="0"/>
              <a:t>4 </a:t>
            </a:r>
          </a:p>
        </p:txBody>
      </p:sp>
    </p:spTree>
    <p:extLst>
      <p:ext uri="{BB962C8B-B14F-4D97-AF65-F5344CB8AC3E}">
        <p14:creationId xmlns:p14="http://schemas.microsoft.com/office/powerpoint/2010/main" val="228716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7F67C21-4F6F-8250-7217-946B7CF38AEE}"/>
              </a:ext>
            </a:extLst>
          </p:cNvPr>
          <p:cNvSpPr txBox="1"/>
          <p:nvPr/>
        </p:nvSpPr>
        <p:spPr>
          <a:xfrm>
            <a:off x="4757530" y="0"/>
            <a:ext cx="7434470" cy="16830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BC6AF1-CF02-DF59-529A-B28716439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444" y="1857992"/>
            <a:ext cx="8229600" cy="45428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/>
              <a:t>Established in 1960</a:t>
            </a:r>
          </a:p>
          <a:p>
            <a:pPr marL="0" indent="0">
              <a:buNone/>
            </a:pPr>
            <a:r>
              <a:rPr lang="en-US" sz="3600" dirty="0"/>
              <a:t>Registered charity, </a:t>
            </a:r>
          </a:p>
          <a:p>
            <a:pPr marL="0" indent="0">
              <a:buNone/>
            </a:pPr>
            <a:r>
              <a:rPr lang="en-US" sz="3600" dirty="0"/>
              <a:t>With an associated company BSHE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Aims to transform patient care through excellence in </a:t>
            </a:r>
            <a:r>
              <a:rPr lang="en-US" sz="3600" dirty="0" err="1"/>
              <a:t>haematology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Education</a:t>
            </a:r>
          </a:p>
          <a:p>
            <a:r>
              <a:rPr lang="en-US" dirty="0"/>
              <a:t>Networking</a:t>
            </a:r>
          </a:p>
          <a:p>
            <a:r>
              <a:rPr lang="en-US" dirty="0"/>
              <a:t>Advocacy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E51D1D-DC8E-73C3-C3B7-86C3CE210DBD}"/>
              </a:ext>
            </a:extLst>
          </p:cNvPr>
          <p:cNvSpPr txBox="1"/>
          <p:nvPr/>
        </p:nvSpPr>
        <p:spPr>
          <a:xfrm>
            <a:off x="1524000" y="6488668"/>
            <a:ext cx="9144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2" descr="British Society for Haematology. Listening. Learning. Leading">
            <a:extLst>
              <a:ext uri="{FF2B5EF4-FFF2-40B4-BE49-F238E27FC236}">
                <a16:creationId xmlns:a16="http://schemas.microsoft.com/office/drawing/2014/main" id="{A0D6AFAD-00EE-8010-8703-2FD6EF1FE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800" y="0"/>
            <a:ext cx="5383763" cy="160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94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B4D0F5-94E2-9A48-645F-A5020A519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Membership</a:t>
            </a:r>
          </a:p>
          <a:p>
            <a:r>
              <a:rPr lang="en-US" dirty="0"/>
              <a:t>Knowledge sharing</a:t>
            </a:r>
          </a:p>
          <a:p>
            <a:r>
              <a:rPr lang="en-US" dirty="0"/>
              <a:t>Strategic partnerships</a:t>
            </a:r>
          </a:p>
          <a:p>
            <a:r>
              <a:rPr lang="en-US" dirty="0"/>
              <a:t>BSH infrastructure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A99F58-67A7-E0A0-284D-7300CCEEE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Strategy 2024-2026</a:t>
            </a:r>
          </a:p>
        </p:txBody>
      </p:sp>
    </p:spTree>
    <p:extLst>
      <p:ext uri="{BB962C8B-B14F-4D97-AF65-F5344CB8AC3E}">
        <p14:creationId xmlns:p14="http://schemas.microsoft.com/office/powerpoint/2010/main" val="209598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DC1628-9EB5-8A15-7D81-575039ED3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960" y="3224143"/>
            <a:ext cx="8229600" cy="429524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undergraduates</a:t>
            </a:r>
          </a:p>
          <a:p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consultants and junior doctors, </a:t>
            </a:r>
          </a:p>
          <a:p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clinical and biomedical scientists,</a:t>
            </a:r>
          </a:p>
          <a:p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specialist nurses </a:t>
            </a:r>
          </a:p>
          <a:p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Physicians associates</a:t>
            </a:r>
          </a:p>
          <a:p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other allied health professionals.</a:t>
            </a:r>
          </a:p>
          <a:p>
            <a:pPr marL="0" indent="0">
              <a:buNone/>
            </a:pPr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64E12B-AA74-16D3-A253-39B9520F5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Membership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3CD7E-1A85-130A-2ACA-23877912C92A}"/>
              </a:ext>
            </a:extLst>
          </p:cNvPr>
          <p:cNvSpPr txBox="1"/>
          <p:nvPr/>
        </p:nvSpPr>
        <p:spPr>
          <a:xfrm>
            <a:off x="172279" y="2610678"/>
            <a:ext cx="117546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Open to anyone engaged in the practice or study of haematology,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E4D071-E2C0-F887-3239-8785F30900B3}"/>
              </a:ext>
            </a:extLst>
          </p:cNvPr>
          <p:cNvSpPr txBox="1"/>
          <p:nvPr/>
        </p:nvSpPr>
        <p:spPr>
          <a:xfrm>
            <a:off x="2213113" y="1895061"/>
            <a:ext cx="7818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3450 members</a:t>
            </a:r>
          </a:p>
        </p:txBody>
      </p:sp>
    </p:spTree>
    <p:extLst>
      <p:ext uri="{BB962C8B-B14F-4D97-AF65-F5344CB8AC3E}">
        <p14:creationId xmlns:p14="http://schemas.microsoft.com/office/powerpoint/2010/main" val="374676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A980E7-DBAC-E37A-B5AA-934FC966D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30917"/>
            <a:ext cx="11582400" cy="429524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ASM  - around 2000 delegates</a:t>
            </a:r>
          </a:p>
          <a:p>
            <a:r>
              <a:rPr lang="en-US" dirty="0"/>
              <a:t>other educational events – 18 in 2024, with 1550 delegates</a:t>
            </a:r>
          </a:p>
          <a:p>
            <a:r>
              <a:rPr lang="en-US" dirty="0"/>
              <a:t>BSH guidelines – 2024 - 12 guidelines and 5 GPP</a:t>
            </a:r>
          </a:p>
          <a:p>
            <a:r>
              <a:rPr lang="en-US" dirty="0"/>
              <a:t>British Journal of </a:t>
            </a:r>
            <a:r>
              <a:rPr lang="en-US" dirty="0" err="1"/>
              <a:t>Haematology</a:t>
            </a:r>
            <a:r>
              <a:rPr lang="en-US" dirty="0"/>
              <a:t>, (IF 8)</a:t>
            </a:r>
          </a:p>
          <a:p>
            <a:r>
              <a:rPr lang="en-US" dirty="0"/>
              <a:t>Electronic Journal of </a:t>
            </a:r>
            <a:r>
              <a:rPr lang="en-US" dirty="0" err="1"/>
              <a:t>Haematology</a:t>
            </a:r>
            <a:r>
              <a:rPr lang="en-US" dirty="0"/>
              <a:t> (</a:t>
            </a:r>
            <a:r>
              <a:rPr lang="en-US" dirty="0" err="1"/>
              <a:t>eJH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CEBA81-A2FE-806C-B7AE-33592B9A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167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50CB0D-A5F3-974D-53EE-609C5D858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Lectures </a:t>
            </a:r>
          </a:p>
          <a:p>
            <a:r>
              <a:rPr lang="en-US" dirty="0"/>
              <a:t>Demonstration videos</a:t>
            </a:r>
          </a:p>
          <a:p>
            <a:r>
              <a:rPr lang="en-US" dirty="0"/>
              <a:t>Practice questions – essays, MCQs, EMQs, case reports</a:t>
            </a:r>
          </a:p>
          <a:p>
            <a:r>
              <a:rPr lang="en-US" dirty="0"/>
              <a:t>Image bank</a:t>
            </a:r>
          </a:p>
          <a:p>
            <a:r>
              <a:rPr lang="en-US" dirty="0"/>
              <a:t>News items</a:t>
            </a:r>
          </a:p>
          <a:p>
            <a:r>
              <a:rPr lang="en-US" dirty="0"/>
              <a:t>Guidelines</a:t>
            </a:r>
          </a:p>
          <a:p>
            <a:r>
              <a:rPr lang="en-US" dirty="0"/>
              <a:t>Information about conferences</a:t>
            </a:r>
          </a:p>
          <a:p>
            <a:pPr marL="0" indent="0">
              <a:buNone/>
            </a:pPr>
            <a:r>
              <a:rPr lang="en-US" dirty="0"/>
              <a:t> and events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58D4E5-5986-425A-AEB4-AE9389CB1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Educational content on website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969363-FF0D-C0E9-8788-B86E143C4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076" y="3511824"/>
            <a:ext cx="4856447" cy="285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9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59B0DC-3C26-42F6-08EC-38D970A68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              Grants                         Registries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90A27-5F92-CE11-900F-2F88EB4CE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518" y="1709665"/>
            <a:ext cx="3398293" cy="477597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DDE4297-69A1-C415-3F18-FB64A6BD8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593696"/>
              </p:ext>
            </p:extLst>
          </p:nvPr>
        </p:nvGraphicFramePr>
        <p:xfrm>
          <a:off x="6684329" y="1785728"/>
          <a:ext cx="7543271" cy="4525968"/>
        </p:xfrm>
        <a:graphic>
          <a:graphicData uri="http://schemas.openxmlformats.org/drawingml/2006/table">
            <a:tbl>
              <a:tblPr/>
              <a:tblGrid>
                <a:gridCol w="7543271">
                  <a:extLst>
                    <a:ext uri="{9D8B030D-6E8A-4147-A177-3AD203B41FA5}">
                      <a16:colId xmlns:a16="http://schemas.microsoft.com/office/drawing/2014/main" val="3305610502"/>
                    </a:ext>
                  </a:extLst>
                </a:gridCol>
              </a:tblGrid>
              <a:tr h="188582"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  <a:latin typeface="Helvetica" pitchFamily="2" charset="0"/>
                        </a:rPr>
                        <a:t>Name of database</a:t>
                      </a:r>
                      <a:endParaRPr lang="en-GB" sz="1200">
                        <a:effectLst/>
                        <a:latin typeface="Helvetica" pitchFamily="2" charset="0"/>
                      </a:endParaRPr>
                    </a:p>
                  </a:txBody>
                  <a:tcPr marL="32740" marR="32740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8292765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Helvetica" pitchFamily="2" charset="0"/>
                        </a:rPr>
                        <a:t>Audit Tool - QS138 Quality Insights (Blood Transfusion)</a:t>
                      </a:r>
                    </a:p>
                  </a:txBody>
                  <a:tcPr marL="32740" marR="32740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926802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Helvetica" pitchFamily="2" charset="0"/>
                        </a:rPr>
                        <a:t>Bedside Transfusion Audit</a:t>
                      </a:r>
                    </a:p>
                  </a:txBody>
                  <a:tcPr marL="32740" marR="32740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727509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Helvetica" pitchFamily="2" charset="0"/>
                        </a:rPr>
                        <a:t>Blood Donation</a:t>
                      </a:r>
                    </a:p>
                  </a:txBody>
                  <a:tcPr marL="32740" marR="32740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967124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Helvetica" pitchFamily="2" charset="0"/>
                        </a:rPr>
                        <a:t>Blood Sodium Study</a:t>
                      </a:r>
                    </a:p>
                  </a:txBody>
                  <a:tcPr marL="32740" marR="32740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056846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Helvetica" pitchFamily="2" charset="0"/>
                        </a:rPr>
                        <a:t>Cord Blood Bank</a:t>
                      </a:r>
                    </a:p>
                  </a:txBody>
                  <a:tcPr marL="32740" marR="32740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068859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Helvetica" pitchFamily="2" charset="0"/>
                        </a:rPr>
                        <a:t>Follicular lymphoma first line PETReA plus, ongoing registry</a:t>
                      </a:r>
                    </a:p>
                  </a:txBody>
                  <a:tcPr marL="32740" marR="32740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564463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Helvetica" pitchFamily="2" charset="0"/>
                        </a:rPr>
                        <a:t>follicular lymphoma refractory</a:t>
                      </a:r>
                    </a:p>
                  </a:txBody>
                  <a:tcPr marL="32740" marR="32740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493226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Helvetica" pitchFamily="2" charset="0"/>
                        </a:rPr>
                        <a:t>Idiopathic Thrombocytopenia Purpura registry</a:t>
                      </a:r>
                    </a:p>
                  </a:txBody>
                  <a:tcPr marL="32740" marR="32740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04152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Helvetica" pitchFamily="2" charset="0"/>
                        </a:rPr>
                        <a:t>Mantle cell lymphoma</a:t>
                      </a:r>
                    </a:p>
                  </a:txBody>
                  <a:tcPr marL="32740" marR="32740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513339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Helvetica" pitchFamily="2" charset="0"/>
                        </a:rPr>
                        <a:t>Myeloma</a:t>
                      </a:r>
                    </a:p>
                  </a:txBody>
                  <a:tcPr marL="32740" marR="32740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234003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Helvetica" pitchFamily="2" charset="0"/>
                        </a:rPr>
                        <a:t>Myeloma</a:t>
                      </a:r>
                    </a:p>
                  </a:txBody>
                  <a:tcPr marL="32740" marR="32740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689095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Helvetica" pitchFamily="2" charset="0"/>
                        </a:rPr>
                        <a:t>National aHUS Register</a:t>
                      </a:r>
                    </a:p>
                  </a:txBody>
                  <a:tcPr marL="32740" marR="32740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294063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Helvetica" pitchFamily="2" charset="0"/>
                        </a:rPr>
                        <a:t>National Haemoglobinopathy Registry </a:t>
                      </a:r>
                    </a:p>
                  </a:txBody>
                  <a:tcPr marL="32740" marR="32740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967923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Helvetica" pitchFamily="2" charset="0"/>
                        </a:rPr>
                        <a:t>National Haemophilia Database</a:t>
                      </a:r>
                    </a:p>
                  </a:txBody>
                  <a:tcPr marL="32740" marR="32740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168434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Helvetica" pitchFamily="2" charset="0"/>
                        </a:rPr>
                        <a:t>National Immunoglobulin Database</a:t>
                      </a:r>
                    </a:p>
                  </a:txBody>
                  <a:tcPr marL="32740" marR="32740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923574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Helvetica" pitchFamily="2" charset="0"/>
                        </a:rPr>
                        <a:t>Platelet Donation</a:t>
                      </a:r>
                    </a:p>
                  </a:txBody>
                  <a:tcPr marL="32740" marR="32740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751279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Helvetica" pitchFamily="2" charset="0"/>
                        </a:rPr>
                        <a:t>POEMS syndrome</a:t>
                      </a:r>
                    </a:p>
                  </a:txBody>
                  <a:tcPr marL="32740" marR="32740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779923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Helvetica" pitchFamily="2" charset="0"/>
                        </a:rPr>
                        <a:t>Serious Hazards of Transfusion</a:t>
                      </a:r>
                    </a:p>
                  </a:txBody>
                  <a:tcPr marL="32740" marR="32740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884404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Helvetica" pitchFamily="2" charset="0"/>
                        </a:rPr>
                        <a:t>UK Paediatric Idiopathic Thrombocytopenia Purpura Registry</a:t>
                      </a:r>
                    </a:p>
                  </a:txBody>
                  <a:tcPr marL="32740" marR="32740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269341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Helvetica" pitchFamily="2" charset="0"/>
                        </a:rPr>
                        <a:t>UK Primary Immunology Deficiency Registry</a:t>
                      </a:r>
                    </a:p>
                  </a:txBody>
                  <a:tcPr marL="32740" marR="32740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362960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Helvetica" pitchFamily="2" charset="0"/>
                        </a:rPr>
                        <a:t>UK Thrombotic Thrombocytopenia Purpura Registry</a:t>
                      </a:r>
                    </a:p>
                  </a:txBody>
                  <a:tcPr marL="32740" marR="32740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925275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Helvetica" pitchFamily="2" charset="0"/>
                        </a:rPr>
                        <a:t>Waldenstrom's Macroglobulinemia Registry</a:t>
                      </a:r>
                    </a:p>
                  </a:txBody>
                  <a:tcPr marL="32740" marR="32740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965058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Helvetica" pitchFamily="2" charset="0"/>
                        </a:rPr>
                        <a:t>Non-Hodgkin Lymphoma</a:t>
                      </a:r>
                    </a:p>
                  </a:txBody>
                  <a:tcPr marL="32740" marR="32740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414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55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BFA6F4-E8B3-0270-8ACA-6CEE258AE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6220" y="2054674"/>
            <a:ext cx="4299840" cy="438904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9F1D32C-4A86-B0E5-48B1-A203CDA2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11818"/>
            <a:ext cx="8229600" cy="836083"/>
          </a:xfrm>
        </p:spPr>
        <p:txBody>
          <a:bodyPr>
            <a:normAutofit/>
          </a:bodyPr>
          <a:lstStyle/>
          <a:p>
            <a:r>
              <a:rPr lang="en-US" sz="3600" dirty="0"/>
              <a:t>Special interest groups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B950BA-43D5-DE78-50BD-DAC034B7D069}"/>
              </a:ext>
            </a:extLst>
          </p:cNvPr>
          <p:cNvSpPr txBox="1"/>
          <p:nvPr/>
        </p:nvSpPr>
        <p:spPr>
          <a:xfrm>
            <a:off x="7381460" y="2941983"/>
            <a:ext cx="4810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New for 2025:</a:t>
            </a:r>
          </a:p>
          <a:p>
            <a:r>
              <a:rPr lang="en-US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Supportive care SIG</a:t>
            </a:r>
          </a:p>
        </p:txBody>
      </p:sp>
    </p:spTree>
    <p:extLst>
      <p:ext uri="{BB962C8B-B14F-4D97-AF65-F5344CB8AC3E}">
        <p14:creationId xmlns:p14="http://schemas.microsoft.com/office/powerpoint/2010/main" val="373277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F1D32C-4A86-B0E5-48B1-A203CDA2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42373"/>
            <a:ext cx="8229600" cy="836083"/>
          </a:xfrm>
        </p:spPr>
        <p:txBody>
          <a:bodyPr>
            <a:normAutofit/>
          </a:bodyPr>
          <a:lstStyle/>
          <a:p>
            <a:r>
              <a:rPr lang="en-US" sz="3600" dirty="0"/>
              <a:t>Committees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B214FA-AFA1-0AA9-32F0-9A743E585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8647" y="1678456"/>
            <a:ext cx="5076967" cy="48063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E3C570-FE2B-49D3-0F85-87BDDBD71917}"/>
              </a:ext>
            </a:extLst>
          </p:cNvPr>
          <p:cNvSpPr txBox="1"/>
          <p:nvPr/>
        </p:nvSpPr>
        <p:spPr>
          <a:xfrm>
            <a:off x="7726017" y="2425148"/>
            <a:ext cx="446598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Guideline writing groups </a:t>
            </a:r>
          </a:p>
          <a:p>
            <a:r>
              <a:rPr lang="en-US" sz="3200" dirty="0"/>
              <a:t>Sounding boards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3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3559</TotalTime>
  <Words>542</Words>
  <Application>Microsoft Office PowerPoint</Application>
  <PresentationFormat>Widescreen</PresentationFormat>
  <Paragraphs>125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Arial</vt:lpstr>
      <vt:lpstr>Calibri</vt:lpstr>
      <vt:lpstr>Courier New</vt:lpstr>
      <vt:lpstr>Helvetica</vt:lpstr>
      <vt:lpstr>Helvetica Neue</vt:lpstr>
      <vt:lpstr>Open Sans</vt:lpstr>
      <vt:lpstr>Wingdings</vt:lpstr>
      <vt:lpstr>1_Custom Design</vt:lpstr>
      <vt:lpstr>  </vt:lpstr>
      <vt:lpstr>PowerPoint Presentation</vt:lpstr>
      <vt:lpstr>Strategy 2024-2026</vt:lpstr>
      <vt:lpstr>Membership</vt:lpstr>
      <vt:lpstr>Education</vt:lpstr>
      <vt:lpstr>Educational content on website</vt:lpstr>
      <vt:lpstr>              Grants                         Registries</vt:lpstr>
      <vt:lpstr>Special interest groups</vt:lpstr>
      <vt:lpstr>Committees</vt:lpstr>
      <vt:lpstr>Advocacy work</vt:lpstr>
      <vt:lpstr>Workforce project</vt:lpstr>
      <vt:lpstr>Workforce project</vt:lpstr>
      <vt:lpstr>Strategy Pillar 4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Emma Searle</dc:creator>
  <cp:keywords/>
  <dc:description/>
  <cp:lastModifiedBy>Manon Saris</cp:lastModifiedBy>
  <cp:revision>10</cp:revision>
  <dcterms:created xsi:type="dcterms:W3CDTF">2025-01-24T10:30:39Z</dcterms:created>
  <dcterms:modified xsi:type="dcterms:W3CDTF">2025-02-13T15:52:03Z</dcterms:modified>
  <cp:category/>
</cp:coreProperties>
</file>