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79" d="100"/>
          <a:sy n="79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  <a:endParaRPr lang="en-GB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juhtslaidi alapealkirja laadi redigeerimiseks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5CC7-261F-488F-A30D-4CDDE8B594EA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D07A-0C4F-4975-B744-41ABDBED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7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GB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5CC7-261F-488F-A30D-4CDDE8B594EA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D07A-0C4F-4975-B744-41ABDBED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Muutke pealkirja laadi</a:t>
            </a:r>
            <a:endParaRPr lang="en-GB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5CC7-261F-488F-A30D-4CDDE8B594EA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D07A-0C4F-4975-B744-41ABDBED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83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GB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5CC7-261F-488F-A30D-4CDDE8B594EA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D07A-0C4F-4975-B744-41ABDBED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4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  <a:endParaRPr lang="en-GB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5CC7-261F-488F-A30D-4CDDE8B594EA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D07A-0C4F-4975-B744-41ABDBED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38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GB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5CC7-261F-488F-A30D-4CDDE8B594EA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D07A-0C4F-4975-B744-41ABDBED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3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  <a:endParaRPr lang="en-GB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5CC7-261F-488F-A30D-4CDDE8B594EA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D07A-0C4F-4975-B744-41ABDBED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5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GB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5CC7-261F-488F-A30D-4CDDE8B594EA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D07A-0C4F-4975-B744-41ABDBED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8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5CC7-261F-488F-A30D-4CDDE8B594EA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D07A-0C4F-4975-B744-41ABDBED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2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  <a:endParaRPr lang="en-GB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5CC7-261F-488F-A30D-4CDDE8B594EA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D07A-0C4F-4975-B744-41ABDBED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0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  <a:endParaRPr lang="en-GB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5CC7-261F-488F-A30D-4CDDE8B594EA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D07A-0C4F-4975-B744-41ABDBED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1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  <a:endParaRPr lang="en-GB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75CC7-261F-488F-A30D-4CDDE8B594EA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D07A-0C4F-4975-B744-41ABDBED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5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026DCFCC-4739-004A-1E34-0ED59937F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Estonian </a:t>
            </a:r>
            <a:r>
              <a:rPr lang="et-EE" dirty="0" err="1"/>
              <a:t>Society</a:t>
            </a:r>
            <a:r>
              <a:rPr lang="et-EE" dirty="0"/>
              <a:t> of </a:t>
            </a:r>
            <a:r>
              <a:rPr lang="et-EE" dirty="0" err="1"/>
              <a:t>Hematology</a:t>
            </a:r>
            <a:endParaRPr lang="et-EE" dirty="0"/>
          </a:p>
        </p:txBody>
      </p:sp>
      <p:sp>
        <p:nvSpPr>
          <p:cNvPr id="5" name="Alapealkiri 4">
            <a:extLst>
              <a:ext uri="{FF2B5EF4-FFF2-40B4-BE49-F238E27FC236}">
                <a16:creationId xmlns:a16="http://schemas.microsoft.com/office/drawing/2014/main" id="{A2797A53-115C-C948-F6B4-6D5145C04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2942"/>
            <a:ext cx="9144000" cy="1655762"/>
          </a:xfrm>
        </p:spPr>
        <p:txBody>
          <a:bodyPr/>
          <a:lstStyle/>
          <a:p>
            <a:endParaRPr lang="et-EE" dirty="0"/>
          </a:p>
          <a:p>
            <a:r>
              <a:rPr lang="et-EE" dirty="0"/>
              <a:t>Mari Punab</a:t>
            </a:r>
          </a:p>
          <a:p>
            <a:r>
              <a:rPr lang="et-EE" dirty="0"/>
              <a:t>EHA NS </a:t>
            </a:r>
            <a:r>
              <a:rPr lang="et-EE" dirty="0" err="1"/>
              <a:t>Days</a:t>
            </a:r>
            <a:r>
              <a:rPr lang="et-EE" dirty="0"/>
              <a:t> 2025</a:t>
            </a:r>
          </a:p>
          <a:p>
            <a:endParaRPr lang="et-EE" dirty="0"/>
          </a:p>
          <a:p>
            <a:endParaRPr lang="et-EE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044261A-10EF-FE08-51C5-4DFC007B8778}"/>
              </a:ext>
            </a:extLst>
          </p:cNvPr>
          <p:cNvGrpSpPr>
            <a:grpSpLocks/>
          </p:cNvGrpSpPr>
          <p:nvPr/>
        </p:nvGrpSpPr>
        <p:grpSpPr bwMode="auto">
          <a:xfrm>
            <a:off x="529505" y="659296"/>
            <a:ext cx="1654175" cy="1257301"/>
            <a:chOff x="4651" y="902"/>
            <a:chExt cx="2605" cy="198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CCDF8AB-85EC-CEE8-5051-8171430AC81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51" y="902"/>
              <a:ext cx="2605" cy="1705"/>
              <a:chOff x="4651" y="902"/>
              <a:chExt cx="2605" cy="1705"/>
            </a:xfrm>
          </p:grpSpPr>
          <p:sp>
            <p:nvSpPr>
              <p:cNvPr id="7" name="AutoShape 4">
                <a:extLst>
                  <a:ext uri="{FF2B5EF4-FFF2-40B4-BE49-F238E27FC236}">
                    <a16:creationId xmlns:a16="http://schemas.microsoft.com/office/drawing/2014/main" id="{A6551A30-C052-7C1D-E6A4-8144B68D57C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51" y="902"/>
                <a:ext cx="2605" cy="1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8" name="Picture 5">
                <a:extLst>
                  <a:ext uri="{FF2B5EF4-FFF2-40B4-BE49-F238E27FC236}">
                    <a16:creationId xmlns:a16="http://schemas.microsoft.com/office/drawing/2014/main" id="{C2C6598E-A500-09FC-F8D2-F59A91903F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27" t="31671" r="22995" b="15543"/>
              <a:stretch>
                <a:fillRect/>
              </a:stretch>
            </p:blipFill>
            <p:spPr bwMode="auto">
              <a:xfrm>
                <a:off x="5397" y="1442"/>
                <a:ext cx="1440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WordArt 6">
              <a:extLst>
                <a:ext uri="{FF2B5EF4-FFF2-40B4-BE49-F238E27FC236}">
                  <a16:creationId xmlns:a16="http://schemas.microsoft.com/office/drawing/2014/main" id="{2441BF80-7FD8-4FD6-8988-40962E302A5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37" y="1082"/>
              <a:ext cx="2160" cy="18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ArchUp">
                <a:avLst>
                  <a:gd name="adj" fmla="val 909161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EESTI  HEMATOLOOGIDE  SELTS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58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92E10CE-E00A-9B5F-F591-0E1BEB0C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58"/>
            <a:ext cx="10515600" cy="1325563"/>
          </a:xfrm>
        </p:spPr>
        <p:txBody>
          <a:bodyPr/>
          <a:lstStyle/>
          <a:p>
            <a:r>
              <a:rPr lang="et-EE" dirty="0"/>
              <a:t>Estonian </a:t>
            </a:r>
            <a:r>
              <a:rPr lang="et-EE" dirty="0" err="1"/>
              <a:t>Society</a:t>
            </a:r>
            <a:r>
              <a:rPr lang="et-EE" dirty="0"/>
              <a:t> of </a:t>
            </a:r>
            <a:r>
              <a:rPr lang="et-EE" dirty="0" err="1"/>
              <a:t>Hematology</a:t>
            </a:r>
            <a:r>
              <a:rPr lang="et-EE" dirty="0"/>
              <a:t> (EHS)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25C437C-370D-8130-D188-20265004D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321"/>
            <a:ext cx="10515600" cy="4998554"/>
          </a:xfrm>
        </p:spPr>
        <p:txBody>
          <a:bodyPr>
            <a:normAutofit lnSpcReduction="10000"/>
          </a:bodyPr>
          <a:lstStyle/>
          <a:p>
            <a:r>
              <a:rPr lang="et-EE" dirty="0"/>
              <a:t>Non-</a:t>
            </a:r>
            <a:r>
              <a:rPr lang="et-EE" dirty="0" err="1"/>
              <a:t>profit</a:t>
            </a:r>
            <a:r>
              <a:rPr lang="et-EE" dirty="0"/>
              <a:t> </a:t>
            </a:r>
            <a:r>
              <a:rPr lang="et-EE" dirty="0" err="1"/>
              <a:t>organization</a:t>
            </a:r>
            <a:r>
              <a:rPr lang="et-EE" dirty="0"/>
              <a:t> of </a:t>
            </a:r>
            <a:r>
              <a:rPr lang="et-EE" dirty="0" err="1"/>
              <a:t>hematologists</a:t>
            </a:r>
            <a:r>
              <a:rPr lang="et-EE" dirty="0"/>
              <a:t> and </a:t>
            </a:r>
            <a:r>
              <a:rPr lang="et-EE" dirty="0" err="1"/>
              <a:t>doctors</a:t>
            </a:r>
            <a:r>
              <a:rPr lang="et-EE" dirty="0"/>
              <a:t> of </a:t>
            </a:r>
            <a:r>
              <a:rPr lang="et-EE" dirty="0" err="1"/>
              <a:t>adjacent</a:t>
            </a:r>
            <a:r>
              <a:rPr lang="et-EE" dirty="0"/>
              <a:t> </a:t>
            </a:r>
            <a:r>
              <a:rPr lang="et-EE" dirty="0" err="1"/>
              <a:t>specialities</a:t>
            </a:r>
            <a:endParaRPr lang="et-EE" dirty="0"/>
          </a:p>
          <a:p>
            <a:pPr lvl="1"/>
            <a:r>
              <a:rPr lang="et-EE" sz="2200" dirty="0"/>
              <a:t>54 </a:t>
            </a:r>
            <a:r>
              <a:rPr lang="et-EE" sz="2200" dirty="0" err="1"/>
              <a:t>members</a:t>
            </a:r>
            <a:r>
              <a:rPr lang="et-EE" sz="2200" dirty="0"/>
              <a:t>: </a:t>
            </a:r>
            <a:r>
              <a:rPr lang="et-EE" sz="2200" dirty="0" err="1"/>
              <a:t>hematologistists</a:t>
            </a:r>
            <a:r>
              <a:rPr lang="et-EE" sz="2200" dirty="0"/>
              <a:t> (30+8), </a:t>
            </a:r>
            <a:r>
              <a:rPr lang="et-EE" sz="2200" dirty="0" err="1"/>
              <a:t>hematopathologists</a:t>
            </a:r>
            <a:r>
              <a:rPr lang="et-EE" sz="2200" dirty="0"/>
              <a:t>, </a:t>
            </a:r>
            <a:r>
              <a:rPr lang="et-EE" sz="2200" dirty="0" err="1"/>
              <a:t>laboratory</a:t>
            </a:r>
            <a:r>
              <a:rPr lang="et-EE" sz="2200" dirty="0"/>
              <a:t> </a:t>
            </a:r>
            <a:r>
              <a:rPr lang="et-EE" sz="2200" dirty="0" err="1"/>
              <a:t>specialists</a:t>
            </a:r>
            <a:r>
              <a:rPr lang="et-EE" sz="2200" dirty="0"/>
              <a:t>, </a:t>
            </a:r>
            <a:r>
              <a:rPr lang="et-EE" sz="2200" dirty="0" err="1"/>
              <a:t>geneticists</a:t>
            </a:r>
            <a:r>
              <a:rPr lang="et-EE" sz="2200" dirty="0"/>
              <a:t>, </a:t>
            </a:r>
            <a:r>
              <a:rPr lang="et-EE" sz="2200" dirty="0" err="1"/>
              <a:t>radiologists</a:t>
            </a:r>
            <a:endParaRPr lang="et-EE" sz="2200" dirty="0"/>
          </a:p>
          <a:p>
            <a:pPr lvl="1"/>
            <a:r>
              <a:rPr lang="et-EE" sz="2200" dirty="0" err="1"/>
              <a:t>Founded</a:t>
            </a:r>
            <a:r>
              <a:rPr lang="et-EE" sz="2200" dirty="0"/>
              <a:t> in 13/09/2003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6  </a:t>
            </a:r>
            <a:r>
              <a:rPr lang="et-EE" dirty="0" err="1"/>
              <a:t>working</a:t>
            </a:r>
            <a:r>
              <a:rPr lang="et-EE" dirty="0"/>
              <a:t> </a:t>
            </a:r>
            <a:r>
              <a:rPr lang="et-EE" dirty="0" err="1"/>
              <a:t>groups</a:t>
            </a:r>
            <a:r>
              <a:rPr lang="et-EE" dirty="0"/>
              <a:t>:</a:t>
            </a:r>
          </a:p>
          <a:p>
            <a:pPr lvl="1"/>
            <a:r>
              <a:rPr lang="et-EE" sz="2200" dirty="0" err="1"/>
              <a:t>Bleeding</a:t>
            </a:r>
            <a:r>
              <a:rPr lang="et-EE" sz="2200" dirty="0"/>
              <a:t> </a:t>
            </a:r>
            <a:r>
              <a:rPr lang="et-EE" sz="2200" dirty="0" err="1"/>
              <a:t>disordes</a:t>
            </a:r>
            <a:endParaRPr lang="et-EE" sz="2200" dirty="0"/>
          </a:p>
          <a:p>
            <a:pPr lvl="1"/>
            <a:r>
              <a:rPr lang="et-EE" sz="2200" dirty="0" err="1"/>
              <a:t>Chronic</a:t>
            </a:r>
            <a:r>
              <a:rPr lang="et-EE" sz="2200" dirty="0"/>
              <a:t> </a:t>
            </a:r>
            <a:r>
              <a:rPr lang="et-EE" sz="2200" dirty="0" err="1"/>
              <a:t>myeloproliferative</a:t>
            </a:r>
            <a:r>
              <a:rPr lang="et-EE" sz="2200" dirty="0"/>
              <a:t> </a:t>
            </a:r>
            <a:r>
              <a:rPr lang="et-EE" sz="2200" dirty="0" err="1"/>
              <a:t>diseases</a:t>
            </a:r>
            <a:endParaRPr lang="et-EE" sz="2200" dirty="0"/>
          </a:p>
          <a:p>
            <a:pPr lvl="1"/>
            <a:r>
              <a:rPr lang="et-EE" sz="2200" dirty="0" err="1"/>
              <a:t>Acute</a:t>
            </a:r>
            <a:r>
              <a:rPr lang="et-EE" sz="2200" dirty="0"/>
              <a:t> </a:t>
            </a:r>
            <a:r>
              <a:rPr lang="et-EE" sz="2200" dirty="0" err="1"/>
              <a:t>leukaemias</a:t>
            </a:r>
            <a:r>
              <a:rPr lang="et-EE" sz="2200" dirty="0"/>
              <a:t>			</a:t>
            </a:r>
          </a:p>
          <a:p>
            <a:pPr lvl="1"/>
            <a:r>
              <a:rPr lang="et-EE" sz="2200" dirty="0" err="1"/>
              <a:t>Malignant</a:t>
            </a:r>
            <a:r>
              <a:rPr lang="et-EE" sz="2200" dirty="0"/>
              <a:t> plasma </a:t>
            </a:r>
            <a:r>
              <a:rPr lang="et-EE" sz="2200" dirty="0" err="1"/>
              <a:t>cell</a:t>
            </a:r>
            <a:r>
              <a:rPr lang="et-EE" sz="2200" dirty="0"/>
              <a:t> </a:t>
            </a:r>
            <a:r>
              <a:rPr lang="et-EE" sz="2200" dirty="0" err="1"/>
              <a:t>disorders</a:t>
            </a:r>
            <a:endParaRPr lang="et-EE" sz="2200" dirty="0"/>
          </a:p>
          <a:p>
            <a:pPr lvl="1"/>
            <a:r>
              <a:rPr lang="et-EE" sz="2200" dirty="0" err="1"/>
              <a:t>Malignant</a:t>
            </a:r>
            <a:r>
              <a:rPr lang="et-EE" sz="2200" dirty="0"/>
              <a:t> </a:t>
            </a:r>
            <a:r>
              <a:rPr lang="et-EE" sz="2200" dirty="0" err="1"/>
              <a:t>lymphomas</a:t>
            </a:r>
            <a:endParaRPr lang="et-EE" sz="2200" dirty="0"/>
          </a:p>
          <a:p>
            <a:pPr lvl="1"/>
            <a:r>
              <a:rPr lang="et-EE" sz="2200" dirty="0" err="1"/>
              <a:t>Pediatric</a:t>
            </a:r>
            <a:r>
              <a:rPr lang="et-EE" sz="2200" dirty="0"/>
              <a:t> </a:t>
            </a:r>
            <a:r>
              <a:rPr lang="et-EE" sz="2200" dirty="0" err="1"/>
              <a:t>hematology-oncology</a:t>
            </a:r>
            <a:endParaRPr lang="et-EE" sz="2200" dirty="0"/>
          </a:p>
          <a:p>
            <a:pPr lvl="1"/>
            <a:endParaRPr lang="et-EE" dirty="0"/>
          </a:p>
          <a:p>
            <a:pPr lvl="1"/>
            <a:endParaRPr lang="et-EE" dirty="0"/>
          </a:p>
          <a:p>
            <a:pPr lvl="1"/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991AEA7-48FC-D875-8696-F3E7848E3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057" y="3889256"/>
            <a:ext cx="4933167" cy="23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92E10CE-E00A-9B5F-F591-0E1BEB0C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15"/>
            <a:ext cx="10515600" cy="1325563"/>
          </a:xfrm>
        </p:spPr>
        <p:txBody>
          <a:bodyPr/>
          <a:lstStyle/>
          <a:p>
            <a:r>
              <a:rPr lang="et-EE" dirty="0"/>
              <a:t>EHS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25C437C-370D-8130-D188-20265004D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10515600" cy="5194852"/>
          </a:xfrm>
        </p:spPr>
        <p:txBody>
          <a:bodyPr>
            <a:normAutofit/>
          </a:bodyPr>
          <a:lstStyle/>
          <a:p>
            <a:r>
              <a:rPr lang="et-EE" sz="2400" dirty="0" err="1"/>
              <a:t>Activities</a:t>
            </a:r>
            <a:r>
              <a:rPr lang="et-EE" sz="2400" dirty="0"/>
              <a:t> </a:t>
            </a:r>
            <a:r>
              <a:rPr lang="et-EE" sz="2400" dirty="0" err="1"/>
              <a:t>to</a:t>
            </a:r>
            <a:r>
              <a:rPr lang="et-EE" sz="2400" dirty="0"/>
              <a:t> </a:t>
            </a:r>
            <a:r>
              <a:rPr lang="et-EE" sz="2400" dirty="0" err="1"/>
              <a:t>promote</a:t>
            </a:r>
            <a:r>
              <a:rPr lang="et-EE" sz="2400" dirty="0"/>
              <a:t>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care</a:t>
            </a:r>
            <a:r>
              <a:rPr lang="et-EE" sz="2400" dirty="0"/>
              <a:t> </a:t>
            </a:r>
            <a:r>
              <a:rPr lang="et-EE" sz="2400" dirty="0" err="1"/>
              <a:t>for</a:t>
            </a:r>
            <a:r>
              <a:rPr lang="et-EE" sz="2400" dirty="0"/>
              <a:t> </a:t>
            </a:r>
            <a:r>
              <a:rPr lang="et-EE" sz="2400" dirty="0" err="1"/>
              <a:t>haematological</a:t>
            </a:r>
            <a:r>
              <a:rPr lang="et-EE" sz="2400" dirty="0"/>
              <a:t> </a:t>
            </a:r>
            <a:r>
              <a:rPr lang="et-EE" sz="2400" dirty="0" err="1"/>
              <a:t>patients</a:t>
            </a:r>
            <a:r>
              <a:rPr lang="et-EE" sz="2400" dirty="0"/>
              <a:t> </a:t>
            </a:r>
          </a:p>
          <a:p>
            <a:pPr lvl="1"/>
            <a:r>
              <a:rPr lang="et-EE" sz="2000" dirty="0" err="1"/>
              <a:t>Negotiations</a:t>
            </a:r>
            <a:r>
              <a:rPr lang="et-EE" sz="2000" dirty="0"/>
              <a:t> </a:t>
            </a:r>
            <a:r>
              <a:rPr lang="et-EE" sz="2000" dirty="0" err="1"/>
              <a:t>with</a:t>
            </a:r>
            <a:r>
              <a:rPr lang="et-EE" sz="2000" dirty="0"/>
              <a:t> State Health Insurance Fund and State Health Agency</a:t>
            </a:r>
          </a:p>
          <a:p>
            <a:pPr lvl="1"/>
            <a:r>
              <a:rPr lang="et-EE" sz="2000" dirty="0"/>
              <a:t>Applications </a:t>
            </a:r>
            <a:r>
              <a:rPr lang="et-EE" sz="2000" dirty="0" err="1"/>
              <a:t>for</a:t>
            </a:r>
            <a:r>
              <a:rPr lang="et-EE" sz="2000" dirty="0"/>
              <a:t> </a:t>
            </a:r>
            <a:r>
              <a:rPr lang="et-EE" sz="2000" dirty="0" err="1"/>
              <a:t>new</a:t>
            </a:r>
            <a:r>
              <a:rPr lang="et-EE" sz="2000" dirty="0"/>
              <a:t> </a:t>
            </a:r>
            <a:r>
              <a:rPr lang="et-EE" sz="2000" dirty="0" err="1"/>
              <a:t>health</a:t>
            </a:r>
            <a:r>
              <a:rPr lang="et-EE" sz="2000" dirty="0"/>
              <a:t> </a:t>
            </a:r>
            <a:r>
              <a:rPr lang="et-EE" sz="2000" dirty="0" err="1"/>
              <a:t>care</a:t>
            </a:r>
            <a:r>
              <a:rPr lang="et-EE" sz="2000" dirty="0"/>
              <a:t> </a:t>
            </a:r>
            <a:r>
              <a:rPr lang="et-EE" sz="2000" dirty="0" err="1"/>
              <a:t>services</a:t>
            </a:r>
            <a:r>
              <a:rPr lang="et-EE" sz="2000" dirty="0"/>
              <a:t> </a:t>
            </a:r>
            <a:r>
              <a:rPr lang="et-EE" sz="2000" dirty="0" err="1"/>
              <a:t>to</a:t>
            </a:r>
            <a:r>
              <a:rPr lang="et-EE" sz="2000" dirty="0"/>
              <a:t> </a:t>
            </a:r>
            <a:r>
              <a:rPr lang="et-EE" sz="2000" dirty="0" err="1"/>
              <a:t>become</a:t>
            </a:r>
            <a:r>
              <a:rPr lang="et-EE" sz="2000" dirty="0"/>
              <a:t> </a:t>
            </a:r>
            <a:r>
              <a:rPr lang="et-EE" sz="2000" dirty="0" err="1"/>
              <a:t>reimbursed</a:t>
            </a:r>
            <a:r>
              <a:rPr lang="et-EE" sz="2000" dirty="0"/>
              <a:t> </a:t>
            </a:r>
          </a:p>
          <a:p>
            <a:pPr lvl="1"/>
            <a:r>
              <a:rPr lang="et-EE" sz="2000" dirty="0" err="1"/>
              <a:t>Assessment</a:t>
            </a:r>
            <a:r>
              <a:rPr lang="et-EE" sz="2000" dirty="0"/>
              <a:t> of need of </a:t>
            </a:r>
            <a:r>
              <a:rPr lang="et-EE" sz="2000" dirty="0" err="1"/>
              <a:t>new</a:t>
            </a:r>
            <a:r>
              <a:rPr lang="et-EE" sz="2000" dirty="0"/>
              <a:t> </a:t>
            </a:r>
            <a:r>
              <a:rPr lang="et-EE" sz="2000" dirty="0" err="1"/>
              <a:t>medical</a:t>
            </a:r>
            <a:r>
              <a:rPr lang="et-EE" sz="2000" dirty="0"/>
              <a:t> </a:t>
            </a:r>
            <a:r>
              <a:rPr lang="et-EE" sz="2000" dirty="0" err="1"/>
              <a:t>services</a:t>
            </a:r>
            <a:r>
              <a:rPr lang="et-EE" sz="2000" dirty="0"/>
              <a:t> </a:t>
            </a:r>
            <a:r>
              <a:rPr lang="et-EE" sz="2000" dirty="0" err="1"/>
              <a:t>applied</a:t>
            </a:r>
            <a:endParaRPr lang="et-EE" sz="2000" dirty="0"/>
          </a:p>
          <a:p>
            <a:pPr lvl="1"/>
            <a:r>
              <a:rPr lang="et-EE" sz="2000" dirty="0" err="1"/>
              <a:t>Participations</a:t>
            </a:r>
            <a:r>
              <a:rPr lang="et-EE" sz="2000" dirty="0"/>
              <a:t> in </a:t>
            </a:r>
            <a:r>
              <a:rPr lang="et-EE" sz="2000" dirty="0" err="1"/>
              <a:t>development</a:t>
            </a:r>
            <a:r>
              <a:rPr lang="et-EE" sz="2000" dirty="0"/>
              <a:t> of </a:t>
            </a:r>
            <a:r>
              <a:rPr lang="et-EE" sz="2000" dirty="0" err="1"/>
              <a:t>treatment</a:t>
            </a:r>
            <a:r>
              <a:rPr lang="et-EE" sz="2000" dirty="0"/>
              <a:t> </a:t>
            </a:r>
            <a:r>
              <a:rPr lang="et-EE" sz="2000" dirty="0" err="1"/>
              <a:t>guidelines</a:t>
            </a:r>
            <a:endParaRPr lang="et-EE" sz="2000" dirty="0"/>
          </a:p>
          <a:p>
            <a:pPr marL="457200" lvl="1" indent="0">
              <a:buNone/>
            </a:pPr>
            <a:endParaRPr lang="et-EE" dirty="0"/>
          </a:p>
          <a:p>
            <a:r>
              <a:rPr lang="et-EE" sz="2400" dirty="0" err="1"/>
              <a:t>Advanced</a:t>
            </a:r>
            <a:r>
              <a:rPr lang="et-EE" sz="2400" dirty="0"/>
              <a:t> </a:t>
            </a:r>
            <a:r>
              <a:rPr lang="et-EE" sz="2400" dirty="0" err="1"/>
              <a:t>education</a:t>
            </a:r>
            <a:endParaRPr lang="et-EE" sz="2400" dirty="0"/>
          </a:p>
          <a:p>
            <a:pPr lvl="1"/>
            <a:r>
              <a:rPr lang="et-EE" sz="2000" dirty="0" err="1"/>
              <a:t>Twice</a:t>
            </a:r>
            <a:r>
              <a:rPr lang="et-EE" sz="2000" dirty="0"/>
              <a:t> a </a:t>
            </a:r>
            <a:r>
              <a:rPr lang="et-EE" sz="2000" dirty="0" err="1"/>
              <a:t>year</a:t>
            </a:r>
            <a:r>
              <a:rPr lang="et-EE" sz="2000" dirty="0"/>
              <a:t> ESH </a:t>
            </a:r>
            <a:r>
              <a:rPr lang="et-EE" sz="2000" dirty="0" err="1"/>
              <a:t>seminars</a:t>
            </a:r>
            <a:r>
              <a:rPr lang="et-EE" sz="2000" dirty="0"/>
              <a:t> </a:t>
            </a:r>
          </a:p>
          <a:p>
            <a:pPr lvl="1"/>
            <a:r>
              <a:rPr lang="et-EE" sz="2000" dirty="0" err="1"/>
              <a:t>Hematology</a:t>
            </a:r>
            <a:r>
              <a:rPr lang="et-EE" sz="2000" dirty="0"/>
              <a:t> School</a:t>
            </a:r>
          </a:p>
          <a:p>
            <a:pPr lvl="1"/>
            <a:r>
              <a:rPr lang="et-EE" sz="2000" dirty="0"/>
              <a:t>Baltic </a:t>
            </a:r>
            <a:r>
              <a:rPr lang="et-EE" sz="2000" dirty="0" err="1"/>
              <a:t>Hematology</a:t>
            </a:r>
            <a:r>
              <a:rPr lang="et-EE" sz="2000" dirty="0"/>
              <a:t> </a:t>
            </a:r>
            <a:r>
              <a:rPr lang="et-EE" sz="2000" dirty="0" err="1"/>
              <a:t>Conference</a:t>
            </a:r>
            <a:r>
              <a:rPr lang="et-EE" sz="2000" dirty="0"/>
              <a:t> – </a:t>
            </a:r>
            <a:r>
              <a:rPr lang="et-EE" sz="2000" dirty="0" err="1"/>
              <a:t>since</a:t>
            </a:r>
            <a:r>
              <a:rPr lang="et-EE" sz="2000" dirty="0"/>
              <a:t> 1998</a:t>
            </a:r>
          </a:p>
          <a:p>
            <a:pPr lvl="1"/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4C33B15B-AC97-4ED4-D336-55C622ACB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209" y="4772265"/>
            <a:ext cx="6087718" cy="18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0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7FF32-0D3E-3347-8CA6-30D9AD5E8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BE68FF4-B184-112B-19AF-F49B713E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099"/>
            <a:ext cx="10515600" cy="1325563"/>
          </a:xfrm>
        </p:spPr>
        <p:txBody>
          <a:bodyPr/>
          <a:lstStyle/>
          <a:p>
            <a:r>
              <a:rPr lang="et-EE" dirty="0"/>
              <a:t>EHS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AC17A2E-CF9F-BA45-0145-9C5361D68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5194852"/>
          </a:xfrm>
        </p:spPr>
        <p:txBody>
          <a:bodyPr>
            <a:normAutofit/>
          </a:bodyPr>
          <a:lstStyle/>
          <a:p>
            <a:r>
              <a:rPr lang="et-EE" dirty="0" err="1"/>
              <a:t>Raising</a:t>
            </a:r>
            <a:r>
              <a:rPr lang="et-EE" dirty="0"/>
              <a:t> </a:t>
            </a:r>
            <a:r>
              <a:rPr lang="et-EE" dirty="0" err="1"/>
              <a:t>awareness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patients</a:t>
            </a:r>
            <a:r>
              <a:rPr lang="et-EE" dirty="0"/>
              <a:t> and </a:t>
            </a:r>
            <a:r>
              <a:rPr lang="et-EE" dirty="0" err="1"/>
              <a:t>community</a:t>
            </a:r>
            <a:endParaRPr lang="et-EE" dirty="0"/>
          </a:p>
          <a:p>
            <a:pPr lvl="1"/>
            <a:r>
              <a:rPr lang="et-EE" dirty="0" err="1"/>
              <a:t>Educational</a:t>
            </a:r>
            <a:r>
              <a:rPr lang="et-EE" dirty="0"/>
              <a:t> </a:t>
            </a:r>
            <a:r>
              <a:rPr lang="et-EE" dirty="0" err="1"/>
              <a:t>materials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patients</a:t>
            </a:r>
            <a:endParaRPr lang="et-EE" dirty="0"/>
          </a:p>
          <a:p>
            <a:pPr lvl="1"/>
            <a:endParaRPr lang="et-EE" dirty="0"/>
          </a:p>
          <a:p>
            <a:pPr lvl="1"/>
            <a:endParaRPr lang="et-EE" dirty="0"/>
          </a:p>
          <a:p>
            <a:pPr lvl="1"/>
            <a:endParaRPr lang="et-EE" dirty="0"/>
          </a:p>
          <a:p>
            <a:pPr lvl="1"/>
            <a:endParaRPr lang="et-EE" dirty="0"/>
          </a:p>
          <a:p>
            <a:pPr lvl="1"/>
            <a:r>
              <a:rPr lang="et-EE" dirty="0" err="1"/>
              <a:t>Lectures</a:t>
            </a:r>
            <a:r>
              <a:rPr lang="et-EE" dirty="0"/>
              <a:t> – </a:t>
            </a:r>
            <a:r>
              <a:rPr lang="et-EE" dirty="0" err="1"/>
              <a:t>virtual</a:t>
            </a:r>
            <a:r>
              <a:rPr lang="et-EE" dirty="0"/>
              <a:t> and </a:t>
            </a:r>
            <a:r>
              <a:rPr lang="et-EE" dirty="0" err="1"/>
              <a:t>on-site</a:t>
            </a:r>
            <a:endParaRPr lang="et-EE" dirty="0"/>
          </a:p>
          <a:p>
            <a:pPr marL="914400" lvl="2" indent="0">
              <a:buNone/>
            </a:pPr>
            <a:r>
              <a:rPr lang="et-EE" dirty="0"/>
              <a:t>Leukeemia.ee, kasvaja.net</a:t>
            </a:r>
          </a:p>
          <a:p>
            <a:pPr lvl="1"/>
            <a:endParaRPr lang="et-EE" dirty="0"/>
          </a:p>
          <a:p>
            <a:pPr lvl="1"/>
            <a:r>
              <a:rPr lang="et-EE" dirty="0" err="1"/>
              <a:t>Public</a:t>
            </a:r>
            <a:r>
              <a:rPr lang="et-EE" dirty="0"/>
              <a:t> </a:t>
            </a:r>
            <a:r>
              <a:rPr lang="et-EE" dirty="0" err="1"/>
              <a:t>campaignes</a:t>
            </a:r>
            <a:endParaRPr lang="et-EE" dirty="0"/>
          </a:p>
          <a:p>
            <a:pPr lvl="2"/>
            <a:r>
              <a:rPr lang="et-EE" dirty="0" err="1"/>
              <a:t>Myeloma</a:t>
            </a:r>
            <a:r>
              <a:rPr lang="et-EE" dirty="0"/>
              <a:t> </a:t>
            </a:r>
            <a:r>
              <a:rPr lang="et-EE" dirty="0" err="1"/>
              <a:t>days</a:t>
            </a:r>
            <a:endParaRPr lang="et-EE" dirty="0"/>
          </a:p>
          <a:p>
            <a:pPr lvl="2"/>
            <a:r>
              <a:rPr lang="et-EE" dirty="0" err="1"/>
              <a:t>Stem</a:t>
            </a:r>
            <a:r>
              <a:rPr lang="et-EE" dirty="0"/>
              <a:t> </a:t>
            </a:r>
            <a:r>
              <a:rPr lang="et-EE" dirty="0" err="1"/>
              <a:t>cell</a:t>
            </a:r>
            <a:r>
              <a:rPr lang="et-EE" dirty="0"/>
              <a:t> </a:t>
            </a:r>
            <a:r>
              <a:rPr lang="et-EE" dirty="0" err="1"/>
              <a:t>donorship</a:t>
            </a:r>
            <a:endParaRPr lang="et-EE" dirty="0"/>
          </a:p>
          <a:p>
            <a:pPr lvl="2"/>
            <a:r>
              <a:rPr lang="et-EE" dirty="0" err="1"/>
              <a:t>Bleeding</a:t>
            </a:r>
            <a:r>
              <a:rPr lang="et-EE" dirty="0"/>
              <a:t> </a:t>
            </a:r>
            <a:r>
              <a:rPr lang="et-EE" dirty="0" err="1"/>
              <a:t>disordes</a:t>
            </a:r>
            <a:r>
              <a:rPr lang="et-EE" dirty="0"/>
              <a:t> 2017…2024  on </a:t>
            </a:r>
            <a:r>
              <a:rPr lang="et-EE" dirty="0" err="1"/>
              <a:t>hemophilia</a:t>
            </a:r>
            <a:r>
              <a:rPr lang="et-EE" dirty="0"/>
              <a:t> </a:t>
            </a:r>
            <a:r>
              <a:rPr lang="et-EE" dirty="0" err="1"/>
              <a:t>day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59346893-BA30-2AD1-7341-D2446C560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017" y="1956353"/>
            <a:ext cx="2947800" cy="35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DF367-772D-9788-948C-0F54970B0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E4B9CBA-15E6-68AD-EEC0-8383BC4C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099"/>
            <a:ext cx="10515600" cy="1325563"/>
          </a:xfrm>
        </p:spPr>
        <p:txBody>
          <a:bodyPr/>
          <a:lstStyle/>
          <a:p>
            <a:r>
              <a:rPr lang="et-EE" dirty="0"/>
              <a:t>EHS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970A148-61D9-5D6E-E8A9-40F1FBE31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5194852"/>
          </a:xfrm>
        </p:spPr>
        <p:txBody>
          <a:bodyPr>
            <a:normAutofit/>
          </a:bodyPr>
          <a:lstStyle/>
          <a:p>
            <a:r>
              <a:rPr lang="et-EE" dirty="0" err="1"/>
              <a:t>Raising</a:t>
            </a:r>
            <a:r>
              <a:rPr lang="et-EE" dirty="0"/>
              <a:t> </a:t>
            </a:r>
            <a:r>
              <a:rPr lang="et-EE" dirty="0" err="1"/>
              <a:t>awareness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patients</a:t>
            </a:r>
            <a:r>
              <a:rPr lang="et-EE" dirty="0"/>
              <a:t> and </a:t>
            </a:r>
            <a:r>
              <a:rPr lang="et-EE" dirty="0" err="1"/>
              <a:t>community</a:t>
            </a:r>
            <a:endParaRPr lang="et-EE" dirty="0"/>
          </a:p>
          <a:p>
            <a:pPr lvl="1"/>
            <a:r>
              <a:rPr lang="et-EE" dirty="0" err="1"/>
              <a:t>Educational</a:t>
            </a:r>
            <a:r>
              <a:rPr lang="et-EE" dirty="0"/>
              <a:t> </a:t>
            </a:r>
            <a:r>
              <a:rPr lang="et-EE" dirty="0" err="1"/>
              <a:t>materials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patients</a:t>
            </a:r>
            <a:endParaRPr lang="et-EE" dirty="0"/>
          </a:p>
          <a:p>
            <a:pPr lvl="1"/>
            <a:r>
              <a:rPr lang="et-EE" dirty="0" err="1"/>
              <a:t>Lectures</a:t>
            </a:r>
            <a:r>
              <a:rPr lang="et-EE" dirty="0"/>
              <a:t> – </a:t>
            </a:r>
            <a:r>
              <a:rPr lang="et-EE" dirty="0" err="1"/>
              <a:t>virtual</a:t>
            </a:r>
            <a:r>
              <a:rPr lang="et-EE" dirty="0"/>
              <a:t> and </a:t>
            </a:r>
            <a:r>
              <a:rPr lang="et-EE" dirty="0" err="1"/>
              <a:t>on-site</a:t>
            </a:r>
            <a:endParaRPr lang="et-EE" dirty="0"/>
          </a:p>
          <a:p>
            <a:pPr lvl="1"/>
            <a:r>
              <a:rPr lang="et-EE" dirty="0" err="1"/>
              <a:t>Public</a:t>
            </a:r>
            <a:r>
              <a:rPr lang="et-EE" dirty="0"/>
              <a:t> </a:t>
            </a:r>
            <a:r>
              <a:rPr lang="et-EE" dirty="0" err="1"/>
              <a:t>campaignes</a:t>
            </a:r>
            <a:endParaRPr lang="et-EE" dirty="0"/>
          </a:p>
          <a:p>
            <a:pPr lvl="2"/>
            <a:r>
              <a:rPr lang="et-EE" dirty="0" err="1"/>
              <a:t>Bleeding</a:t>
            </a:r>
            <a:r>
              <a:rPr lang="et-EE" dirty="0"/>
              <a:t> </a:t>
            </a:r>
            <a:r>
              <a:rPr lang="et-EE" dirty="0" err="1"/>
              <a:t>disordes</a:t>
            </a:r>
            <a:r>
              <a:rPr lang="et-EE" dirty="0"/>
              <a:t> 2017…2024  on </a:t>
            </a:r>
            <a:r>
              <a:rPr lang="et-EE" dirty="0" err="1"/>
              <a:t>hemophilia</a:t>
            </a:r>
            <a:r>
              <a:rPr lang="et-EE" dirty="0"/>
              <a:t> </a:t>
            </a:r>
            <a:r>
              <a:rPr lang="et-EE" dirty="0" err="1"/>
              <a:t>day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cture 4" descr="plaaster.png">
            <a:extLst>
              <a:ext uri="{FF2B5EF4-FFF2-40B4-BE49-F238E27FC236}">
                <a16:creationId xmlns:a16="http://schemas.microsoft.com/office/drawing/2014/main" id="{06448F9E-1A72-9CAE-2AB5-42EE371707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615" y="3988904"/>
            <a:ext cx="3500954" cy="224345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379AB20-DF84-613B-CBC9-0F75855AB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33" y="3990161"/>
            <a:ext cx="2365202" cy="2249138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E35D7CBD-2478-9683-1B0B-C5689D37B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474" y="3988904"/>
            <a:ext cx="4582890" cy="232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94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188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Unicode MS</vt:lpstr>
      <vt:lpstr>Calibri</vt:lpstr>
      <vt:lpstr>Calibri Light</vt:lpstr>
      <vt:lpstr>Office'i kujundus</vt:lpstr>
      <vt:lpstr>Estonian Society of Hematology</vt:lpstr>
      <vt:lpstr>Estonian Society of Hematology (EHS)</vt:lpstr>
      <vt:lpstr>EHS</vt:lpstr>
      <vt:lpstr>EHS</vt:lpstr>
      <vt:lpstr>EHS</vt:lpstr>
    </vt:vector>
  </TitlesOfParts>
  <Company>SA TÜ Kliinikum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Mari Punab</dc:creator>
  <cp:lastModifiedBy>Manon Saris</cp:lastModifiedBy>
  <cp:revision>20</cp:revision>
  <dcterms:created xsi:type="dcterms:W3CDTF">2023-05-19T09:06:33Z</dcterms:created>
  <dcterms:modified xsi:type="dcterms:W3CDTF">2025-02-13T11:25:14Z</dcterms:modified>
</cp:coreProperties>
</file>