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86057-38AC-E34C-8629-78B79CD6C179}" v="14" dt="2025-02-13T09:44:02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78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4A85-DCCA-7923-A5E0-7FC7119CC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C130F-B2DD-9744-ADA2-64820E312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EB277-B9D5-89A2-6EE7-7BEC986C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A2ED-442A-C24C-8EE8-73C815AB5AF8}" type="datetimeFigureOut">
              <a:rPr lang="en-HU" smtClean="0"/>
              <a:t>02/13/2025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E643C-5919-D4CF-DE74-CF0D111D1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C9602-B200-EC64-D51E-9924604A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B19-9473-B846-9B09-F5C7FC1EED5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0554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CD82-EBD1-FC6E-873D-69CC5D2C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A1F48-20D6-8EE0-4993-5D58AF1B1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B549B-F7A4-5A93-E6A6-C1DD354F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A2ED-442A-C24C-8EE8-73C815AB5AF8}" type="datetimeFigureOut">
              <a:rPr lang="en-HU" smtClean="0"/>
              <a:t>02/13/2025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E62A7-B313-7D8C-DEFD-F12DB3B4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BDC54-12F8-B3CF-F5D3-D9E43026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B19-9473-B846-9B09-F5C7FC1EED5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3050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A9C96-A5C1-EE69-A95D-58D3263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5DB06-5550-6218-823F-A06C7EA00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66279-60D3-C720-9FAE-A16CC3BE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A2ED-442A-C24C-8EE8-73C815AB5AF8}" type="datetimeFigureOut">
              <a:rPr lang="en-HU" smtClean="0"/>
              <a:t>02/13/2025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C7721-AA2E-800A-20E9-DAA0AAEF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09DCC-7B0D-0E0F-0E43-E48076FE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B19-9473-B846-9B09-F5C7FC1EED5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05153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94540-F3EF-3915-6209-6A0A5F01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34F3C-FEF7-83E4-27BE-BD7C8E86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BCDA-829D-84FA-B16D-94290378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A2ED-442A-C24C-8EE8-73C815AB5AF8}" type="datetimeFigureOut">
              <a:rPr lang="en-HU" smtClean="0"/>
              <a:t>02/13/2025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B54DA-61CD-1C07-404B-885DB555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A671B-0C96-55A4-052B-97E2F123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B19-9473-B846-9B09-F5C7FC1EED5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91187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951C-070E-AB80-3FCF-6E19E89C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C4AA5-CBD8-DBC9-6B72-929DE4F3D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AC4DB-F670-459E-36E8-FEB563B4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A2ED-442A-C24C-8EE8-73C815AB5AF8}" type="datetimeFigureOut">
              <a:rPr lang="en-HU" smtClean="0"/>
              <a:t>02/13/2025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79BA0-18C5-A8B6-5706-039BB96A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6CDD0-BBC0-7F09-8563-08D38958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B19-9473-B846-9B09-F5C7FC1EED5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6144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B2E54-F001-BCF7-07A9-BF7EC92A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65991-7407-F2FA-DC04-0683A6C0C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B6BD0-0240-3A63-9919-49164ECD9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FA0D0-7B4C-0E8E-77B2-98D99F7E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A2ED-442A-C24C-8EE8-73C815AB5AF8}" type="datetimeFigureOut">
              <a:rPr lang="en-HU" smtClean="0"/>
              <a:t>02/13/2025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F0C63-690A-DDB4-6E0F-6A8048D00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9A5C5-4B8A-32FA-566B-6BB99E02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B19-9473-B846-9B09-F5C7FC1EED5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8612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2E30-9E04-25E8-6F75-3DC004CA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B5488-2485-C179-5FAD-5A9C0EEDE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A7001-DCE2-1704-5DA5-A423D8EA2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D7E23A-C136-41E7-C294-7C0A4CDC7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485D8-803D-7840-FDB2-EAA5039C2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0AE39-FBB7-DE2A-402E-9583EBAE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A2ED-442A-C24C-8EE8-73C815AB5AF8}" type="datetimeFigureOut">
              <a:rPr lang="en-HU" smtClean="0"/>
              <a:t>02/13/2025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E6AAF-7445-F40C-F2BE-C4154DF1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645A2D-F23B-F9FF-856B-8A943B55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B19-9473-B846-9B09-F5C7FC1EED5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57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6AAA-D18B-6439-7BFB-CCDE0A39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91AC1-8BEB-69EC-12CB-B818D132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A2ED-442A-C24C-8EE8-73C815AB5AF8}" type="datetimeFigureOut">
              <a:rPr lang="en-HU" smtClean="0"/>
              <a:t>02/13/2025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5A553-DA86-3729-5959-DD6713D4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80B67-9F55-40D4-52EF-914906D4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B19-9473-B846-9B09-F5C7FC1EED5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17324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DF054-9BB9-99CA-EA1E-A5AECFB2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A2ED-442A-C24C-8EE8-73C815AB5AF8}" type="datetimeFigureOut">
              <a:rPr lang="en-HU" smtClean="0"/>
              <a:t>02/13/2025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FE152-4552-942F-4AA8-C0D7B9971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49DEF-63DD-58A3-AC19-16AF3006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B19-9473-B846-9B09-F5C7FC1EED5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90267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22EAA-B59E-43EF-C0C3-F44C4930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9328F-67A1-9F15-2680-10D0EB88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7AB20-C52E-D4C8-91AE-D47E4D489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75BEB-FB17-CFDC-D954-BFF921264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A2ED-442A-C24C-8EE8-73C815AB5AF8}" type="datetimeFigureOut">
              <a:rPr lang="en-HU" smtClean="0"/>
              <a:t>02/13/2025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77840-12F0-506F-96FE-2288CAB3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37F15-46C1-D31A-F65D-66270D7A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B19-9473-B846-9B09-F5C7FC1EED5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37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EBE9-231A-59B1-92E9-EFDB288E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4C455-B008-D25C-2368-8B7F606A8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68F95-40AE-8A81-3A6F-0887A7B43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C9FD9-F82A-38C7-980A-629C34C7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A2ED-442A-C24C-8EE8-73C815AB5AF8}" type="datetimeFigureOut">
              <a:rPr lang="en-HU" smtClean="0"/>
              <a:t>02/13/2025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49C79-6CE6-9902-D9BC-1023201E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EA93B-8C17-D9DD-E87E-E9A8B821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CB19-9473-B846-9B09-F5C7FC1EED5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547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E92858-4A70-9472-A5A9-0BD205AA9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27DCB-6535-FFC9-E530-F7DE599EB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F9403-D286-7609-F798-5FCB79E25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85A2ED-442A-C24C-8EE8-73C815AB5AF8}" type="datetimeFigureOut">
              <a:rPr lang="en-HU" smtClean="0"/>
              <a:t>02/13/2025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211B7-1F77-882B-E073-F5FA150B8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3547E-5709-9BDC-5CEF-86AFA7A45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6CCB19-9473-B846-9B09-F5C7FC1EED5E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35993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B318DD-16D2-4207-8EBB-250BEE73F518}"/>
              </a:ext>
            </a:extLst>
          </p:cNvPr>
          <p:cNvSpPr txBox="1"/>
          <p:nvPr/>
        </p:nvSpPr>
        <p:spPr>
          <a:xfrm>
            <a:off x="0" y="1754193"/>
            <a:ext cx="12192000" cy="181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HU" sz="3000" b="1" dirty="0">
                <a:solidFill>
                  <a:srgbClr val="002060"/>
                </a:solidFill>
              </a:rPr>
              <a:t>HUNGARY</a:t>
            </a:r>
          </a:p>
          <a:p>
            <a:pPr algn="ctr">
              <a:lnSpc>
                <a:spcPct val="200000"/>
              </a:lnSpc>
            </a:pPr>
            <a:r>
              <a:rPr lang="en-HU" sz="3000" b="1" dirty="0">
                <a:solidFill>
                  <a:srgbClr val="002060"/>
                </a:solidFill>
              </a:rPr>
              <a:t>Csaba Bödör</a:t>
            </a:r>
          </a:p>
        </p:txBody>
      </p:sp>
    </p:spTree>
    <p:extLst>
      <p:ext uri="{BB962C8B-B14F-4D97-AF65-F5344CB8AC3E}">
        <p14:creationId xmlns:p14="http://schemas.microsoft.com/office/powerpoint/2010/main" val="282841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69F7D-3C86-5AB5-F4AA-486359FF6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85155F-84E7-610D-AF7B-D74E0471F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0" y="1331088"/>
            <a:ext cx="3877785" cy="5202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B7BF71-253B-B88C-CBAD-612863335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591" y="1897133"/>
            <a:ext cx="6780289" cy="3063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D4B7F0-1C11-5BAD-021F-48F156DDDBF4}"/>
              </a:ext>
            </a:extLst>
          </p:cNvPr>
          <p:cNvSpPr/>
          <p:nvPr/>
        </p:nvSpPr>
        <p:spPr>
          <a:xfrm>
            <a:off x="8997043" y="3682093"/>
            <a:ext cx="122464" cy="163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519C3-73C4-02DC-63C8-815E77B61D43}"/>
              </a:ext>
            </a:extLst>
          </p:cNvPr>
          <p:cNvSpPr txBox="1"/>
          <p:nvPr/>
        </p:nvSpPr>
        <p:spPr>
          <a:xfrm>
            <a:off x="8905028" y="359539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6BA3-6C49-06AC-1033-6E4960A5E571}"/>
              </a:ext>
            </a:extLst>
          </p:cNvPr>
          <p:cNvSpPr txBox="1"/>
          <p:nvPr/>
        </p:nvSpPr>
        <p:spPr>
          <a:xfrm>
            <a:off x="127322" y="127321"/>
            <a:ext cx="120646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2200" b="1" dirty="0">
                <a:solidFill>
                  <a:srgbClr val="002060"/>
                </a:solidFill>
              </a:rPr>
              <a:t>1</a:t>
            </a:r>
            <a:r>
              <a:rPr lang="en-HU" sz="2200" b="1" baseline="30000" dirty="0">
                <a:solidFill>
                  <a:srgbClr val="002060"/>
                </a:solidFill>
              </a:rPr>
              <a:t>st </a:t>
            </a:r>
            <a:r>
              <a:rPr lang="en-HU" sz="2200" b="1" dirty="0">
                <a:solidFill>
                  <a:srgbClr val="002060"/>
                </a:solidFill>
              </a:rPr>
              <a:t>joint EHA-HSHT</a:t>
            </a:r>
            <a:r>
              <a:rPr lang="en-HU" sz="2200" b="1" dirty="0">
                <a:solidFill>
                  <a:srgbClr val="7030A0"/>
                </a:solidFill>
              </a:rPr>
              <a:t> </a:t>
            </a:r>
            <a:r>
              <a:rPr lang="en-HU" sz="2200" b="1" dirty="0">
                <a:solidFill>
                  <a:srgbClr val="002060"/>
                </a:solidFill>
              </a:rPr>
              <a:t>joint session at the </a:t>
            </a:r>
            <a:r>
              <a:rPr lang="en-GB" sz="2200" b="1" dirty="0">
                <a:solidFill>
                  <a:srgbClr val="002060"/>
                </a:solidFill>
              </a:rPr>
              <a:t>XXIV. Lymphoma Congress of HSHT in Budapest</a:t>
            </a:r>
            <a:br>
              <a:rPr lang="en-GB" sz="2200" b="1" dirty="0">
                <a:solidFill>
                  <a:srgbClr val="002060"/>
                </a:solidFill>
              </a:rPr>
            </a:br>
            <a:r>
              <a:rPr lang="en-GB" sz="2200" b="1" dirty="0">
                <a:solidFill>
                  <a:srgbClr val="002060"/>
                </a:solidFill>
              </a:rPr>
              <a:t>(June 6, 2024)</a:t>
            </a:r>
          </a:p>
          <a:p>
            <a:r>
              <a:rPr lang="en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5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EA26E-3ADA-5CF0-6DD4-810F29985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C88A96-3CDE-FA8E-CE6E-961927793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0" y="1331088"/>
            <a:ext cx="3877785" cy="5202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B5E0F6-030C-1927-D6E4-66D424180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5" y="1523709"/>
            <a:ext cx="7127564" cy="3913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D1FF6A-368F-D686-E89A-3631FF2AFBF7}"/>
              </a:ext>
            </a:extLst>
          </p:cNvPr>
          <p:cNvSpPr txBox="1"/>
          <p:nvPr/>
        </p:nvSpPr>
        <p:spPr>
          <a:xfrm>
            <a:off x="127322" y="127321"/>
            <a:ext cx="120646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2200" b="1" dirty="0">
                <a:solidFill>
                  <a:srgbClr val="002060"/>
                </a:solidFill>
              </a:rPr>
              <a:t>1</a:t>
            </a:r>
            <a:r>
              <a:rPr lang="en-HU" sz="2200" b="1" baseline="30000" dirty="0">
                <a:solidFill>
                  <a:srgbClr val="002060"/>
                </a:solidFill>
              </a:rPr>
              <a:t>st </a:t>
            </a:r>
            <a:r>
              <a:rPr lang="en-HU" sz="2200" b="1" dirty="0">
                <a:solidFill>
                  <a:srgbClr val="002060"/>
                </a:solidFill>
              </a:rPr>
              <a:t>joint EHA-HSHT</a:t>
            </a:r>
            <a:r>
              <a:rPr lang="en-HU" sz="2200" b="1" dirty="0">
                <a:solidFill>
                  <a:srgbClr val="7030A0"/>
                </a:solidFill>
              </a:rPr>
              <a:t> </a:t>
            </a:r>
            <a:r>
              <a:rPr lang="en-HU" sz="2200" b="1" dirty="0">
                <a:solidFill>
                  <a:srgbClr val="002060"/>
                </a:solidFill>
              </a:rPr>
              <a:t>joint session at the </a:t>
            </a:r>
            <a:r>
              <a:rPr lang="en-GB" sz="2200" b="1" dirty="0">
                <a:solidFill>
                  <a:srgbClr val="002060"/>
                </a:solidFill>
              </a:rPr>
              <a:t>XXIV. Lymphoma Congress of HSHT in Budapest</a:t>
            </a:r>
            <a:br>
              <a:rPr lang="en-GB" sz="2200" b="1" dirty="0">
                <a:solidFill>
                  <a:srgbClr val="002060"/>
                </a:solidFill>
              </a:rPr>
            </a:br>
            <a:r>
              <a:rPr lang="en-GB" sz="2200" b="1" dirty="0">
                <a:solidFill>
                  <a:srgbClr val="002060"/>
                </a:solidFill>
              </a:rPr>
              <a:t>(June 6, 2024)</a:t>
            </a:r>
          </a:p>
          <a:p>
            <a:r>
              <a:rPr lang="en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C3AAA3-1444-FC3D-C842-F5CC06AE2D0B}"/>
              </a:ext>
            </a:extLst>
          </p:cNvPr>
          <p:cNvSpPr txBox="1"/>
          <p:nvPr/>
        </p:nvSpPr>
        <p:spPr>
          <a:xfrm>
            <a:off x="127322" y="127321"/>
            <a:ext cx="120646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U" sz="2200" b="1">
                <a:solidFill>
                  <a:srgbClr val="002060"/>
                </a:solidFill>
              </a:rPr>
              <a:t>1</a:t>
            </a:r>
            <a:r>
              <a:rPr lang="en-HU" sz="2200" b="1" baseline="30000">
                <a:solidFill>
                  <a:srgbClr val="002060"/>
                </a:solidFill>
              </a:rPr>
              <a:t>st </a:t>
            </a:r>
            <a:r>
              <a:rPr lang="en-HU" sz="2200" b="1">
                <a:solidFill>
                  <a:srgbClr val="002060"/>
                </a:solidFill>
              </a:rPr>
              <a:t>joint EHA-HSHT</a:t>
            </a:r>
            <a:r>
              <a:rPr lang="en-HU" sz="2200" b="1">
                <a:solidFill>
                  <a:srgbClr val="7030A0"/>
                </a:solidFill>
              </a:rPr>
              <a:t> </a:t>
            </a:r>
            <a:r>
              <a:rPr lang="en-HU" sz="2200" b="1">
                <a:solidFill>
                  <a:srgbClr val="002060"/>
                </a:solidFill>
              </a:rPr>
              <a:t>joint session at the </a:t>
            </a:r>
            <a:r>
              <a:rPr lang="en-GB" sz="2200" b="1">
                <a:solidFill>
                  <a:srgbClr val="002060"/>
                </a:solidFill>
              </a:rPr>
              <a:t>XXIV. Lymphoma Congress of HSHT in Budapest</a:t>
            </a:r>
            <a:br>
              <a:rPr lang="en-GB" sz="2200" b="1">
                <a:solidFill>
                  <a:srgbClr val="002060"/>
                </a:solidFill>
              </a:rPr>
            </a:br>
            <a:r>
              <a:rPr lang="en-GB" sz="2200" b="1">
                <a:solidFill>
                  <a:srgbClr val="002060"/>
                </a:solidFill>
              </a:rPr>
              <a:t>(June 6, 2024)</a:t>
            </a:r>
          </a:p>
          <a:p>
            <a:r>
              <a:rPr lang="en-HU"/>
              <a:t> </a:t>
            </a:r>
            <a:endParaRPr lang="en-H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9D9F79-D107-9D40-C73B-DFF3353E4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1" y="867801"/>
            <a:ext cx="7457229" cy="48471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DB7856-4481-04DA-C050-CED761453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129" y="778901"/>
            <a:ext cx="7594600" cy="42614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0510D5-EF6B-6A9A-2F4D-DC689C7A66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475"/>
          <a:stretch/>
        </p:blipFill>
        <p:spPr>
          <a:xfrm>
            <a:off x="1174681" y="1036938"/>
            <a:ext cx="3422719" cy="4847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35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B639A1-7A71-C40F-96D1-706929122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erson standing at a podium&#10;&#10;Description automatically generated">
            <a:extLst>
              <a:ext uri="{FF2B5EF4-FFF2-40B4-BE49-F238E27FC236}">
                <a16:creationId xmlns:a16="http://schemas.microsoft.com/office/drawing/2014/main" id="{3FE14C71-E56E-CAE8-5C7A-215AB69CCC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995" b="2"/>
          <a:stretch/>
        </p:blipFill>
        <p:spPr>
          <a:xfrm>
            <a:off x="838199" y="557188"/>
            <a:ext cx="4181917" cy="5750293"/>
          </a:xfrm>
          <a:prstGeom prst="rect">
            <a:avLst/>
          </a:prstGeom>
        </p:spPr>
      </p:pic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5E5777D-07C3-26C6-8573-9659300935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762" r="3" b="2670"/>
          <a:stretch/>
        </p:blipFill>
        <p:spPr>
          <a:xfrm>
            <a:off x="5186775" y="557188"/>
            <a:ext cx="6167025" cy="2785948"/>
          </a:xfrm>
          <a:prstGeom prst="rect">
            <a:avLst/>
          </a:prstGeom>
        </p:spPr>
      </p:pic>
      <p:pic>
        <p:nvPicPr>
          <p:cNvPr id="4" name="Picture 3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8E5942F3-83CF-7E4B-D3E3-03F64AFCE3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179" r="3" b="9435"/>
          <a:stretch/>
        </p:blipFill>
        <p:spPr>
          <a:xfrm>
            <a:off x="5186774" y="3514851"/>
            <a:ext cx="6167025" cy="27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2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8AFF5-4312-162C-C7F9-10E5F049C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C1974-D654-23B9-6059-CA1819172A61}"/>
              </a:ext>
            </a:extLst>
          </p:cNvPr>
          <p:cNvSpPr txBox="1"/>
          <p:nvPr/>
        </p:nvSpPr>
        <p:spPr>
          <a:xfrm>
            <a:off x="127322" y="127321"/>
            <a:ext cx="1206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>
                <a:solidFill>
                  <a:srgbClr val="002060"/>
                </a:solidFill>
              </a:rPr>
              <a:t>To be continued ...</a:t>
            </a:r>
          </a:p>
          <a:p>
            <a:r>
              <a:rPr lang="en-HU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088275-B70D-3176-5251-0CB1347F72E4}"/>
              </a:ext>
            </a:extLst>
          </p:cNvPr>
          <p:cNvSpPr txBox="1"/>
          <p:nvPr/>
        </p:nvSpPr>
        <p:spPr>
          <a:xfrm>
            <a:off x="520234" y="825443"/>
            <a:ext cx="36855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U" sz="1800" b="1" dirty="0">
                <a:solidFill>
                  <a:srgbClr val="002060"/>
                </a:solidFill>
              </a:rPr>
              <a:t>2</a:t>
            </a:r>
            <a:r>
              <a:rPr lang="en-HU" sz="1800" b="1" baseline="30000" dirty="0">
                <a:solidFill>
                  <a:srgbClr val="002060"/>
                </a:solidFill>
              </a:rPr>
              <a:t>nd </a:t>
            </a:r>
            <a:r>
              <a:rPr lang="en-HU" sz="1800" b="1" dirty="0">
                <a:solidFill>
                  <a:srgbClr val="002060"/>
                </a:solidFill>
              </a:rPr>
              <a:t>joint EHA-HSHT</a:t>
            </a:r>
            <a:r>
              <a:rPr lang="en-HU" sz="1800" b="1" dirty="0">
                <a:solidFill>
                  <a:srgbClr val="7030A0"/>
                </a:solidFill>
              </a:rPr>
              <a:t> </a:t>
            </a:r>
            <a:r>
              <a:rPr lang="en-HU" sz="1800" b="1" dirty="0">
                <a:solidFill>
                  <a:srgbClr val="002060"/>
                </a:solidFill>
              </a:rPr>
              <a:t>joint session at the 2025 </a:t>
            </a:r>
            <a:r>
              <a:rPr lang="en-GB" sz="1800" b="1" dirty="0">
                <a:solidFill>
                  <a:srgbClr val="002060"/>
                </a:solidFill>
              </a:rPr>
              <a:t>National Congress HSHT in Szeged</a:t>
            </a:r>
            <a:br>
              <a:rPr lang="en-GB" sz="1800" b="1" dirty="0">
                <a:solidFill>
                  <a:srgbClr val="002060"/>
                </a:solidFill>
              </a:rPr>
            </a:br>
            <a:r>
              <a:rPr lang="en-GB" sz="1800" b="1" dirty="0">
                <a:solidFill>
                  <a:srgbClr val="002060"/>
                </a:solidFill>
              </a:rPr>
              <a:t>(May 22-23, 2024)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3B8FC-7484-C979-EB83-74A76F4B6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052" y="578792"/>
            <a:ext cx="6284843" cy="3837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B30028-ADEC-E277-E35F-375D909E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091" y="4686716"/>
            <a:ext cx="6457122" cy="19406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846C11-1BBE-B2C1-3C1B-F493E7E96935}"/>
              </a:ext>
            </a:extLst>
          </p:cNvPr>
          <p:cNvSpPr txBox="1"/>
          <p:nvPr/>
        </p:nvSpPr>
        <p:spPr>
          <a:xfrm>
            <a:off x="520233" y="2519211"/>
            <a:ext cx="3685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U" sz="1800" b="1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Spotlight on national </a:t>
            </a:r>
            <a:br>
              <a:rPr lang="en-HU" sz="1800" b="1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HU" sz="1800" b="1" kern="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international working groups</a:t>
            </a:r>
            <a:r>
              <a:rPr lang="en-HU" dirty="0">
                <a:solidFill>
                  <a:srgbClr val="002060"/>
                </a:solidFill>
                <a:effectLst/>
              </a:rPr>
              <a:t> </a:t>
            </a:r>
            <a:endParaRPr lang="en-HU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7FCE94-A175-1B1E-4AAD-27D71E9BA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05" y="3435171"/>
            <a:ext cx="3426005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0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609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106</Words>
  <Application>Microsoft Office PowerPoint</Application>
  <PresentationFormat>Widescreen</PresentationFormat>
  <Paragraphs>13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Csaba Bödör</dc:creator>
  <cp:lastModifiedBy>Manon Saris</cp:lastModifiedBy>
  <cp:revision>1</cp:revision>
  <dcterms:created xsi:type="dcterms:W3CDTF">2025-02-13T05:05:15Z</dcterms:created>
  <dcterms:modified xsi:type="dcterms:W3CDTF">2025-02-13T12:25:53Z</dcterms:modified>
</cp:coreProperties>
</file>