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12192000" cy="6858000"/>
  <p:notesSz cx="6858000" cy="9144000"/>
  <p:defaultTextStyle>
    <a:defPPr>
      <a:defRPr lang="en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94648"/>
  </p:normalViewPr>
  <p:slideViewPr>
    <p:cSldViewPr snapToGrid="0">
      <p:cViewPr varScale="1">
        <p:scale>
          <a:sx n="75" d="100"/>
          <a:sy n="75" d="100"/>
        </p:scale>
        <p:origin x="874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A34857-52AA-E617-AC34-1A910B550E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A71E589-7925-C419-FA11-1D83AD2F3A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4F46C5-63B0-DD99-6527-258235C0C0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CC8520-2FEB-C958-6E7B-8254923BDE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2CE57E-BDB1-E13F-E1FD-B491AF19B2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1294304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E59B27-C891-58F6-DBC0-0DDB03610A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11001A0-B5F4-21DC-E990-DE8C3CFE2E2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7D57188-F335-F179-4D64-F0976B47B9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FF927D-855D-FB53-D9E3-D6A8F3D3BC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00C4BD-4869-94B9-B73A-04900FC234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946546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4FCCED9-A306-3F87-27BF-FD03181FA9C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F4BB5F-E742-EE71-A161-C19552B1FD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694156-D1F4-594A-C32E-5A68017E8F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3D0E51-D7F8-EB7D-8C0E-D0CDF6FAE2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3ED87F-0CE2-366A-FDC9-707C7A6B9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2690675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C6CDC1-B67E-E544-AF9F-48EB2F41B9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2F3C69-44E0-CCEB-DFD2-03481F6D32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A5461B4-E805-005F-FFAA-CD75178D55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22F43E-DB91-480A-7551-D438B44BA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300FF6-99DA-0C87-0E8E-72AA001D74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289232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20FFC3-1E65-E757-0B62-81DAFEED5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6112D19-85D6-BCEE-6C6D-8068144DC3A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0C3799-6C93-2EEF-C622-590A82EAF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A70562-70D1-0D87-B741-8EE939A29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39D65-41C8-CB63-0270-32BE5C50E2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196138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A58114-0534-2A03-D6B7-13F6F7721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1D09FF-55C9-02BE-FAF0-85806220D83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A340877-AAB9-061F-C36F-6C9FCA257B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966C45-0595-28EA-F3EA-E0EBE555E3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8967404-D162-370A-3489-A665811F74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0B1F2A-DA21-727F-2D6D-CF9FD1D85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34522405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F429788-4A8E-D799-A57F-79B7D8D20E4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6A07EB0-57FC-786F-9E0B-9864790F11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05802F3-DEF6-572D-B8D7-5F1E40EBFD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5A9C5E4-A7D8-9C22-3624-484DB9125C9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E6A71E-6372-BCE1-523B-5734C0DD4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120F03A-DFAE-4F86-2A62-B575BB7015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C4F9599-6FBF-20BA-B8F2-F6418850F9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B2009DB-111B-2C6A-492E-460F434A0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479808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08F94A-296E-C869-CE7E-2C473292C8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38D39D9-7FE2-2814-BEEA-795B06A59B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D2D2C41-C821-3CDB-E85B-761A4BF1D3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DB85A41-94AE-FDE3-1F9A-FF2C874FF7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9985615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F42C67-0DD9-73BF-A6F8-C0AF324C2B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DF6215-0887-F132-E856-C77055A568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24CC70-08BC-C655-5F5D-0A468E339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52407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494707-EB9C-AA36-7D87-081AE17B1A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AF2CBC-7ECA-92B0-95CC-AEBA535FFE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FD2A8AA-C97D-A08D-A0CC-F7EE0EE34AB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90AD50A-1CFC-114A-51B4-B1A0F67A1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B89C0C1-1852-D60B-0208-A1B3D1B77C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3D0C181-0A0A-EFA2-46DD-08BCE7DCFA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365054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6516C4-94B5-652E-07F2-846FD2C47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CDA08B-1BD3-4FA2-1831-57A0F610EA5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4D456D-9F34-0EC8-D074-866700AFB52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DE4FA2-E608-0CF7-694F-1EB0592CDE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1E55D0-690F-31AB-930F-1C183B17D2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D11F8B-9428-F22A-0043-D5F8947CAE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1849939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B328DB-CA20-6D41-43F4-3503C70567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G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FC8A8FD-553D-4350-5921-89F925A28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G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2B05F5-73B8-548E-DCFF-B3C62D4C3E4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A365E4-7D22-CC49-95B6-9E544D40F902}" type="datetimeFigureOut">
              <a:rPr lang="en-GR" smtClean="0"/>
              <a:t>02/13/2025</a:t>
            </a:fld>
            <a:endParaRPr lang="en-G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0904907-FAD2-C33D-14AA-0E004F44BD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F5D7CFC-E8CF-FFED-F5E2-480088918C8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BEA347-3A22-7D47-8FDF-06F8F15C8599}" type="slidenum">
              <a:rPr lang="en-GR" smtClean="0"/>
              <a:t>‹#›</a:t>
            </a:fld>
            <a:endParaRPr lang="en-GR"/>
          </a:p>
        </p:txBody>
      </p:sp>
    </p:spTree>
    <p:extLst>
      <p:ext uri="{BB962C8B-B14F-4D97-AF65-F5344CB8AC3E}">
        <p14:creationId xmlns:p14="http://schemas.microsoft.com/office/powerpoint/2010/main" val="21759404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1A1127F4-2428-CC75-9BB6-A11B4110E509}"/>
              </a:ext>
            </a:extLst>
          </p:cNvPr>
          <p:cNvSpPr txBox="1"/>
          <p:nvPr/>
        </p:nvSpPr>
        <p:spPr>
          <a:xfrm>
            <a:off x="0" y="377190"/>
            <a:ext cx="12191999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4000" b="1" dirty="0">
                <a:solidFill>
                  <a:srgbClr val="0070C0"/>
                </a:solidFill>
              </a:rPr>
              <a:t>                     Hellenic Society of Hematology (HSH)</a:t>
            </a:r>
            <a:endParaRPr lang="en-GR" sz="4000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7410794-8C5A-0B63-88B2-863A5B1039E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2457" y="364628"/>
            <a:ext cx="1032014" cy="73062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CA3F57D0-01EC-376D-726B-F65CAF2F199E}"/>
              </a:ext>
            </a:extLst>
          </p:cNvPr>
          <p:cNvSpPr txBox="1"/>
          <p:nvPr/>
        </p:nvSpPr>
        <p:spPr>
          <a:xfrm>
            <a:off x="2497455" y="1212354"/>
            <a:ext cx="871537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R" sz="2800" b="1" dirty="0"/>
              <a:t>HSH Facts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Established in 1961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770 full members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Hematolgy is split from Oncology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Specialty training covers 6 ye</a:t>
            </a:r>
            <a:r>
              <a:rPr lang="en-GB" sz="2800" dirty="0" err="1"/>
              <a:t>ar</a:t>
            </a:r>
            <a:r>
              <a:rPr lang="en-GR" sz="2800" dirty="0"/>
              <a:t>s: 2Y Internal Medicine and 4Y in Clinical and Laboratory engagement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Organizes the annual meeting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Runs a 2 year tutorial for trainees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R" sz="2800" dirty="0"/>
              <a:t>Has 10 working groups in different hematolgy areas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17877736-9C20-F008-0748-7738A2CF9E83}"/>
              </a:ext>
            </a:extLst>
          </p:cNvPr>
          <p:cNvSpPr txBox="1"/>
          <p:nvPr/>
        </p:nvSpPr>
        <p:spPr>
          <a:xfrm>
            <a:off x="431026" y="1212354"/>
            <a:ext cx="206402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GR" b="1" dirty="0">
                <a:solidFill>
                  <a:srgbClr val="C00000"/>
                </a:solidFill>
              </a:rPr>
              <a:t>Dr. G. Vassilopoulos</a:t>
            </a:r>
          </a:p>
          <a:p>
            <a:pPr algn="r"/>
            <a:r>
              <a:rPr lang="en-GR" dirty="0">
                <a:solidFill>
                  <a:srgbClr val="C00000"/>
                </a:solidFill>
              </a:rPr>
              <a:t>HSH President</a:t>
            </a:r>
          </a:p>
          <a:p>
            <a:pPr algn="r"/>
            <a:r>
              <a:rPr lang="en-GR" dirty="0">
                <a:solidFill>
                  <a:srgbClr val="C00000"/>
                </a:solidFill>
              </a:rPr>
              <a:t>2025-2026</a:t>
            </a:r>
          </a:p>
        </p:txBody>
      </p:sp>
    </p:spTree>
    <p:extLst>
      <p:ext uri="{BB962C8B-B14F-4D97-AF65-F5344CB8AC3E}">
        <p14:creationId xmlns:p14="http://schemas.microsoft.com/office/powerpoint/2010/main" val="218125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F296203B-9259-451A-0967-F488553259C8}"/>
              </a:ext>
            </a:extLst>
          </p:cNvPr>
          <p:cNvSpPr txBox="1"/>
          <p:nvPr/>
        </p:nvSpPr>
        <p:spPr>
          <a:xfrm>
            <a:off x="1143762" y="2059333"/>
            <a:ext cx="9934575" cy="363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«Endorsement 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ο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 the updated European Hematology Curriculum»: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academic centers &amp; central govt guidelines, implement specialty programs harmonized to the EHA curriculum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Project «Lighting the Flame: Sparking Interest in Hematology»: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Responsible member Dr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Solomou</a:t>
            </a:r>
            <a:endParaRPr lang="en-US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EXAMS PARALLEL SESSION: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HSH participates each ye</a:t>
            </a:r>
            <a:r>
              <a:rPr lang="en-US" sz="2400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ar since</a:t>
            </a:r>
            <a:r>
              <a:rPr lang="el-GR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2017</a:t>
            </a: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- Balkan Hematology Days</a:t>
            </a:r>
            <a:endParaRPr lang="en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Tutorials</a:t>
            </a:r>
            <a:endParaRPr lang="en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- HSH Joint Membership: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option provided to our society members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EBF0370-FE13-453D-666B-1C81A2DA1221}"/>
              </a:ext>
            </a:extLst>
          </p:cNvPr>
          <p:cNvSpPr txBox="1"/>
          <p:nvPr/>
        </p:nvSpPr>
        <p:spPr>
          <a:xfrm>
            <a:off x="30100" y="1017270"/>
            <a:ext cx="12161900" cy="76944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l-GR" sz="4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ΕΗΑ</a:t>
            </a:r>
            <a:r>
              <a:rPr lang="en-US" sz="4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- </a:t>
            </a:r>
            <a:r>
              <a:rPr lang="en-US" sz="44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HSH</a:t>
            </a:r>
            <a:r>
              <a:rPr lang="en-US" sz="44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Joint Actions</a:t>
            </a:r>
            <a:endParaRPr lang="en-GR" sz="44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F49E355-B1DE-3B8F-2005-328E5CCAD6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5780" y="976968"/>
            <a:ext cx="1143762" cy="8097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81959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AB2D02-BA00-86DE-1011-8A53155BFD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0E5E79F-EA39-CE49-CA5A-36C1140435EF}"/>
              </a:ext>
            </a:extLst>
          </p:cNvPr>
          <p:cNvSpPr txBox="1"/>
          <p:nvPr/>
        </p:nvSpPr>
        <p:spPr>
          <a:xfrm>
            <a:off x="1678305" y="1680374"/>
            <a:ext cx="8835390" cy="3631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 Board: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Councilor </a:t>
            </a:r>
            <a:r>
              <a:rPr lang="en-US" sz="2400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Dr. E. </a:t>
            </a:r>
            <a:r>
              <a:rPr lang="en-US" sz="2400" kern="1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Terpos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EHA-ASH TRTH Joint Oversight Committee: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Stamatopoulos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European Affairs Committee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Stamatopoulos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Fellowships &amp; Grants Committee: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Dr A.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Kattamis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Good Governance Committee</a:t>
            </a: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H. </a:t>
            </a:r>
            <a:r>
              <a:rPr lang="en-US" sz="2400" kern="100" dirty="0" err="1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Papadaki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Research Committee (Regular Member):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K.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Stamatopoulos</a:t>
            </a:r>
            <a:endParaRPr lang="en-US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Scientific Program Committee, EHA2025 Congress: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Solomou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buFont typeface="Symbol" pitchFamily="2" charset="2"/>
              <a:buChar char=""/>
            </a:pP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SWG (Scientific Working Groups) Committee: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Gavriilaki</a:t>
            </a:r>
            <a:endParaRPr lang="en-GR" sz="2400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Symbol" pitchFamily="2" charset="2"/>
              <a:buChar char=""/>
            </a:pPr>
            <a:r>
              <a:rPr lang="el-GR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Young EHA Committee</a:t>
            </a:r>
            <a:r>
              <a:rPr lang="en-US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sz="2400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E. </a:t>
            </a:r>
            <a:r>
              <a:rPr lang="en-US" sz="2400" kern="100" dirty="0" err="1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Gavriilaki</a:t>
            </a:r>
            <a:endParaRPr lang="en-GR" sz="24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A2E9A96-3408-921F-960E-125DE9D87D31}"/>
              </a:ext>
            </a:extLst>
          </p:cNvPr>
          <p:cNvSpPr txBox="1"/>
          <p:nvPr/>
        </p:nvSpPr>
        <p:spPr>
          <a:xfrm>
            <a:off x="0" y="958261"/>
            <a:ext cx="12192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HSH Members that Participate in EHA Committees</a:t>
            </a:r>
            <a:endParaRPr lang="en-GR" sz="36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C0500628-6091-4E10-052E-A762EB87106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916769"/>
            <a:ext cx="971550" cy="68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8892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E35EF47-74C9-48E6-5DBF-E6CF349BEC5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C19B897-CC1C-E883-56E7-F5B76C03112F}"/>
              </a:ext>
            </a:extLst>
          </p:cNvPr>
          <p:cNvSpPr txBox="1"/>
          <p:nvPr/>
        </p:nvSpPr>
        <p:spPr>
          <a:xfrm>
            <a:off x="985837" y="2103284"/>
            <a:ext cx="10220326" cy="24458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Disease Registries (from our SWGs) and endorse bio-banking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Support simple biomarkers (RT-PCR) full coverage from NHS 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Include NGS in the co-payment system of NHS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Improve the clinical settings where treatments are implemented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Complete therapeutic protocols and link them to the National Heme Registry</a:t>
            </a:r>
          </a:p>
          <a:p>
            <a:pPr marL="342900" lvl="0" indent="-342900">
              <a:lnSpc>
                <a:spcPct val="107000"/>
              </a:lnSpc>
              <a:buFont typeface="Arial" panose="020B0604020202020204" pitchFamily="34" charset="0"/>
              <a:buChar char="•"/>
            </a:pPr>
            <a:r>
              <a:rPr lang="en-US" sz="2400" kern="100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Political pressure for Hospice Care Units  </a:t>
            </a:r>
            <a:endParaRPr lang="en-G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08ED40E-5EDE-6CE7-F33A-367C2D173381}"/>
              </a:ext>
            </a:extLst>
          </p:cNvPr>
          <p:cNvSpPr txBox="1"/>
          <p:nvPr/>
        </p:nvSpPr>
        <p:spPr>
          <a:xfrm>
            <a:off x="0" y="958261"/>
            <a:ext cx="12192000" cy="646331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r>
              <a:rPr lang="en-US" sz="3600" b="1" kern="100" dirty="0">
                <a:solidFill>
                  <a:srgbClr val="0070C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HSH: Current Goals</a:t>
            </a:r>
            <a:r>
              <a:rPr lang="en-US" sz="3600" b="1" kern="100" dirty="0">
                <a:solidFill>
                  <a:srgbClr val="0070C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GR" sz="3600" b="1" kern="100" dirty="0">
              <a:solidFill>
                <a:srgbClr val="0070C0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A61A1A6-B34C-4B2D-9214-A7E7D274CF0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97180" y="916769"/>
            <a:ext cx="971550" cy="6878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002787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B5CACDB-4BAD-4260-B8AA-2D74B20C6C5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AC564A6-B278-CF59-7386-608592BBC127}"/>
              </a:ext>
            </a:extLst>
          </p:cNvPr>
          <p:cNvSpPr txBox="1"/>
          <p:nvPr/>
        </p:nvSpPr>
        <p:spPr>
          <a:xfrm>
            <a:off x="0" y="698932"/>
            <a:ext cx="12192000" cy="707886"/>
          </a:xfrm>
          <a:prstGeom prst="rect">
            <a:avLst/>
          </a:prstGeom>
          <a:solidFill>
            <a:schemeClr val="bg2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solidFill>
                  <a:srgbClr val="0070C0"/>
                </a:solidFill>
              </a:rPr>
              <a:t>HSH Scientific Working Groups</a:t>
            </a:r>
            <a:endParaRPr lang="en-GR" sz="4000" b="1" dirty="0">
              <a:solidFill>
                <a:srgbClr val="0070C0"/>
              </a:solidFill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1C886E15-36FC-7305-9A2B-5C2C9FCA9D7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375" y="682580"/>
            <a:ext cx="1022985" cy="724238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12AF739A-FD98-43B0-0A07-79FA1B2C9EAC}"/>
              </a:ext>
            </a:extLst>
          </p:cNvPr>
          <p:cNvSpPr txBox="1"/>
          <p:nvPr/>
        </p:nvSpPr>
        <p:spPr>
          <a:xfrm>
            <a:off x="2623185" y="1536174"/>
            <a:ext cx="871537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Blood Bank and Apheresis</a:t>
            </a:r>
            <a:endParaRPr lang="en-GR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solidFill>
                  <a:srgbClr val="C00000"/>
                </a:solidFill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Hemostasis</a:t>
            </a:r>
            <a:endParaRPr lang="en-G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Laboratory and Quality Control</a:t>
            </a:r>
            <a:endParaRPr lang="en-GR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RBC and Hemoglobinopathies</a:t>
            </a:r>
            <a:endParaRPr lang="en-G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Lymphoproliferative Neoplasms</a:t>
            </a:r>
            <a:endParaRPr lang="en-GR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HSC Transplantation and Cellular Therapies</a:t>
            </a: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MDS and BM Failure syndromes</a:t>
            </a:r>
            <a:endParaRPr lang="en-GR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Acute Leukemia and MPNs</a:t>
            </a:r>
            <a:endParaRPr lang="en-G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Pediatric Hematology</a:t>
            </a:r>
            <a:endParaRPr lang="en-GR" sz="2400" kern="1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lvl="0" indent="-457200">
              <a:buFont typeface="+mj-lt"/>
              <a:buAutoNum type="arabicPeriod"/>
              <a:tabLst>
                <a:tab pos="685800" algn="l"/>
              </a:tabLst>
            </a:pPr>
            <a:r>
              <a:rPr lang="en-US" sz="2400" kern="100" dirty="0">
                <a:solidFill>
                  <a:srgbClr val="C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Plasma Cell Dyscrasias</a:t>
            </a:r>
            <a:endParaRPr lang="en-GR" sz="2400" kern="100" dirty="0">
              <a:solidFill>
                <a:srgbClr val="C0000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014813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65</TotalTime>
  <Words>325</Words>
  <Application>Microsoft Office PowerPoint</Application>
  <PresentationFormat>Widescreen</PresentationFormat>
  <Paragraphs>47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Symbol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gvasilop@icloud.com</dc:creator>
  <cp:lastModifiedBy>Manon Saris</cp:lastModifiedBy>
  <cp:revision>8</cp:revision>
  <dcterms:created xsi:type="dcterms:W3CDTF">2025-02-13T04:30:08Z</dcterms:created>
  <dcterms:modified xsi:type="dcterms:W3CDTF">2025-02-13T11:50:13Z</dcterms:modified>
</cp:coreProperties>
</file>