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34857-52AA-E617-AC34-1A910B550E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1E589-7925-C419-FA11-1D83AD2F3A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4F46C5-63B0-DD99-6527-258235C0C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365E4-7D22-CC49-95B6-9E544D40F902}" type="datetimeFigureOut">
              <a:rPr lang="en-GR" smtClean="0"/>
              <a:t>02/13/2025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C8520-2FEB-C958-6E7B-8254923BD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2CE57E-BDB1-E13F-E1FD-B491AF19B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EA347-3A22-7D47-8FDF-06F8F15C859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129430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59B27-C891-58F6-DBC0-0DDB03610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1001A0-B5F4-21DC-E990-DE8C3CFE2E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D57188-F335-F179-4D64-F0976B47B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365E4-7D22-CC49-95B6-9E544D40F902}" type="datetimeFigureOut">
              <a:rPr lang="en-GR" smtClean="0"/>
              <a:t>02/13/2025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F927D-855D-FB53-D9E3-D6A8F3D3B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0C4BD-4869-94B9-B73A-04900FC23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EA347-3A22-7D47-8FDF-06F8F15C859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946546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FCCED9-A306-3F87-27BF-FD03181FA9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F4BB5F-E742-EE71-A161-C19552B1F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94156-D1F4-594A-C32E-5A68017E8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365E4-7D22-CC49-95B6-9E544D40F902}" type="datetimeFigureOut">
              <a:rPr lang="en-GR" smtClean="0"/>
              <a:t>02/13/2025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D0E51-D7F8-EB7D-8C0E-D0CDF6FAE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3ED87F-0CE2-366A-FDC9-707C7A6B9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EA347-3A22-7D47-8FDF-06F8F15C859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269067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6CDC1-B67E-E544-AF9F-48EB2F41B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F3C69-44E0-CCEB-DFD2-03481F6D3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5461B4-E805-005F-FFAA-CD75178D5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365E4-7D22-CC49-95B6-9E544D40F902}" type="datetimeFigureOut">
              <a:rPr lang="en-GR" smtClean="0"/>
              <a:t>02/13/2025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2F43E-DB91-480A-7551-D438B44BA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00FF6-99DA-0C87-0E8E-72AA001D7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EA347-3A22-7D47-8FDF-06F8F15C859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89232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0FFC3-1E65-E757-0B62-81DAFEED5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112D19-85D6-BCEE-6C6D-8068144DC3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0C3799-6C93-2EEF-C622-590A82EAF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365E4-7D22-CC49-95B6-9E544D40F902}" type="datetimeFigureOut">
              <a:rPr lang="en-GR" smtClean="0"/>
              <a:t>02/13/2025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70562-70D1-0D87-B741-8EE939A29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A39D65-41C8-CB63-0270-32BE5C50E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EA347-3A22-7D47-8FDF-06F8F15C859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51961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58114-0534-2A03-D6B7-13F6F7721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D09FF-55C9-02BE-FAF0-85806220D8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340877-AAB9-061F-C36F-6C9FCA257B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966C45-0595-28EA-F3EA-E0EBE555E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365E4-7D22-CC49-95B6-9E544D40F902}" type="datetimeFigureOut">
              <a:rPr lang="en-GR" smtClean="0"/>
              <a:t>02/13/2025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967404-D162-370A-3489-A665811F7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0B1F2A-DA21-727F-2D6D-CF9FD1D85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EA347-3A22-7D47-8FDF-06F8F15C859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452240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29788-4A8E-D799-A57F-79B7D8D20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A07EB0-57FC-786F-9E0B-9864790F11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5802F3-DEF6-572D-B8D7-5F1E40EBFD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A9C5E4-A7D8-9C22-3624-484DB9125C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E6A71E-6372-BCE1-523B-5734C0DD40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20F03A-DFAE-4F86-2A62-B575BB701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365E4-7D22-CC49-95B6-9E544D40F902}" type="datetimeFigureOut">
              <a:rPr lang="en-GR" smtClean="0"/>
              <a:t>02/13/2025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4F9599-6FBF-20BA-B8F2-F6418850F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2009DB-111B-2C6A-492E-460F434A0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EA347-3A22-7D47-8FDF-06F8F15C859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479808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8F94A-296E-C869-CE7E-2C473292C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8D39D9-7FE2-2814-BEEA-795B06A59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365E4-7D22-CC49-95B6-9E544D40F902}" type="datetimeFigureOut">
              <a:rPr lang="en-GR" smtClean="0"/>
              <a:t>02/13/2025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2D2C41-C821-3CDB-E85B-761A4BF1D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B85A41-94AE-FDE3-1F9A-FF2C874FF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EA347-3A22-7D47-8FDF-06F8F15C859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9856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F42C67-0DD9-73BF-A6F8-C0AF324C2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365E4-7D22-CC49-95B6-9E544D40F902}" type="datetimeFigureOut">
              <a:rPr lang="en-GR" smtClean="0"/>
              <a:t>02/13/2025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DF6215-0887-F132-E856-C77055A56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24CC70-08BC-C655-5F5D-0A468E33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EA347-3A22-7D47-8FDF-06F8F15C859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524074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94707-EB9C-AA36-7D87-081AE17B1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F2CBC-7ECA-92B0-95CC-AEBA535FF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D2A8AA-C97D-A08D-A0CC-F7EE0EE34A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0AD50A-1CFC-114A-51B4-B1A0F67A1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365E4-7D22-CC49-95B6-9E544D40F902}" type="datetimeFigureOut">
              <a:rPr lang="en-GR" smtClean="0"/>
              <a:t>02/13/2025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89C0C1-1852-D60B-0208-A1B3D1B77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D0C181-0A0A-EFA2-46DD-08BCE7DCF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EA347-3A22-7D47-8FDF-06F8F15C859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365054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516C4-94B5-652E-07F2-846FD2C47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CDA08B-1BD3-4FA2-1831-57A0F610EA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4D456D-9F34-0EC8-D074-866700AFB5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DE4FA2-E608-0CF7-694F-1EB0592CD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365E4-7D22-CC49-95B6-9E544D40F902}" type="datetimeFigureOut">
              <a:rPr lang="en-GR" smtClean="0"/>
              <a:t>02/13/2025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1E55D0-690F-31AB-930F-1C183B17D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D11F8B-9428-F22A-0043-D5F8947CA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EA347-3A22-7D47-8FDF-06F8F15C859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849939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B328DB-CA20-6D41-43F4-3503C7056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C8A8FD-553D-4350-5921-89F925A281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2B05F5-73B8-548E-DCFF-B3C62D4C3E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365E4-7D22-CC49-95B6-9E544D40F902}" type="datetimeFigureOut">
              <a:rPr lang="en-GR" smtClean="0"/>
              <a:t>02/13/2025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04907-FAD2-C33D-14AA-0E004F44BD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D7CFC-E8CF-FFED-F5E2-480088918C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EA347-3A22-7D47-8FDF-06F8F15C859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17594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A1127F4-2428-CC75-9BB6-A11B4110E509}"/>
              </a:ext>
            </a:extLst>
          </p:cNvPr>
          <p:cNvSpPr txBox="1"/>
          <p:nvPr/>
        </p:nvSpPr>
        <p:spPr>
          <a:xfrm>
            <a:off x="0" y="377190"/>
            <a:ext cx="12191999" cy="70788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70C0"/>
                </a:solidFill>
              </a:rPr>
              <a:t>                     Hellenic Society of Hematology (HSH)</a:t>
            </a:r>
            <a:endParaRPr lang="en-GR" sz="4000" b="1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410794-8C5A-0B63-88B2-863A5B1039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457" y="364628"/>
            <a:ext cx="1032014" cy="73062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A3F57D0-01EC-376D-726B-F65CAF2F199E}"/>
              </a:ext>
            </a:extLst>
          </p:cNvPr>
          <p:cNvSpPr txBox="1"/>
          <p:nvPr/>
        </p:nvSpPr>
        <p:spPr>
          <a:xfrm>
            <a:off x="2497455" y="1212354"/>
            <a:ext cx="871537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R" sz="2800" b="1" dirty="0"/>
              <a:t>HSH Facts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R" sz="2800" dirty="0"/>
              <a:t>Established in 1961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R" sz="2800" dirty="0"/>
              <a:t>770 full members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R" sz="2800" dirty="0"/>
              <a:t>Hematolgy is split from Oncology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R" sz="2800" dirty="0"/>
              <a:t>Specialty training covers 6 ye</a:t>
            </a:r>
            <a:r>
              <a:rPr lang="en-GB" sz="2800" dirty="0" err="1"/>
              <a:t>ar</a:t>
            </a:r>
            <a:r>
              <a:rPr lang="en-GR" sz="2800" dirty="0"/>
              <a:t>s: 2Y Internal Medicine and 4Y in Clinical and Laboratory engagement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R" sz="2800" dirty="0"/>
              <a:t>Organizes the annual meeting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R" sz="2800" dirty="0"/>
              <a:t>Runs a 2 year tutorial for trainees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R" sz="2800" dirty="0"/>
              <a:t>Has 10 working groups in different hematolgy areas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877736-9C20-F008-0748-7738A2CF9E83}"/>
              </a:ext>
            </a:extLst>
          </p:cNvPr>
          <p:cNvSpPr txBox="1"/>
          <p:nvPr/>
        </p:nvSpPr>
        <p:spPr>
          <a:xfrm>
            <a:off x="431026" y="1212354"/>
            <a:ext cx="20640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R" b="1" dirty="0">
                <a:solidFill>
                  <a:srgbClr val="C00000"/>
                </a:solidFill>
              </a:rPr>
              <a:t>Dr. G. Vassilopoulos</a:t>
            </a:r>
          </a:p>
          <a:p>
            <a:pPr algn="r"/>
            <a:r>
              <a:rPr lang="en-GR" dirty="0">
                <a:solidFill>
                  <a:srgbClr val="C00000"/>
                </a:solidFill>
              </a:rPr>
              <a:t>HSH President</a:t>
            </a:r>
          </a:p>
          <a:p>
            <a:pPr algn="r"/>
            <a:r>
              <a:rPr lang="en-GR" dirty="0">
                <a:solidFill>
                  <a:srgbClr val="C00000"/>
                </a:solidFill>
              </a:rPr>
              <a:t>2025-2026</a:t>
            </a:r>
          </a:p>
        </p:txBody>
      </p:sp>
    </p:spTree>
    <p:extLst>
      <p:ext uri="{BB962C8B-B14F-4D97-AF65-F5344CB8AC3E}">
        <p14:creationId xmlns:p14="http://schemas.microsoft.com/office/powerpoint/2010/main" val="2181253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6203B-9259-451A-0967-F488553259C8}"/>
              </a:ext>
            </a:extLst>
          </p:cNvPr>
          <p:cNvSpPr txBox="1"/>
          <p:nvPr/>
        </p:nvSpPr>
        <p:spPr>
          <a:xfrm>
            <a:off x="1143762" y="2059333"/>
            <a:ext cx="9934575" cy="363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 «Endorsement </a:t>
            </a:r>
            <a:r>
              <a:rPr lang="el-G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ο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 the updated European Hematology Curriculum»: </a:t>
            </a:r>
            <a:r>
              <a:rPr lang="en-US" sz="240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academic centers &amp; central govt guidelines, implement specialty programs harmonized to the EHA curriculum</a:t>
            </a:r>
            <a:endParaRPr lang="en-GR" sz="2400" kern="1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 «Lighting the Flame: Sparking Interest in Hematology»: </a:t>
            </a:r>
            <a:r>
              <a:rPr lang="en-US" sz="240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Responsible member Dr </a:t>
            </a:r>
            <a:r>
              <a:rPr lang="en-US" sz="2400" kern="10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Solomou</a:t>
            </a:r>
            <a:endParaRPr lang="en-US" sz="2400" kern="1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EHA EXAMS PARALLEL SESSION:</a:t>
            </a:r>
            <a:r>
              <a:rPr lang="el-G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HSH participates each ye</a:t>
            </a:r>
            <a:r>
              <a:rPr lang="en-US" sz="2400" kern="1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 since</a:t>
            </a:r>
            <a:r>
              <a:rPr lang="el-GR" sz="240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2017</a:t>
            </a:r>
            <a:r>
              <a:rPr lang="el-G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EHA - Balkan Hematology Days</a:t>
            </a:r>
            <a:endParaRPr lang="en-G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EHA Tutorials</a:t>
            </a:r>
            <a:endParaRPr lang="en-G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itchFamily="2" charset="2"/>
              <a:buChar char="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EHA - HSH Joint Membership: </a:t>
            </a:r>
            <a:r>
              <a:rPr lang="en-US" sz="240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option provided to our society members</a:t>
            </a:r>
            <a:endParaRPr lang="en-GR" sz="2400" kern="1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BF0370-FE13-453D-666B-1C81A2DA1221}"/>
              </a:ext>
            </a:extLst>
          </p:cNvPr>
          <p:cNvSpPr txBox="1"/>
          <p:nvPr/>
        </p:nvSpPr>
        <p:spPr>
          <a:xfrm>
            <a:off x="30100" y="1017270"/>
            <a:ext cx="12161900" cy="76944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4400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ΕΗΑ</a:t>
            </a:r>
            <a:r>
              <a:rPr lang="en-US" sz="4400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4400" b="1" kern="1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HSH</a:t>
            </a:r>
            <a:r>
              <a:rPr lang="en-US" sz="4400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Joint Actions</a:t>
            </a:r>
            <a:endParaRPr lang="en-GR" sz="4400" b="1" kern="1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49E355-B1DE-3B8F-2005-328E5CCAD6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" y="976968"/>
            <a:ext cx="1143762" cy="809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195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AB2D02-BA00-86DE-1011-8A53155BFD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0E5E79F-EA39-CE49-CA5A-36C1140435EF}"/>
              </a:ext>
            </a:extLst>
          </p:cNvPr>
          <p:cNvSpPr txBox="1"/>
          <p:nvPr/>
        </p:nvSpPr>
        <p:spPr>
          <a:xfrm>
            <a:off x="1678305" y="1680374"/>
            <a:ext cx="8835390" cy="363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EHA Board: </a:t>
            </a:r>
            <a:r>
              <a:rPr lang="en-US" sz="240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Councilor </a:t>
            </a:r>
            <a:r>
              <a:rPr lang="en-US" sz="2400" kern="1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Dr. E. </a:t>
            </a:r>
            <a:r>
              <a:rPr lang="en-US" sz="2400" kern="100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Terpos</a:t>
            </a:r>
            <a:endParaRPr lang="en-GR" sz="2400" kern="1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EHA-ASH TRTH Joint Oversight Committee: </a:t>
            </a:r>
            <a:r>
              <a:rPr lang="en-US" sz="240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K. </a:t>
            </a:r>
            <a:r>
              <a:rPr lang="en-US" sz="2400" kern="10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Stamatopoulos</a:t>
            </a:r>
            <a:endParaRPr lang="en-GR" sz="2400" kern="1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European Affairs Committee</a:t>
            </a: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K. </a:t>
            </a:r>
            <a:r>
              <a:rPr lang="en-US" sz="2400" kern="10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Stamatopoulos</a:t>
            </a:r>
            <a:r>
              <a:rPr lang="en-US" sz="240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Fellowships &amp; Grants Committee: </a:t>
            </a:r>
            <a:r>
              <a:rPr lang="en-US" sz="240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 A. </a:t>
            </a:r>
            <a:r>
              <a:rPr lang="en-US" sz="2400" kern="10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Kattamis</a:t>
            </a:r>
            <a:endParaRPr lang="en-GR" sz="2400" kern="1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Good Governance Committee</a:t>
            </a: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kern="1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H. </a:t>
            </a:r>
            <a:r>
              <a:rPr lang="en-US" sz="2400" kern="100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Papadaki</a:t>
            </a:r>
            <a:endParaRPr lang="en-GR" sz="2400" kern="1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 Committee (Regular Member):</a:t>
            </a:r>
            <a:r>
              <a:rPr lang="en-US" sz="240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K. </a:t>
            </a:r>
            <a:r>
              <a:rPr lang="en-US" sz="2400" kern="10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Stamatopoulos</a:t>
            </a:r>
            <a:endParaRPr lang="en-US" sz="2400" kern="1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Scientific Program Committee, EHA2025 Congress: </a:t>
            </a:r>
            <a:r>
              <a:rPr lang="en-US" sz="240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 </a:t>
            </a:r>
            <a:r>
              <a:rPr lang="en-US" sz="2400" kern="10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Solomou</a:t>
            </a:r>
            <a:endParaRPr lang="en-GR" sz="2400" kern="1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itchFamily="2" charset="2"/>
              <a:buChar char="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SWG (Scientific Working Groups) Committee: </a:t>
            </a:r>
            <a:r>
              <a:rPr lang="en-US" sz="240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 </a:t>
            </a:r>
            <a:r>
              <a:rPr lang="en-US" sz="2400" kern="10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Gavriilaki</a:t>
            </a:r>
            <a:endParaRPr lang="en-GR" sz="2400" kern="1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itchFamily="2" charset="2"/>
              <a:buChar char=""/>
            </a:pPr>
            <a:r>
              <a:rPr lang="el-G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Young EHA Committee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 </a:t>
            </a:r>
            <a:r>
              <a:rPr lang="en-US" sz="2400" kern="100" dirty="0" err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Gavriilaki</a:t>
            </a:r>
            <a:endParaRPr lang="en-G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2E9A96-3408-921F-960E-125DE9D87D31}"/>
              </a:ext>
            </a:extLst>
          </p:cNvPr>
          <p:cNvSpPr txBox="1"/>
          <p:nvPr/>
        </p:nvSpPr>
        <p:spPr>
          <a:xfrm>
            <a:off x="0" y="958261"/>
            <a:ext cx="12192000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3600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HSH Members that Participate in EHA Committees</a:t>
            </a:r>
            <a:endParaRPr lang="en-GR" sz="3600" b="1" kern="1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500628-6091-4E10-052E-A762EB8710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" y="916769"/>
            <a:ext cx="971550" cy="687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889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35EF47-74C9-48E6-5DBF-E6CF349BEC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C19B897-CC1C-E883-56E7-F5B76C03112F}"/>
              </a:ext>
            </a:extLst>
          </p:cNvPr>
          <p:cNvSpPr txBox="1"/>
          <p:nvPr/>
        </p:nvSpPr>
        <p:spPr>
          <a:xfrm>
            <a:off x="985837" y="2103284"/>
            <a:ext cx="10220326" cy="2445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Disease Registries (from our SWGs) and endorse bio-banking</a:t>
            </a: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400" kern="1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simple biomarkers (RT-PCR) full coverage from NHS </a:t>
            </a: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Include NGS in the co-payment system of NHS</a:t>
            </a: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400" kern="1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 the clinical settings where treatments are implemented</a:t>
            </a: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Complete therapeutic protocols and link them to the National Heme Registry</a:t>
            </a:r>
          </a:p>
          <a:p>
            <a:pPr marL="342900" lvl="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400" kern="1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Political pressure for Hospice Care Units  </a:t>
            </a:r>
            <a:endParaRPr lang="en-GR" sz="2400" kern="1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8ED40E-5EDE-6CE7-F33A-367C2D173381}"/>
              </a:ext>
            </a:extLst>
          </p:cNvPr>
          <p:cNvSpPr txBox="1"/>
          <p:nvPr/>
        </p:nvSpPr>
        <p:spPr>
          <a:xfrm>
            <a:off x="0" y="958261"/>
            <a:ext cx="12192000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3600" b="1" kern="1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HSH: Current Goals</a:t>
            </a:r>
            <a:r>
              <a:rPr lang="en-US" sz="3600" b="1" kern="1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R" sz="3600" b="1" kern="1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61A1A6-B34C-4B2D-9214-A7E7D274CF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" y="916769"/>
            <a:ext cx="971550" cy="687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278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5CACDB-4BAD-4260-B8AA-2D74B20C6C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C564A6-B278-CF59-7386-608592BBC127}"/>
              </a:ext>
            </a:extLst>
          </p:cNvPr>
          <p:cNvSpPr txBox="1"/>
          <p:nvPr/>
        </p:nvSpPr>
        <p:spPr>
          <a:xfrm>
            <a:off x="0" y="698932"/>
            <a:ext cx="12192000" cy="70788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</a:rPr>
              <a:t>HSH Scientific Working Groups</a:t>
            </a:r>
            <a:endParaRPr lang="en-GR" sz="4000" b="1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886E15-36FC-7305-9A2B-5C2C9FCA9D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682580"/>
            <a:ext cx="1022985" cy="72423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2AF739A-FD98-43B0-0A07-79FA1B2C9EAC}"/>
              </a:ext>
            </a:extLst>
          </p:cNvPr>
          <p:cNvSpPr txBox="1"/>
          <p:nvPr/>
        </p:nvSpPr>
        <p:spPr>
          <a:xfrm>
            <a:off x="2623185" y="1536174"/>
            <a:ext cx="871537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+mj-lt"/>
              <a:buAutoNum type="arabicPeriod"/>
              <a:tabLst>
                <a:tab pos="685800" algn="l"/>
              </a:tabLst>
            </a:pPr>
            <a:r>
              <a:rPr lang="en-US" sz="24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Blood Bank and Apheresis</a:t>
            </a:r>
            <a:endParaRPr lang="en-GR" sz="24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  <a:tabLst>
                <a:tab pos="685800" algn="l"/>
              </a:tabLst>
            </a:pPr>
            <a:r>
              <a:rPr lang="en-US" sz="2400" kern="1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Hemostasis</a:t>
            </a:r>
            <a:endParaRPr lang="en-GR" sz="2400" kern="100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  <a:tabLst>
                <a:tab pos="685800" algn="l"/>
              </a:tabLst>
            </a:pPr>
            <a:r>
              <a:rPr lang="en-US" sz="24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Laboratory and Quality Control</a:t>
            </a:r>
            <a:endParaRPr lang="en-GR" sz="24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  <a:tabLst>
                <a:tab pos="685800" algn="l"/>
              </a:tabLst>
            </a:pPr>
            <a:r>
              <a:rPr lang="en-US" sz="2400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RBC and Hemoglobinopathies</a:t>
            </a:r>
            <a:endParaRPr lang="en-GR" sz="2400" kern="100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  <a:tabLst>
                <a:tab pos="685800" algn="l"/>
              </a:tabLst>
            </a:pPr>
            <a:r>
              <a:rPr lang="en-US" sz="2400" kern="1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Lymphoproliferative Neoplasms</a:t>
            </a:r>
            <a:endParaRPr lang="en-GR" sz="24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  <a:tabLst>
                <a:tab pos="685800" algn="l"/>
              </a:tabLst>
            </a:pPr>
            <a:r>
              <a:rPr lang="en-US" sz="2400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HSC Transplantation and Cellular Therapies</a:t>
            </a:r>
          </a:p>
          <a:p>
            <a:pPr marL="457200" lvl="0" indent="-457200">
              <a:buFont typeface="+mj-lt"/>
              <a:buAutoNum type="arabicPeriod"/>
              <a:tabLst>
                <a:tab pos="685800" algn="l"/>
              </a:tabLst>
            </a:pPr>
            <a:r>
              <a:rPr lang="en-US" sz="2400" kern="1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MDS and BM Failure syndromes</a:t>
            </a:r>
            <a:endParaRPr lang="en-GR" sz="24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  <a:tabLst>
                <a:tab pos="685800" algn="l"/>
              </a:tabLst>
            </a:pPr>
            <a:r>
              <a:rPr lang="en-US" sz="2400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Acute Leukemia and MPNs</a:t>
            </a:r>
            <a:endParaRPr lang="en-GR" sz="2400" kern="100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  <a:tabLst>
                <a:tab pos="685800" algn="l"/>
              </a:tabLst>
            </a:pPr>
            <a:r>
              <a:rPr lang="en-US" sz="24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Pediatric Hematology</a:t>
            </a:r>
            <a:endParaRPr lang="en-GR" sz="24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/>
              <a:tabLst>
                <a:tab pos="685800" algn="l"/>
              </a:tabLst>
            </a:pPr>
            <a:r>
              <a:rPr lang="en-US" sz="2400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Plasma Cell Dyscrasias</a:t>
            </a:r>
            <a:endParaRPr lang="en-GR" sz="2400" kern="100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481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325</Words>
  <Application>Microsoft Office PowerPoint</Application>
  <PresentationFormat>Widescreen</PresentationFormat>
  <Paragraphs>47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gvasilop@icloud.com</dc:creator>
  <cp:lastModifiedBy>Manon Saris</cp:lastModifiedBy>
  <cp:revision>8</cp:revision>
  <dcterms:created xsi:type="dcterms:W3CDTF">2025-02-13T04:30:08Z</dcterms:created>
  <dcterms:modified xsi:type="dcterms:W3CDTF">2025-02-13T11:50:13Z</dcterms:modified>
</cp:coreProperties>
</file>