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ileron" panose="020B0604020202020204" charset="0"/>
      <p:regular r:id="rId6"/>
    </p:embeddedFont>
    <p:embeddedFont>
      <p:font typeface="Aileron Bold" panose="020B0604020202020204" charset="0"/>
      <p:regular r:id="rId7"/>
      <p:bold r:id="rId8"/>
    </p:embeddedFont>
    <p:embeddedFont>
      <p:font typeface="Aileron Bold Italics" panose="020B0604020202020204" charset="0"/>
      <p:regular r:id="rId9"/>
      <p:bold r:id="rId10"/>
      <p:italic r:id="rId11"/>
      <p:boldItalic r:id="rId12"/>
    </p:embeddedFont>
    <p:embeddedFont>
      <p:font typeface="Anton" panose="020F0502020204030204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1.sv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1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1.sv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18" b="-95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6513432" cy="10287000"/>
            <a:chOff x="0" y="0"/>
            <a:chExt cx="8684576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6256" r="26256"/>
            <a:stretch>
              <a:fillRect/>
            </a:stretch>
          </p:blipFill>
          <p:spPr>
            <a:xfrm>
              <a:off x="0" y="0"/>
              <a:ext cx="8684576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7445143" y="2464845"/>
            <a:ext cx="1496914" cy="362504"/>
            <a:chOff x="0" y="0"/>
            <a:chExt cx="167817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8175" cy="406400"/>
            </a:xfrm>
            <a:custGeom>
              <a:avLst/>
              <a:gdLst/>
              <a:ahLst/>
              <a:cxnLst/>
              <a:rect l="l" t="t" r="r" b="b"/>
              <a:pathLst>
                <a:path w="1678175" h="406400">
                  <a:moveTo>
                    <a:pt x="1474975" y="0"/>
                  </a:moveTo>
                  <a:cubicBezTo>
                    <a:pt x="1587200" y="0"/>
                    <a:pt x="1678175" y="90976"/>
                    <a:pt x="1678175" y="203200"/>
                  </a:cubicBezTo>
                  <a:cubicBezTo>
                    <a:pt x="1678175" y="315424"/>
                    <a:pt x="1587200" y="406400"/>
                    <a:pt x="147497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24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7817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8942057" y="2646098"/>
            <a:ext cx="3626498" cy="0"/>
          </a:xfrm>
          <a:prstGeom prst="line">
            <a:avLst/>
          </a:prstGeom>
          <a:ln w="38100" cap="flat">
            <a:solidFill>
              <a:srgbClr val="ED24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445143" y="817291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815043" y="817291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184943" y="817291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445143" y="3453117"/>
            <a:ext cx="11463778" cy="309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80"/>
              </a:lnSpc>
            </a:pPr>
            <a:r>
              <a:rPr lang="en-US" sz="12000" spc="468" dirty="0">
                <a:solidFill>
                  <a:srgbClr val="292929"/>
                </a:solidFill>
                <a:latin typeface="Anton"/>
                <a:ea typeface="Anton"/>
                <a:cs typeface="Anton"/>
                <a:sym typeface="Anton"/>
              </a:rPr>
              <a:t>YOUNG HEMATOLOGISTS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45143" y="6044196"/>
            <a:ext cx="9144000" cy="191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74"/>
              </a:lnSpc>
            </a:pPr>
            <a:r>
              <a:rPr lang="en-US" sz="11267" spc="439">
                <a:solidFill>
                  <a:srgbClr val="292929"/>
                </a:solidFill>
                <a:latin typeface="Anton"/>
                <a:ea typeface="Anton"/>
                <a:cs typeface="Anton"/>
                <a:sym typeface="Anton"/>
              </a:rPr>
              <a:t>DIVISION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45143" y="8687167"/>
            <a:ext cx="811530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 b="1" spc="-81">
                <a:solidFill>
                  <a:srgbClr val="2B286E"/>
                </a:solidFill>
                <a:latin typeface="Aileron Bold"/>
                <a:ea typeface="Aileron Bold"/>
                <a:cs typeface="Aileron Bold"/>
                <a:sym typeface="Aileron Bold"/>
              </a:rPr>
              <a:t>Created in 2021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358007" y="791625"/>
            <a:ext cx="3901293" cy="999503"/>
          </a:xfrm>
          <a:custGeom>
            <a:avLst/>
            <a:gdLst/>
            <a:ahLst/>
            <a:cxnLst/>
            <a:rect l="l" t="t" r="r" b="b"/>
            <a:pathLst>
              <a:path w="3901293" h="999503">
                <a:moveTo>
                  <a:pt x="0" y="0"/>
                </a:moveTo>
                <a:lnTo>
                  <a:pt x="3901293" y="0"/>
                </a:lnTo>
                <a:lnTo>
                  <a:pt x="3901293" y="999504"/>
                </a:lnTo>
                <a:lnTo>
                  <a:pt x="0" y="999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026" t="-164556" r="-6679" b="-1792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445143" y="9140557"/>
            <a:ext cx="811530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3000" b="1" spc="-81">
                <a:solidFill>
                  <a:srgbClr val="ED2427"/>
                </a:solidFill>
                <a:latin typeface="Aileron Bold"/>
                <a:ea typeface="Aileron Bold"/>
                <a:cs typeface="Aileron Bold"/>
                <a:sym typeface="Aileron Bold"/>
              </a:rPr>
              <a:t>ROMANIAN SOCIETY OF HEMATOLOGY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18" b="-95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38085" b="54414"/>
            <a:stretch>
              <a:fillRect/>
            </a:stretch>
          </p:blipFill>
          <p:spPr>
            <a:xfrm>
              <a:off x="0" y="0"/>
              <a:ext cx="24384000" cy="13716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28700" y="1227169"/>
            <a:ext cx="15861277" cy="1823725"/>
            <a:chOff x="0" y="0"/>
            <a:chExt cx="4177456" cy="480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77456" cy="480323"/>
            </a:xfrm>
            <a:custGeom>
              <a:avLst/>
              <a:gdLst/>
              <a:ahLst/>
              <a:cxnLst/>
              <a:rect l="l" t="t" r="r" b="b"/>
              <a:pathLst>
                <a:path w="4177456" h="480323">
                  <a:moveTo>
                    <a:pt x="0" y="0"/>
                  </a:moveTo>
                  <a:lnTo>
                    <a:pt x="4177456" y="0"/>
                  </a:lnTo>
                  <a:lnTo>
                    <a:pt x="4177456" y="480323"/>
                  </a:lnTo>
                  <a:lnTo>
                    <a:pt x="0" y="480323"/>
                  </a:lnTo>
                  <a:close/>
                </a:path>
              </a:pathLst>
            </a:custGeom>
            <a:solidFill>
              <a:srgbClr val="2B28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77456" cy="518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8974125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8600" y="8974125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68500" y="8974125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4" y="0"/>
                </a:lnTo>
                <a:lnTo>
                  <a:pt x="284174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24638" y="3369031"/>
            <a:ext cx="5926228" cy="1265626"/>
            <a:chOff x="0" y="0"/>
            <a:chExt cx="1560817" cy="3333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0817" cy="333334"/>
            </a:xfrm>
            <a:custGeom>
              <a:avLst/>
              <a:gdLst/>
              <a:ahLst/>
              <a:cxnLst/>
              <a:rect l="l" t="t" r="r" b="b"/>
              <a:pathLst>
                <a:path w="1560817" h="333334">
                  <a:moveTo>
                    <a:pt x="0" y="0"/>
                  </a:moveTo>
                  <a:lnTo>
                    <a:pt x="1560817" y="0"/>
                  </a:lnTo>
                  <a:lnTo>
                    <a:pt x="1560817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ED24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60817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49818" y="3643576"/>
            <a:ext cx="11362940" cy="75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8"/>
              </a:lnSpc>
            </a:pPr>
            <a:r>
              <a:rPr lang="en-US" sz="2800" spc="-75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Create a standardized</a:t>
            </a:r>
          </a:p>
          <a:p>
            <a:pPr algn="just">
              <a:lnSpc>
                <a:spcPts val="2968"/>
              </a:lnSpc>
            </a:pPr>
            <a:r>
              <a:rPr lang="en-US" sz="2800" spc="-75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educational framework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4884611"/>
            <a:ext cx="7062386" cy="1265626"/>
            <a:chOff x="0" y="0"/>
            <a:chExt cx="1860052" cy="3333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0052" cy="333334"/>
            </a:xfrm>
            <a:custGeom>
              <a:avLst/>
              <a:gdLst/>
              <a:ahLst/>
              <a:cxnLst/>
              <a:rect l="l" t="t" r="r" b="b"/>
              <a:pathLst>
                <a:path w="1860052" h="333334">
                  <a:moveTo>
                    <a:pt x="0" y="0"/>
                  </a:moveTo>
                  <a:lnTo>
                    <a:pt x="1860052" y="0"/>
                  </a:lnTo>
                  <a:lnTo>
                    <a:pt x="1860052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ED24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60052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24638" y="6636012"/>
            <a:ext cx="4350193" cy="1453070"/>
          </a:xfrm>
          <a:custGeom>
            <a:avLst/>
            <a:gdLst/>
            <a:ahLst/>
            <a:cxnLst/>
            <a:rect l="l" t="t" r="r" b="b"/>
            <a:pathLst>
              <a:path w="4350193" h="1453070">
                <a:moveTo>
                  <a:pt x="0" y="0"/>
                </a:moveTo>
                <a:lnTo>
                  <a:pt x="4350193" y="0"/>
                </a:lnTo>
                <a:lnTo>
                  <a:pt x="4350193" y="1453069"/>
                </a:lnTo>
                <a:lnTo>
                  <a:pt x="0" y="1453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4021" t="-140874" r="-62100" b="-1399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638730" y="4083757"/>
            <a:ext cx="4583385" cy="4805646"/>
          </a:xfrm>
          <a:custGeom>
            <a:avLst/>
            <a:gdLst/>
            <a:ahLst/>
            <a:cxnLst/>
            <a:rect l="l" t="t" r="r" b="b"/>
            <a:pathLst>
              <a:path w="4583385" h="4805646">
                <a:moveTo>
                  <a:pt x="0" y="0"/>
                </a:moveTo>
                <a:lnTo>
                  <a:pt x="4583385" y="0"/>
                </a:lnTo>
                <a:lnTo>
                  <a:pt x="4583385" y="4805646"/>
                </a:lnTo>
                <a:lnTo>
                  <a:pt x="0" y="4805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664753" y="1677900"/>
            <a:ext cx="8115300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spc="27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Background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20269" y="1627608"/>
            <a:ext cx="11362940" cy="112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8"/>
              </a:lnSpc>
            </a:pPr>
            <a:r>
              <a:rPr lang="en-US" sz="2800" spc="-75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The hematology training in Romania is non uniform</a:t>
            </a:r>
          </a:p>
          <a:p>
            <a:pPr algn="just">
              <a:lnSpc>
                <a:spcPts val="2968"/>
              </a:lnSpc>
            </a:pPr>
            <a:endParaRPr lang="en-US" sz="2800" spc="-75">
              <a:solidFill>
                <a:srgbClr val="FFFFFF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just">
              <a:lnSpc>
                <a:spcPts val="2968"/>
              </a:lnSpc>
            </a:pPr>
            <a:r>
              <a:rPr lang="en-US" sz="2800" spc="-75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Each academic center has its own educational &amp; testing practices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3088" y="3508131"/>
            <a:ext cx="2045780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spc="27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GOAL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1932" y="5023711"/>
            <a:ext cx="2045780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9"/>
              </a:lnSpc>
            </a:pPr>
            <a:r>
              <a:rPr lang="en-US" sz="6999" spc="27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HOW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51512" y="5344894"/>
            <a:ext cx="4739574" cy="38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8"/>
              </a:lnSpc>
            </a:pPr>
            <a:r>
              <a:rPr lang="en-US" sz="2800" spc="-75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EHA &amp; YoungEHA partnership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740766" y="5350547"/>
            <a:ext cx="2800330" cy="1339170"/>
            <a:chOff x="0" y="0"/>
            <a:chExt cx="697032" cy="3333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97032" cy="333334"/>
            </a:xfrm>
            <a:custGeom>
              <a:avLst/>
              <a:gdLst/>
              <a:ahLst/>
              <a:cxnLst/>
              <a:rect l="l" t="t" r="r" b="b"/>
              <a:pathLst>
                <a:path w="697032" h="333334">
                  <a:moveTo>
                    <a:pt x="0" y="0"/>
                  </a:moveTo>
                  <a:lnTo>
                    <a:pt x="697032" y="0"/>
                  </a:lnTo>
                  <a:lnTo>
                    <a:pt x="697032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940F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97032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089647" y="4083757"/>
            <a:ext cx="2800330" cy="1339170"/>
            <a:chOff x="0" y="0"/>
            <a:chExt cx="697032" cy="3333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97032" cy="333334"/>
            </a:xfrm>
            <a:custGeom>
              <a:avLst/>
              <a:gdLst/>
              <a:ahLst/>
              <a:cxnLst/>
              <a:rect l="l" t="t" r="r" b="b"/>
              <a:pathLst>
                <a:path w="697032" h="333334">
                  <a:moveTo>
                    <a:pt x="0" y="0"/>
                  </a:moveTo>
                  <a:lnTo>
                    <a:pt x="697032" y="0"/>
                  </a:lnTo>
                  <a:lnTo>
                    <a:pt x="697032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940F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697032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080266" y="7919130"/>
            <a:ext cx="2800330" cy="1339170"/>
            <a:chOff x="0" y="0"/>
            <a:chExt cx="697032" cy="3333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7032" cy="333334"/>
            </a:xfrm>
            <a:custGeom>
              <a:avLst/>
              <a:gdLst/>
              <a:ahLst/>
              <a:cxnLst/>
              <a:rect l="l" t="t" r="r" b="b"/>
              <a:pathLst>
                <a:path w="697032" h="333334">
                  <a:moveTo>
                    <a:pt x="0" y="0"/>
                  </a:moveTo>
                  <a:lnTo>
                    <a:pt x="697032" y="0"/>
                  </a:lnTo>
                  <a:lnTo>
                    <a:pt x="697032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940F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97032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4361255" y="4362518"/>
            <a:ext cx="2391126" cy="8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962" spc="-7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Educational materials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45368" y="5629308"/>
            <a:ext cx="2391126" cy="8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962" spc="-7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Uniform evaluation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274789" y="8159516"/>
            <a:ext cx="2391126" cy="8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962" spc="-7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Dedicated events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18" b="-95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38085" b="54414"/>
            <a:stretch>
              <a:fillRect/>
            </a:stretch>
          </p:blipFill>
          <p:spPr>
            <a:xfrm>
              <a:off x="0" y="0"/>
              <a:ext cx="24384000" cy="13716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9533624" y="925830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03524" y="925830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73424" y="925830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4" y="0"/>
                </a:lnTo>
                <a:lnTo>
                  <a:pt x="284174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1603077"/>
            <a:ext cx="7158110" cy="1265626"/>
            <a:chOff x="0" y="0"/>
            <a:chExt cx="1885264" cy="3333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85264" cy="333334"/>
            </a:xfrm>
            <a:custGeom>
              <a:avLst/>
              <a:gdLst/>
              <a:ahLst/>
              <a:cxnLst/>
              <a:rect l="l" t="t" r="r" b="b"/>
              <a:pathLst>
                <a:path w="1885264" h="333334">
                  <a:moveTo>
                    <a:pt x="0" y="0"/>
                  </a:moveTo>
                  <a:lnTo>
                    <a:pt x="1885264" y="0"/>
                  </a:lnTo>
                  <a:lnTo>
                    <a:pt x="1885264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ED24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85264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29890" y="1603077"/>
            <a:ext cx="7158110" cy="1265626"/>
            <a:chOff x="0" y="0"/>
            <a:chExt cx="1885264" cy="3333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85264" cy="333334"/>
            </a:xfrm>
            <a:custGeom>
              <a:avLst/>
              <a:gdLst/>
              <a:ahLst/>
              <a:cxnLst/>
              <a:rect l="l" t="t" r="r" b="b"/>
              <a:pathLst>
                <a:path w="1885264" h="333334">
                  <a:moveTo>
                    <a:pt x="0" y="0"/>
                  </a:moveTo>
                  <a:lnTo>
                    <a:pt x="1885264" y="0"/>
                  </a:lnTo>
                  <a:lnTo>
                    <a:pt x="1885264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2B28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85264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579055" y="2997373"/>
            <a:ext cx="5170317" cy="3199134"/>
          </a:xfrm>
          <a:custGeom>
            <a:avLst/>
            <a:gdLst/>
            <a:ahLst/>
            <a:cxnLst/>
            <a:rect l="l" t="t" r="r" b="b"/>
            <a:pathLst>
              <a:path w="5170317" h="3199134">
                <a:moveTo>
                  <a:pt x="0" y="0"/>
                </a:moveTo>
                <a:lnTo>
                  <a:pt x="5170317" y="0"/>
                </a:lnTo>
                <a:lnTo>
                  <a:pt x="5170317" y="3199134"/>
                </a:lnTo>
                <a:lnTo>
                  <a:pt x="0" y="3199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579055" y="6540898"/>
            <a:ext cx="5107745" cy="3154032"/>
          </a:xfrm>
          <a:custGeom>
            <a:avLst/>
            <a:gdLst/>
            <a:ahLst/>
            <a:cxnLst/>
            <a:rect l="l" t="t" r="r" b="b"/>
            <a:pathLst>
              <a:path w="5107745" h="3154032">
                <a:moveTo>
                  <a:pt x="0" y="0"/>
                </a:moveTo>
                <a:lnTo>
                  <a:pt x="5107745" y="0"/>
                </a:lnTo>
                <a:lnTo>
                  <a:pt x="5107745" y="3154033"/>
                </a:lnTo>
                <a:lnTo>
                  <a:pt x="0" y="3154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806316" y="2997373"/>
            <a:ext cx="3481684" cy="2611263"/>
          </a:xfrm>
          <a:custGeom>
            <a:avLst/>
            <a:gdLst/>
            <a:ahLst/>
            <a:cxnLst/>
            <a:rect l="l" t="t" r="r" b="b"/>
            <a:pathLst>
              <a:path w="3481684" h="2611263">
                <a:moveTo>
                  <a:pt x="0" y="0"/>
                </a:moveTo>
                <a:lnTo>
                  <a:pt x="3481684" y="0"/>
                </a:lnTo>
                <a:lnTo>
                  <a:pt x="3481684" y="2611263"/>
                </a:lnTo>
                <a:lnTo>
                  <a:pt x="0" y="26112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166548" y="7041969"/>
            <a:ext cx="3473600" cy="2652962"/>
          </a:xfrm>
          <a:custGeom>
            <a:avLst/>
            <a:gdLst/>
            <a:ahLst/>
            <a:cxnLst/>
            <a:rect l="l" t="t" r="r" b="b"/>
            <a:pathLst>
              <a:path w="3473600" h="2652962">
                <a:moveTo>
                  <a:pt x="0" y="0"/>
                </a:moveTo>
                <a:lnTo>
                  <a:pt x="3473600" y="0"/>
                </a:lnTo>
                <a:lnTo>
                  <a:pt x="3473600" y="2652962"/>
                </a:lnTo>
                <a:lnTo>
                  <a:pt x="0" y="26529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417188" y="4782678"/>
            <a:ext cx="2405261" cy="3207015"/>
          </a:xfrm>
          <a:custGeom>
            <a:avLst/>
            <a:gdLst/>
            <a:ahLst/>
            <a:cxnLst/>
            <a:rect l="l" t="t" r="r" b="b"/>
            <a:pathLst>
              <a:path w="2405261" h="3207015">
                <a:moveTo>
                  <a:pt x="0" y="0"/>
                </a:moveTo>
                <a:lnTo>
                  <a:pt x="2405261" y="0"/>
                </a:lnTo>
                <a:lnTo>
                  <a:pt x="2405261" y="3207014"/>
                </a:lnTo>
                <a:lnTo>
                  <a:pt x="0" y="320701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841872"/>
            <a:ext cx="715811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5600" spc="21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Educational materials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29890" y="1841872"/>
            <a:ext cx="715811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5600" spc="21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Dedicated event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2074" y="3690986"/>
            <a:ext cx="3426070" cy="192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sz="3199" b="1" spc="-86">
                <a:solidFill>
                  <a:srgbClr val="292929"/>
                </a:solidFill>
                <a:latin typeface="Aileron Bold"/>
                <a:ea typeface="Aileron Bold"/>
                <a:cs typeface="Aileron Bold"/>
                <a:sym typeface="Aileron Bold"/>
              </a:rPr>
              <a:t>EHA Campus</a:t>
            </a:r>
          </a:p>
          <a:p>
            <a:pPr algn="l">
              <a:lnSpc>
                <a:spcPts val="2968"/>
              </a:lnSpc>
            </a:pPr>
            <a:r>
              <a:rPr lang="en-US" sz="2800" spc="-75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Free YoungEHA memberships for Romanian &amp; Moldovan residents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2074" y="7225207"/>
            <a:ext cx="3570056" cy="192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sz="3199" b="1" spc="-86">
                <a:solidFill>
                  <a:srgbClr val="292929"/>
                </a:solidFill>
                <a:latin typeface="Aileron Bold"/>
                <a:ea typeface="Aileron Bold"/>
                <a:cs typeface="Aileron Bold"/>
                <a:sym typeface="Aileron Bold"/>
              </a:rPr>
              <a:t>Learning Mondays</a:t>
            </a:r>
          </a:p>
          <a:p>
            <a:pPr algn="l">
              <a:lnSpc>
                <a:spcPts val="2968"/>
              </a:lnSpc>
            </a:pPr>
            <a:r>
              <a:rPr lang="en-US" sz="2800" spc="-75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Weekly translation of questions &amp; social media posting on SRH accounts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33624" y="3681461"/>
            <a:ext cx="478675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8"/>
              </a:lnSpc>
            </a:pPr>
            <a:r>
              <a:rPr lang="en-US" sz="2800" b="1" spc="-75" dirty="0">
                <a:solidFill>
                  <a:srgbClr val="ED2427"/>
                </a:solidFill>
                <a:latin typeface="Aileron Bold"/>
                <a:ea typeface="Aileron Bold"/>
                <a:cs typeface="Aileron Bold"/>
                <a:sym typeface="Aileron Bold"/>
              </a:rPr>
              <a:t>Young Hematologists Forum</a:t>
            </a:r>
          </a:p>
          <a:p>
            <a:pPr algn="l">
              <a:lnSpc>
                <a:spcPts val="2968"/>
              </a:lnSpc>
            </a:pPr>
            <a:r>
              <a:rPr lang="en-US" sz="2800" b="1" spc="-75" dirty="0">
                <a:solidFill>
                  <a:srgbClr val="ED2427"/>
                </a:solidFill>
                <a:latin typeface="Aileron Bold"/>
                <a:ea typeface="Aileron Bold"/>
                <a:cs typeface="Aileron Bold"/>
                <a:sym typeface="Aileron Bold"/>
              </a:rPr>
              <a:t>First edition: June 2021</a:t>
            </a:r>
          </a:p>
          <a:p>
            <a:pPr algn="l">
              <a:lnSpc>
                <a:spcPts val="2968"/>
              </a:lnSpc>
            </a:pPr>
            <a:r>
              <a:rPr lang="en-US" sz="2800" b="1" spc="-75" dirty="0">
                <a:solidFill>
                  <a:srgbClr val="ED2427"/>
                </a:solidFill>
                <a:latin typeface="Aileron Bold"/>
                <a:ea typeface="Aileron Bold"/>
                <a:cs typeface="Aileron Bold"/>
                <a:sym typeface="Aileron Bold"/>
              </a:rPr>
              <a:t>                                   July 2022</a:t>
            </a:r>
          </a:p>
          <a:p>
            <a:pPr algn="l">
              <a:lnSpc>
                <a:spcPts val="2968"/>
              </a:lnSpc>
            </a:pPr>
            <a:r>
              <a:rPr lang="en-US" sz="2800" b="1" spc="-75" dirty="0">
                <a:solidFill>
                  <a:srgbClr val="ED2427"/>
                </a:solidFill>
                <a:latin typeface="Aileron Bold"/>
                <a:ea typeface="Aileron Bold"/>
                <a:cs typeface="Aileron Bold"/>
                <a:sym typeface="Aileron Bold"/>
              </a:rPr>
              <a:t>                                   July 2023</a:t>
            </a:r>
          </a:p>
          <a:p>
            <a:pPr algn="l">
              <a:lnSpc>
                <a:spcPts val="2968"/>
              </a:lnSpc>
            </a:pPr>
            <a:r>
              <a:rPr lang="en-US" sz="2800" b="1" spc="-75" dirty="0">
                <a:solidFill>
                  <a:srgbClr val="ED2427"/>
                </a:solidFill>
                <a:latin typeface="Aileron Bold"/>
                <a:ea typeface="Aileron Bold"/>
                <a:cs typeface="Aileron Bold"/>
                <a:sym typeface="Aileron Bold"/>
              </a:rPr>
              <a:t>                                   July 2024</a:t>
            </a:r>
          </a:p>
          <a:p>
            <a:pPr algn="l">
              <a:lnSpc>
                <a:spcPts val="2968"/>
              </a:lnSpc>
            </a:pPr>
            <a:endParaRPr lang="en-US" sz="2800" b="1" spc="-75" dirty="0">
              <a:solidFill>
                <a:srgbClr val="ED2427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33624" y="6088082"/>
            <a:ext cx="4689949" cy="2612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8"/>
              </a:lnSpc>
            </a:pPr>
            <a:r>
              <a:rPr lang="en-US" sz="2800" spc="-75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Limited number of participants</a:t>
            </a:r>
          </a:p>
          <a:p>
            <a:pPr algn="l">
              <a:lnSpc>
                <a:spcPts val="2968"/>
              </a:lnSpc>
            </a:pPr>
            <a:r>
              <a:rPr lang="en-US" sz="2800" spc="-75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Hands-on trainings</a:t>
            </a:r>
          </a:p>
          <a:p>
            <a:pPr algn="l">
              <a:lnSpc>
                <a:spcPts val="2968"/>
              </a:lnSpc>
            </a:pPr>
            <a:r>
              <a:rPr lang="en-US" sz="2800" spc="-75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Workshops</a:t>
            </a:r>
          </a:p>
          <a:p>
            <a:pPr algn="l">
              <a:lnSpc>
                <a:spcPts val="2968"/>
              </a:lnSpc>
            </a:pPr>
            <a:r>
              <a:rPr lang="en-US" sz="2800" b="1" i="1" spc="-75">
                <a:solidFill>
                  <a:srgbClr val="292929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Sessions dedicated to promote EHA initiatives and programs</a:t>
            </a:r>
          </a:p>
          <a:p>
            <a:pPr algn="l">
              <a:lnSpc>
                <a:spcPts val="2968"/>
              </a:lnSpc>
            </a:pPr>
            <a:endParaRPr lang="en-US" sz="2800" b="1" i="1" spc="-75">
              <a:solidFill>
                <a:srgbClr val="292929"/>
              </a:solidFill>
              <a:latin typeface="Aileron Bold Italics"/>
              <a:ea typeface="Aileron Bold Italics"/>
              <a:cs typeface="Aileron Bold Italics"/>
              <a:sym typeface="Aileron Bold Italic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9120188" y="1813297"/>
            <a:ext cx="47625" cy="7933636"/>
            <a:chOff x="0" y="0"/>
            <a:chExt cx="12543" cy="208951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543" cy="2089517"/>
            </a:xfrm>
            <a:custGeom>
              <a:avLst/>
              <a:gdLst/>
              <a:ahLst/>
              <a:cxnLst/>
              <a:rect l="l" t="t" r="r" b="b"/>
              <a:pathLst>
                <a:path w="12543" h="2089517">
                  <a:moveTo>
                    <a:pt x="0" y="0"/>
                  </a:moveTo>
                  <a:lnTo>
                    <a:pt x="12543" y="0"/>
                  </a:lnTo>
                  <a:lnTo>
                    <a:pt x="12543" y="2089517"/>
                  </a:lnTo>
                  <a:lnTo>
                    <a:pt x="0" y="2089517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543" cy="212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18" b="-95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38085" b="54414"/>
            <a:stretch>
              <a:fillRect/>
            </a:stretch>
          </p:blipFill>
          <p:spPr>
            <a:xfrm>
              <a:off x="0" y="0"/>
              <a:ext cx="24384000" cy="13716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473451" y="925830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4" y="0"/>
                </a:lnTo>
                <a:lnTo>
                  <a:pt x="284174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843350" y="925830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213250" y="9258300"/>
            <a:ext cx="284175" cy="284175"/>
          </a:xfrm>
          <a:custGeom>
            <a:avLst/>
            <a:gdLst/>
            <a:ahLst/>
            <a:cxnLst/>
            <a:rect l="l" t="t" r="r" b="b"/>
            <a:pathLst>
              <a:path w="284175" h="284175">
                <a:moveTo>
                  <a:pt x="0" y="0"/>
                </a:moveTo>
                <a:lnTo>
                  <a:pt x="284175" y="0"/>
                </a:lnTo>
                <a:lnTo>
                  <a:pt x="284175" y="284175"/>
                </a:lnTo>
                <a:lnTo>
                  <a:pt x="0" y="284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1603077"/>
            <a:ext cx="7158110" cy="1265626"/>
            <a:chOff x="0" y="0"/>
            <a:chExt cx="1885264" cy="3333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85264" cy="333334"/>
            </a:xfrm>
            <a:custGeom>
              <a:avLst/>
              <a:gdLst/>
              <a:ahLst/>
              <a:cxnLst/>
              <a:rect l="l" t="t" r="r" b="b"/>
              <a:pathLst>
                <a:path w="1885264" h="333334">
                  <a:moveTo>
                    <a:pt x="0" y="0"/>
                  </a:moveTo>
                  <a:lnTo>
                    <a:pt x="1885264" y="0"/>
                  </a:lnTo>
                  <a:lnTo>
                    <a:pt x="1885264" y="333334"/>
                  </a:lnTo>
                  <a:lnTo>
                    <a:pt x="0" y="333334"/>
                  </a:lnTo>
                  <a:close/>
                </a:path>
              </a:pathLst>
            </a:custGeom>
            <a:solidFill>
              <a:srgbClr val="ED24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85264" cy="37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1820" y="5904825"/>
            <a:ext cx="6450181" cy="3991050"/>
          </a:xfrm>
          <a:custGeom>
            <a:avLst/>
            <a:gdLst/>
            <a:ahLst/>
            <a:cxnLst/>
            <a:rect l="l" t="t" r="r" b="b"/>
            <a:pathLst>
              <a:path w="6450181" h="3991050">
                <a:moveTo>
                  <a:pt x="0" y="0"/>
                </a:moveTo>
                <a:lnTo>
                  <a:pt x="6450181" y="0"/>
                </a:lnTo>
                <a:lnTo>
                  <a:pt x="6450181" y="3991049"/>
                </a:lnTo>
                <a:lnTo>
                  <a:pt x="0" y="3991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533624" y="6695400"/>
            <a:ext cx="1667776" cy="1667776"/>
          </a:xfrm>
          <a:custGeom>
            <a:avLst/>
            <a:gdLst/>
            <a:ahLst/>
            <a:cxnLst/>
            <a:rect l="l" t="t" r="r" b="b"/>
            <a:pathLst>
              <a:path w="1667776" h="1667776">
                <a:moveTo>
                  <a:pt x="0" y="0"/>
                </a:moveTo>
                <a:lnTo>
                  <a:pt x="1667776" y="0"/>
                </a:lnTo>
                <a:lnTo>
                  <a:pt x="1667776" y="1667776"/>
                </a:lnTo>
                <a:lnTo>
                  <a:pt x="0" y="16677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120188" y="1813297"/>
            <a:ext cx="47625" cy="7933636"/>
            <a:chOff x="0" y="0"/>
            <a:chExt cx="12543" cy="20895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543" cy="2089517"/>
            </a:xfrm>
            <a:custGeom>
              <a:avLst/>
              <a:gdLst/>
              <a:ahLst/>
              <a:cxnLst/>
              <a:rect l="l" t="t" r="r" b="b"/>
              <a:pathLst>
                <a:path w="12543" h="2089517">
                  <a:moveTo>
                    <a:pt x="0" y="0"/>
                  </a:moveTo>
                  <a:lnTo>
                    <a:pt x="12543" y="0"/>
                  </a:lnTo>
                  <a:lnTo>
                    <a:pt x="12543" y="2089517"/>
                  </a:lnTo>
                  <a:lnTo>
                    <a:pt x="0" y="2089517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2543" cy="212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2985" y="1841872"/>
            <a:ext cx="7005125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5600" spc="21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Uniform Evaluation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61437" y="1631652"/>
            <a:ext cx="7958034" cy="162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5600" spc="218">
                <a:solidFill>
                  <a:srgbClr val="2B286E"/>
                </a:solidFill>
                <a:latin typeface="Anton"/>
                <a:ea typeface="Anton"/>
                <a:cs typeface="Anton"/>
                <a:sym typeface="Anton"/>
              </a:rPr>
              <a:t>Uniform Evaluation for all residents in Hematology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2074" y="3661370"/>
            <a:ext cx="7569673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-75" dirty="0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Periodic reminders via email &amp; social media</a:t>
            </a:r>
          </a:p>
          <a:p>
            <a:pPr algn="l">
              <a:lnSpc>
                <a:spcPts val="3920"/>
              </a:lnSpc>
            </a:pPr>
            <a:r>
              <a:rPr lang="en-US" sz="2800" spc="-75" dirty="0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Educational workshops</a:t>
            </a:r>
          </a:p>
          <a:p>
            <a:pPr algn="l">
              <a:lnSpc>
                <a:spcPts val="3920"/>
              </a:lnSpc>
            </a:pPr>
            <a:r>
              <a:rPr lang="en-US" sz="2800" spc="-75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Progress test reminders</a:t>
            </a:r>
          </a:p>
          <a:p>
            <a:pPr algn="l">
              <a:lnSpc>
                <a:spcPts val="3920"/>
              </a:lnSpc>
            </a:pPr>
            <a:r>
              <a:rPr lang="en-US" sz="2800" b="1" i="1" spc="-75" dirty="0">
                <a:solidFill>
                  <a:srgbClr val="292929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Constant encouragement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33624" y="3661370"/>
            <a:ext cx="8242209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Legislative changes: starting with 2026 – the national medical Board Exam for each specialty. This initiative aims to standardize and enhance the quality of training for all residents, irrespective of their training center.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2984" y="2960389"/>
            <a:ext cx="4371389" cy="52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THE EHA EXAM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98714" y="6682351"/>
            <a:ext cx="6018421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292929"/>
                </a:solidFill>
                <a:latin typeface="Aileron Bold"/>
                <a:ea typeface="Aileron Bold"/>
                <a:cs typeface="Aileron Bold"/>
                <a:sym typeface="Aileron Bold"/>
              </a:rPr>
              <a:t>Next Future:</a:t>
            </a:r>
            <a:r>
              <a:rPr lang="en-US" sz="2800" dirty="0">
                <a:solidFill>
                  <a:srgbClr val="292929"/>
                </a:solidFill>
                <a:latin typeface="Aileron"/>
                <a:ea typeface="Aileron"/>
                <a:cs typeface="Aileron"/>
                <a:sym typeface="Aileron"/>
              </a:rPr>
              <a:t> The European Hematology Exam (EHA exam) to replace the national medical Board Exam in Hematology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Bold Italics</vt:lpstr>
      <vt:lpstr>Arial</vt:lpstr>
      <vt:lpstr>Anton</vt:lpstr>
      <vt:lpstr>Calibri</vt:lpstr>
      <vt:lpstr>Aileron Bold</vt:lpstr>
      <vt:lpstr>Aileron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SRH_Young Hematologists Division</dc:title>
  <cp:lastModifiedBy>Manon Saris</cp:lastModifiedBy>
  <cp:revision>4</cp:revision>
  <dcterms:created xsi:type="dcterms:W3CDTF">2006-08-16T00:00:00Z</dcterms:created>
  <dcterms:modified xsi:type="dcterms:W3CDTF">2025-02-13T08:48:47Z</dcterms:modified>
  <dc:identifier>DAGetBht_eQ</dc:identifier>
</cp:coreProperties>
</file>