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4"/>
  </p:sldMasterIdLst>
  <p:notesMasterIdLst>
    <p:notesMasterId r:id="rId17"/>
  </p:notesMasterIdLst>
  <p:handoutMasterIdLst>
    <p:handoutMasterId r:id="rId18"/>
  </p:handoutMasterIdLst>
  <p:sldIdLst>
    <p:sldId id="533" r:id="rId5"/>
    <p:sldId id="532" r:id="rId6"/>
    <p:sldId id="546" r:id="rId7"/>
    <p:sldId id="543" r:id="rId8"/>
    <p:sldId id="541" r:id="rId9"/>
    <p:sldId id="545" r:id="rId10"/>
    <p:sldId id="544" r:id="rId11"/>
    <p:sldId id="534" r:id="rId12"/>
    <p:sldId id="540" r:id="rId13"/>
    <p:sldId id="526" r:id="rId14"/>
    <p:sldId id="536" r:id="rId15"/>
    <p:sldId id="539" r:id="rId16"/>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22C"/>
    <a:srgbClr val="003F78"/>
    <a:srgbClr val="006413"/>
    <a:srgbClr val="DCDCDC"/>
    <a:srgbClr val="1590FF"/>
    <a:srgbClr val="63B5FF"/>
    <a:srgbClr val="464646"/>
    <a:srgbClr val="787878"/>
    <a:srgbClr val="AAAAAA"/>
    <a:srgbClr val="0E33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90893-3292-4472-90E7-2237571F5FED}" v="9" dt="2024-10-09T09:33:47.142"/>
    <p1510:client id="{E18E8561-ADFB-1FB9-B51E-2E14F2B3E4FF}" v="29" dt="2024-10-09T12:38:10.56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8" autoAdjust="0"/>
    <p:restoredTop sz="79186" autoAdjust="0"/>
  </p:normalViewPr>
  <p:slideViewPr>
    <p:cSldViewPr snapToGrid="0" snapToObjects="1">
      <p:cViewPr varScale="1">
        <p:scale>
          <a:sx n="62" d="100"/>
          <a:sy n="62" d="100"/>
        </p:scale>
        <p:origin x="1176" y="48"/>
      </p:cViewPr>
      <p:guideLst>
        <p:guide orient="horz" pos="731"/>
        <p:guide pos="33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84182" cy="500856"/>
          </a:xfrm>
          <a:prstGeom prst="rect">
            <a:avLst/>
          </a:prstGeom>
        </p:spPr>
        <p:txBody>
          <a:bodyPr vert="horz" lIns="92418" tIns="46209" rIns="92418" bIns="46209" rtlCol="0"/>
          <a:lstStyle>
            <a:lvl1pPr algn="l">
              <a:defRPr sz="1200"/>
            </a:lvl1pPr>
          </a:lstStyle>
          <a:p>
            <a:endParaRPr lang="de-DE"/>
          </a:p>
        </p:txBody>
      </p:sp>
      <p:sp>
        <p:nvSpPr>
          <p:cNvPr id="3" name="Datumsplatzhalter 2"/>
          <p:cNvSpPr>
            <a:spLocks noGrp="1"/>
          </p:cNvSpPr>
          <p:nvPr>
            <p:ph type="dt" sz="quarter" idx="1"/>
          </p:nvPr>
        </p:nvSpPr>
        <p:spPr>
          <a:xfrm>
            <a:off x="3900801" y="1"/>
            <a:ext cx="2984182" cy="500856"/>
          </a:xfrm>
          <a:prstGeom prst="rect">
            <a:avLst/>
          </a:prstGeom>
        </p:spPr>
        <p:txBody>
          <a:bodyPr vert="horz" lIns="92418" tIns="46209" rIns="92418" bIns="46209" rtlCol="0"/>
          <a:lstStyle>
            <a:lvl1pPr algn="r">
              <a:defRPr sz="1200"/>
            </a:lvl1pPr>
          </a:lstStyle>
          <a:p>
            <a:fld id="{2789BC4A-4527-1D49-8487-9DA3E7EAE827}" type="datetime1">
              <a:rPr lang="de-DE" smtClean="0"/>
              <a:t>13.02.2025</a:t>
            </a:fld>
            <a:endParaRPr lang="de-DE"/>
          </a:p>
        </p:txBody>
      </p:sp>
      <p:sp>
        <p:nvSpPr>
          <p:cNvPr id="4" name="Fußzeilenplatzhalter 3"/>
          <p:cNvSpPr>
            <a:spLocks noGrp="1"/>
          </p:cNvSpPr>
          <p:nvPr>
            <p:ph type="ftr" sz="quarter" idx="2"/>
          </p:nvPr>
        </p:nvSpPr>
        <p:spPr>
          <a:xfrm>
            <a:off x="2" y="9514531"/>
            <a:ext cx="2984182" cy="500856"/>
          </a:xfrm>
          <a:prstGeom prst="rect">
            <a:avLst/>
          </a:prstGeom>
        </p:spPr>
        <p:txBody>
          <a:bodyPr vert="horz" lIns="92418" tIns="46209" rIns="92418" bIns="46209" rtlCol="0" anchor="b"/>
          <a:lstStyle>
            <a:lvl1pPr algn="l">
              <a:defRPr sz="1200"/>
            </a:lvl1pPr>
          </a:lstStyle>
          <a:p>
            <a:endParaRPr lang="de-DE"/>
          </a:p>
        </p:txBody>
      </p:sp>
      <p:sp>
        <p:nvSpPr>
          <p:cNvPr id="5" name="Foliennummernplatzhalter 4"/>
          <p:cNvSpPr>
            <a:spLocks noGrp="1"/>
          </p:cNvSpPr>
          <p:nvPr>
            <p:ph type="sldNum" sz="quarter" idx="3"/>
          </p:nvPr>
        </p:nvSpPr>
        <p:spPr>
          <a:xfrm>
            <a:off x="3900801" y="9514531"/>
            <a:ext cx="2984182" cy="500856"/>
          </a:xfrm>
          <a:prstGeom prst="rect">
            <a:avLst/>
          </a:prstGeom>
        </p:spPr>
        <p:txBody>
          <a:bodyPr vert="horz" lIns="92418" tIns="46209" rIns="92418" bIns="46209" rtlCol="0" anchor="b"/>
          <a:lstStyle>
            <a:lvl1pPr algn="r">
              <a:defRPr sz="1200"/>
            </a:lvl1pPr>
          </a:lstStyle>
          <a:p>
            <a:fld id="{C82AC4DD-2E0F-884E-93FF-D1976BB952DF}" type="slidenum">
              <a:rPr lang="de-DE" smtClean="0"/>
              <a:t>‹#›</a:t>
            </a:fld>
            <a:endParaRPr lang="de-DE"/>
          </a:p>
        </p:txBody>
      </p:sp>
    </p:spTree>
    <p:extLst>
      <p:ext uri="{BB962C8B-B14F-4D97-AF65-F5344CB8AC3E}">
        <p14:creationId xmlns:p14="http://schemas.microsoft.com/office/powerpoint/2010/main" val="247767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84182" cy="500856"/>
          </a:xfrm>
          <a:prstGeom prst="rect">
            <a:avLst/>
          </a:prstGeom>
        </p:spPr>
        <p:txBody>
          <a:bodyPr vert="horz" lIns="92418" tIns="46209" rIns="92418" bIns="46209" rtlCol="0"/>
          <a:lstStyle>
            <a:lvl1pPr algn="l">
              <a:defRPr sz="1200"/>
            </a:lvl1pPr>
          </a:lstStyle>
          <a:p>
            <a:endParaRPr lang="de-DE"/>
          </a:p>
        </p:txBody>
      </p:sp>
      <p:sp>
        <p:nvSpPr>
          <p:cNvPr id="3" name="Datumsplatzhalter 2"/>
          <p:cNvSpPr>
            <a:spLocks noGrp="1"/>
          </p:cNvSpPr>
          <p:nvPr>
            <p:ph type="dt" idx="1"/>
          </p:nvPr>
        </p:nvSpPr>
        <p:spPr>
          <a:xfrm>
            <a:off x="3900801" y="1"/>
            <a:ext cx="2984182" cy="500856"/>
          </a:xfrm>
          <a:prstGeom prst="rect">
            <a:avLst/>
          </a:prstGeom>
        </p:spPr>
        <p:txBody>
          <a:bodyPr vert="horz" lIns="92418" tIns="46209" rIns="92418" bIns="46209" rtlCol="0"/>
          <a:lstStyle>
            <a:lvl1pPr algn="r">
              <a:defRPr sz="1200"/>
            </a:lvl1pPr>
          </a:lstStyle>
          <a:p>
            <a:fld id="{26575C24-6F0A-D840-97A5-10A8EF78346E}" type="datetime1">
              <a:rPr lang="de-DE" smtClean="0"/>
              <a:t>13.02.2025</a:t>
            </a:fld>
            <a:endParaRPr lang="de-DE"/>
          </a:p>
        </p:txBody>
      </p:sp>
      <p:sp>
        <p:nvSpPr>
          <p:cNvPr id="4" name="Folienbildplatzhalter 3"/>
          <p:cNvSpPr>
            <a:spLocks noGrp="1" noRot="1" noChangeAspect="1"/>
          </p:cNvSpPr>
          <p:nvPr>
            <p:ph type="sldImg" idx="2"/>
          </p:nvPr>
        </p:nvSpPr>
        <p:spPr>
          <a:xfrm>
            <a:off x="103188" y="750888"/>
            <a:ext cx="6680200" cy="3757612"/>
          </a:xfrm>
          <a:prstGeom prst="rect">
            <a:avLst/>
          </a:prstGeom>
          <a:noFill/>
          <a:ln w="12700">
            <a:solidFill>
              <a:prstClr val="black"/>
            </a:solidFill>
          </a:ln>
        </p:spPr>
        <p:txBody>
          <a:bodyPr vert="horz" lIns="92418" tIns="46209" rIns="92418" bIns="46209" rtlCol="0" anchor="ctr"/>
          <a:lstStyle/>
          <a:p>
            <a:endParaRPr lang="de-DE"/>
          </a:p>
        </p:txBody>
      </p:sp>
      <p:sp>
        <p:nvSpPr>
          <p:cNvPr id="5" name="Notizenplatzhalter 4"/>
          <p:cNvSpPr>
            <a:spLocks noGrp="1"/>
          </p:cNvSpPr>
          <p:nvPr>
            <p:ph type="body" sz="quarter" idx="3"/>
          </p:nvPr>
        </p:nvSpPr>
        <p:spPr>
          <a:xfrm>
            <a:off x="688658" y="4758135"/>
            <a:ext cx="5509260" cy="4507706"/>
          </a:xfrm>
          <a:prstGeom prst="rect">
            <a:avLst/>
          </a:prstGeom>
        </p:spPr>
        <p:txBody>
          <a:bodyPr vert="horz" lIns="92418" tIns="46209" rIns="92418" bIns="4620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514531"/>
            <a:ext cx="2984182" cy="500856"/>
          </a:xfrm>
          <a:prstGeom prst="rect">
            <a:avLst/>
          </a:prstGeom>
        </p:spPr>
        <p:txBody>
          <a:bodyPr vert="horz" lIns="92418" tIns="46209" rIns="92418" bIns="46209" rtlCol="0" anchor="b"/>
          <a:lstStyle>
            <a:lvl1pPr algn="l">
              <a:defRPr sz="1200"/>
            </a:lvl1pPr>
          </a:lstStyle>
          <a:p>
            <a:endParaRPr lang="de-DE"/>
          </a:p>
        </p:txBody>
      </p:sp>
      <p:sp>
        <p:nvSpPr>
          <p:cNvPr id="7" name="Foliennummernplatzhalter 6"/>
          <p:cNvSpPr>
            <a:spLocks noGrp="1"/>
          </p:cNvSpPr>
          <p:nvPr>
            <p:ph type="sldNum" sz="quarter" idx="5"/>
          </p:nvPr>
        </p:nvSpPr>
        <p:spPr>
          <a:xfrm>
            <a:off x="3900801" y="9514531"/>
            <a:ext cx="2984182" cy="500856"/>
          </a:xfrm>
          <a:prstGeom prst="rect">
            <a:avLst/>
          </a:prstGeom>
        </p:spPr>
        <p:txBody>
          <a:bodyPr vert="horz" lIns="92418" tIns="46209" rIns="92418" bIns="46209" rtlCol="0" anchor="b"/>
          <a:lstStyle>
            <a:lvl1pPr algn="r">
              <a:defRPr sz="1200"/>
            </a:lvl1pPr>
          </a:lstStyle>
          <a:p>
            <a:fld id="{FA590C24-39BE-A641-9505-74045425CEF9}" type="slidenum">
              <a:rPr lang="de-DE" smtClean="0"/>
              <a:t>‹#›</a:t>
            </a:fld>
            <a:endParaRPr lang="de-DE"/>
          </a:p>
        </p:txBody>
      </p:sp>
    </p:spTree>
    <p:extLst>
      <p:ext uri="{BB962C8B-B14F-4D97-AF65-F5344CB8AC3E}">
        <p14:creationId xmlns:p14="http://schemas.microsoft.com/office/powerpoint/2010/main" val="1562976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A590C24-39BE-A641-9505-74045425CEF9}" type="slidenum">
              <a:rPr lang="de-DE" smtClean="0"/>
              <a:t>1</a:t>
            </a:fld>
            <a:endParaRPr lang="de-DE"/>
          </a:p>
        </p:txBody>
      </p:sp>
    </p:spTree>
    <p:extLst>
      <p:ext uri="{BB962C8B-B14F-4D97-AF65-F5344CB8AC3E}">
        <p14:creationId xmlns:p14="http://schemas.microsoft.com/office/powerpoint/2010/main" val="296766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Pro SPEC-SSH courses (structured postgraduate education courses): between 40 and 60 participants</a:t>
            </a:r>
          </a:p>
          <a:p>
            <a:r>
              <a:rPr lang="en-US" dirty="0"/>
              <a:t>SSH-Review of the ASH Meeting: approx. 150 participants</a:t>
            </a:r>
          </a:p>
          <a:p>
            <a:r>
              <a:rPr lang="en-US" dirty="0"/>
              <a:t>SSH-Diagnostic Meeting: approx. 270 participants</a:t>
            </a:r>
          </a:p>
          <a:p>
            <a:r>
              <a:rPr lang="en-US" dirty="0"/>
              <a:t>SSH-EHA Essentials Meeting: over 100 people took part in the pilot in 2024</a:t>
            </a:r>
          </a:p>
          <a:p>
            <a:r>
              <a:rPr lang="en-US" dirty="0"/>
              <a:t>The SGH promotes </a:t>
            </a:r>
            <a:r>
              <a:rPr lang="en-US" b="1" dirty="0"/>
              <a:t>collegiality</a:t>
            </a:r>
            <a:r>
              <a:rPr lang="en-US" dirty="0"/>
              <a:t> among its members.</a:t>
            </a:r>
          </a:p>
          <a:p>
            <a:endParaRPr lang="de-CH" dirty="0"/>
          </a:p>
          <a:p>
            <a:endParaRPr lang="de-CH" dirty="0"/>
          </a:p>
        </p:txBody>
      </p:sp>
      <p:sp>
        <p:nvSpPr>
          <p:cNvPr id="4" name="Foliennummernplatzhalter 3"/>
          <p:cNvSpPr>
            <a:spLocks noGrp="1"/>
          </p:cNvSpPr>
          <p:nvPr>
            <p:ph type="sldNum" sz="quarter" idx="5"/>
          </p:nvPr>
        </p:nvSpPr>
        <p:spPr/>
        <p:txBody>
          <a:bodyPr/>
          <a:lstStyle/>
          <a:p>
            <a:fld id="{FA590C24-39BE-A641-9505-74045425CEF9}" type="slidenum">
              <a:rPr lang="de-DE" smtClean="0"/>
              <a:t>2</a:t>
            </a:fld>
            <a:endParaRPr lang="de-DE"/>
          </a:p>
        </p:txBody>
      </p:sp>
    </p:spTree>
    <p:extLst>
      <p:ext uri="{BB962C8B-B14F-4D97-AF65-F5344CB8AC3E}">
        <p14:creationId xmlns:p14="http://schemas.microsoft.com/office/powerpoint/2010/main" val="260714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A590C24-39BE-A641-9505-74045425CEF9}" type="slidenum">
              <a:rPr lang="de-DE" smtClean="0"/>
              <a:t>3</a:t>
            </a:fld>
            <a:endParaRPr lang="de-DE"/>
          </a:p>
        </p:txBody>
      </p:sp>
    </p:spTree>
    <p:extLst>
      <p:ext uri="{BB962C8B-B14F-4D97-AF65-F5344CB8AC3E}">
        <p14:creationId xmlns:p14="http://schemas.microsoft.com/office/powerpoint/2010/main" val="345402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A590C24-39BE-A641-9505-74045425CEF9}" type="slidenum">
              <a:rPr lang="de-DE" smtClean="0"/>
              <a:t>4</a:t>
            </a:fld>
            <a:endParaRPr lang="de-DE"/>
          </a:p>
        </p:txBody>
      </p:sp>
    </p:spTree>
    <p:extLst>
      <p:ext uri="{BB962C8B-B14F-4D97-AF65-F5344CB8AC3E}">
        <p14:creationId xmlns:p14="http://schemas.microsoft.com/office/powerpoint/2010/main" val="55653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One of the activities of our professional organization is very future-oriented.</a:t>
            </a:r>
            <a:endParaRPr lang="de-CH"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FA590C24-39BE-A641-9505-74045425CEF9}" type="slidenum">
              <a:rPr lang="de-DE" smtClean="0"/>
              <a:t>8</a:t>
            </a:fld>
            <a:endParaRPr lang="de-DE"/>
          </a:p>
        </p:txBody>
      </p:sp>
    </p:spTree>
    <p:extLst>
      <p:ext uri="{BB962C8B-B14F-4D97-AF65-F5344CB8AC3E}">
        <p14:creationId xmlns:p14="http://schemas.microsoft.com/office/powerpoint/2010/main" val="295706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activity that brings us together with the SGMO and also integrates many other organizations related to Swiss oncology and hematology is the SOHC. This congress also has an </a:t>
            </a:r>
            <a:r>
              <a:rPr lang="en-US" dirty="0" err="1"/>
              <a:t>interprofessional</a:t>
            </a:r>
            <a:r>
              <a:rPr lang="en-US" dirty="0"/>
              <a:t> focus. The SOHC is the third largest medical congress in Switzerland.</a:t>
            </a:r>
            <a:endParaRPr lang="de-DE" dirty="0"/>
          </a:p>
        </p:txBody>
      </p:sp>
      <p:sp>
        <p:nvSpPr>
          <p:cNvPr id="4" name="Slide Number Placeholder 3"/>
          <p:cNvSpPr>
            <a:spLocks noGrp="1"/>
          </p:cNvSpPr>
          <p:nvPr>
            <p:ph type="sldNum" sz="quarter" idx="10"/>
          </p:nvPr>
        </p:nvSpPr>
        <p:spPr/>
        <p:txBody>
          <a:bodyPr/>
          <a:lstStyle/>
          <a:p>
            <a:fld id="{FA590C24-39BE-A641-9505-74045425CEF9}" type="slidenum">
              <a:rPr lang="de-DE" smtClean="0"/>
              <a:t>10</a:t>
            </a:fld>
            <a:endParaRPr lang="de-DE"/>
          </a:p>
        </p:txBody>
      </p:sp>
    </p:spTree>
    <p:extLst>
      <p:ext uri="{BB962C8B-B14F-4D97-AF65-F5344CB8AC3E}">
        <p14:creationId xmlns:p14="http://schemas.microsoft.com/office/powerpoint/2010/main" val="271952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EPAs are increasingly being used worldwide to structure teaching and learning in competency-based medical education and training. The progress of trainees is evaluated in terms of the level of independence they achieve (level of supervision).From 2024, trainees will begin their training who have been educated using this concept.</a:t>
            </a:r>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A590C24-39BE-A641-9505-74045425CEF9}" type="slidenum">
              <a:rPr lang="de-DE" smtClean="0"/>
              <a:t>11</a:t>
            </a:fld>
            <a:endParaRPr lang="de-DE"/>
          </a:p>
        </p:txBody>
      </p:sp>
    </p:spTree>
    <p:extLst>
      <p:ext uri="{BB962C8B-B14F-4D97-AF65-F5344CB8AC3E}">
        <p14:creationId xmlns:p14="http://schemas.microsoft.com/office/powerpoint/2010/main" val="21822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3370903"/>
            <a:ext cx="11040000" cy="1503360"/>
          </a:xfrm>
        </p:spPr>
        <p:txBody>
          <a:bodyPr>
            <a:noAutofit/>
          </a:bodyPr>
          <a:lstStyle>
            <a:lvl1pPr marL="0" indent="0" algn="l">
              <a:buNone/>
              <a:defRPr sz="2400" b="0" u="none" cap="none" spc="0" normalizeH="0" baseline="0">
                <a:solidFill>
                  <a:schemeClr val="tx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Untertitel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sp>
        <p:nvSpPr>
          <p:cNvPr id="4" name="Textplatzhalter 3"/>
          <p:cNvSpPr>
            <a:spLocks noGrp="1"/>
          </p:cNvSpPr>
          <p:nvPr>
            <p:ph type="body" sz="quarter" idx="13" hasCustomPrompt="1"/>
          </p:nvPr>
        </p:nvSpPr>
        <p:spPr>
          <a:xfrm>
            <a:off x="609600" y="2088000"/>
            <a:ext cx="11040000" cy="1206000"/>
          </a:xfrm>
        </p:spPr>
        <p:txBody>
          <a:bodyPr numCol="1" anchor="b" anchorCtr="0"/>
          <a:lstStyle>
            <a:lvl1pPr marL="0" indent="0">
              <a:lnSpc>
                <a:spcPct val="100000"/>
              </a:lnSpc>
              <a:spcBef>
                <a:spcPts val="0"/>
              </a:spcBef>
              <a:spcAft>
                <a:spcPts val="0"/>
              </a:spcAft>
              <a:buFont typeface="Symbol" charset="2"/>
              <a:buNone/>
              <a:defRPr sz="4000" b="1" i="0" strike="noStrike" cap="none" baseline="0">
                <a:solidFill>
                  <a:schemeClr val="accent1"/>
                </a:solidFill>
              </a:defRPr>
            </a:lvl1pPr>
            <a:lvl2pPr>
              <a:defRPr sz="5400"/>
            </a:lvl2pPr>
            <a:lvl3pPr>
              <a:defRPr sz="5400"/>
            </a:lvl3pPr>
            <a:lvl4pPr>
              <a:defRPr sz="5400"/>
            </a:lvl4pPr>
            <a:lvl5pPr marL="1031400" indent="0">
              <a:buFont typeface="Arial"/>
              <a:buNone/>
              <a:defRPr sz="5400"/>
            </a:lvl5pPr>
          </a:lstStyle>
          <a:p>
            <a:pPr lvl="0"/>
            <a:r>
              <a:rPr lang="de-DE" dirty="0"/>
              <a:t>Hauptüberschrift </a:t>
            </a:r>
            <a:br>
              <a:rPr lang="de-DE" dirty="0"/>
            </a:br>
            <a:r>
              <a:rPr lang="de-DE" dirty="0"/>
              <a:t>— zweizeilig</a:t>
            </a:r>
          </a:p>
        </p:txBody>
      </p:sp>
    </p:spTree>
    <p:extLst>
      <p:ext uri="{BB962C8B-B14F-4D97-AF65-F5344CB8AC3E}">
        <p14:creationId xmlns:p14="http://schemas.microsoft.com/office/powerpoint/2010/main" val="380920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wischentite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3369600"/>
            <a:ext cx="11040000" cy="1503360"/>
          </a:xfrm>
        </p:spPr>
        <p:txBody>
          <a:bodyPr>
            <a:noAutofit/>
          </a:bodyPr>
          <a:lstStyle>
            <a:lvl1pPr marL="0" indent="0" algn="l">
              <a:buNone/>
              <a:defRPr sz="2400" b="0" u="none" cap="none" spc="0" normalizeH="0" baseline="0">
                <a:solidFill>
                  <a:schemeClr val="tx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Untertitel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sp>
        <p:nvSpPr>
          <p:cNvPr id="4" name="Textplatzhalter 3"/>
          <p:cNvSpPr>
            <a:spLocks noGrp="1"/>
          </p:cNvSpPr>
          <p:nvPr>
            <p:ph type="body" sz="quarter" idx="13" hasCustomPrompt="1"/>
          </p:nvPr>
        </p:nvSpPr>
        <p:spPr>
          <a:xfrm>
            <a:off x="609600" y="2088001"/>
            <a:ext cx="11040000" cy="1206543"/>
          </a:xfrm>
        </p:spPr>
        <p:txBody>
          <a:bodyPr anchor="b" anchorCtr="0"/>
          <a:lstStyle>
            <a:lvl1pPr marL="0" indent="0">
              <a:lnSpc>
                <a:spcPct val="100000"/>
              </a:lnSpc>
              <a:spcBef>
                <a:spcPts val="0"/>
              </a:spcBef>
              <a:spcAft>
                <a:spcPts val="0"/>
              </a:spcAft>
              <a:buFont typeface="Symbol" charset="2"/>
              <a:buNone/>
              <a:defRPr sz="4000" b="1" i="0" strike="noStrike" cap="none" baseline="0">
                <a:solidFill>
                  <a:schemeClr val="accent1"/>
                </a:solidFill>
              </a:defRPr>
            </a:lvl1pPr>
            <a:lvl2pPr>
              <a:defRPr sz="5400"/>
            </a:lvl2pPr>
            <a:lvl3pPr>
              <a:defRPr sz="5400"/>
            </a:lvl3pPr>
            <a:lvl4pPr>
              <a:defRPr sz="5400"/>
            </a:lvl4pPr>
            <a:lvl5pPr marL="1031400" indent="0">
              <a:buFont typeface="Arial"/>
              <a:buNone/>
              <a:defRPr sz="5400"/>
            </a:lvl5pPr>
          </a:lstStyle>
          <a:p>
            <a:pPr lvl="0"/>
            <a:r>
              <a:rPr lang="de-DE" dirty="0"/>
              <a:t>Hauptüberschrift </a:t>
            </a:r>
            <a:br>
              <a:rPr lang="de-DE" dirty="0"/>
            </a:br>
            <a:r>
              <a:rPr lang="de-DE" dirty="0"/>
              <a:t>— zweizeilig</a:t>
            </a:r>
          </a:p>
        </p:txBody>
      </p:sp>
      <p:sp>
        <p:nvSpPr>
          <p:cNvPr id="11" name="Slide Number Placeholder 5"/>
          <p:cNvSpPr>
            <a:spLocks noGrp="1"/>
          </p:cNvSpPr>
          <p:nvPr>
            <p:ph type="sldNum" sz="quarter" idx="4"/>
          </p:nvPr>
        </p:nvSpPr>
        <p:spPr>
          <a:xfrm>
            <a:off x="10597983" y="6484822"/>
            <a:ext cx="1051615" cy="369395"/>
          </a:xfrm>
          <a:prstGeom prst="rect">
            <a:avLst/>
          </a:prstGeom>
        </p:spPr>
        <p:txBody>
          <a:bodyPr vert="horz" lIns="91440" tIns="45720" rIns="91440" bIns="45720" rtlCol="0" anchor="ctr"/>
          <a:lstStyle>
            <a:lvl1pPr algn="r">
              <a:defRPr sz="800" b="0" i="0" u="none">
                <a:solidFill>
                  <a:schemeClr val="tx1"/>
                </a:solidFill>
                <a:latin typeface="Arial"/>
                <a:cs typeface="Arial"/>
              </a:defRPr>
            </a:lvl1pPr>
          </a:lstStyle>
          <a:p>
            <a:fld id="{F38DF745-7D3F-47F4-83A3-874385CFAA69}" type="slidenum">
              <a:rPr lang="en-US" smtClean="0"/>
              <a:pPr/>
              <a:t>‹#›</a:t>
            </a:fld>
            <a:endParaRPr lang="en-US" dirty="0"/>
          </a:p>
        </p:txBody>
      </p:sp>
      <p:sp>
        <p:nvSpPr>
          <p:cNvPr id="6" name="Fußzeilenplatzhalter 4"/>
          <p:cNvSpPr>
            <a:spLocks noGrp="1"/>
          </p:cNvSpPr>
          <p:nvPr>
            <p:ph type="ftr" sz="quarter" idx="3"/>
          </p:nvPr>
        </p:nvSpPr>
        <p:spPr>
          <a:xfrm>
            <a:off x="609597" y="6489092"/>
            <a:ext cx="9794568" cy="368909"/>
          </a:xfrm>
        </p:spPr>
        <p:txBody>
          <a:bodyPr/>
          <a:lstStyle/>
          <a:p>
            <a:r>
              <a:rPr lang="de-CH" dirty="0"/>
              <a:t>© SGH SSH SSE</a:t>
            </a:r>
            <a:endParaRPr lang="de-DE" dirty="0"/>
          </a:p>
        </p:txBody>
      </p:sp>
    </p:spTree>
    <p:extLst>
      <p:ext uri="{BB962C8B-B14F-4D97-AF65-F5344CB8AC3E}">
        <p14:creationId xmlns:p14="http://schemas.microsoft.com/office/powerpoint/2010/main" val="39341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solidFill>
                  <a:srgbClr val="E5322C"/>
                </a:solidFill>
              </a:defRPr>
            </a:lvl1pPr>
          </a:lstStyle>
          <a:p>
            <a:r>
              <a:rPr lang="de-DE"/>
              <a:t>Titelmasterformat durch Klicken bearbeiten</a:t>
            </a:r>
            <a:endParaRPr lang="de-DE" dirty="0"/>
          </a:p>
        </p:txBody>
      </p:sp>
      <p:sp>
        <p:nvSpPr>
          <p:cNvPr id="8" name="Textfeld 7"/>
          <p:cNvSpPr txBox="1"/>
          <p:nvPr userDrawn="1"/>
        </p:nvSpPr>
        <p:spPr>
          <a:xfrm>
            <a:off x="6151438" y="3775680"/>
            <a:ext cx="184731" cy="369332"/>
          </a:xfrm>
          <a:prstGeom prst="rect">
            <a:avLst/>
          </a:prstGeom>
          <a:noFill/>
        </p:spPr>
        <p:txBody>
          <a:bodyPr wrap="none" rtlCol="0">
            <a:spAutoFit/>
          </a:bodyPr>
          <a:lstStyle/>
          <a:p>
            <a:endParaRPr lang="de-DE" sz="1800" dirty="0"/>
          </a:p>
        </p:txBody>
      </p:sp>
      <p:cxnSp>
        <p:nvCxnSpPr>
          <p:cNvPr id="14" name="Gerade Verbindung 13"/>
          <p:cNvCxnSpPr/>
          <p:nvPr userDrawn="1"/>
        </p:nvCxnSpPr>
        <p:spPr>
          <a:xfrm>
            <a:off x="609597" y="1440000"/>
            <a:ext cx="11040536" cy="0"/>
          </a:xfrm>
          <a:prstGeom prst="line">
            <a:avLst/>
          </a:prstGeom>
          <a:ln w="635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10597983" y="6484822"/>
            <a:ext cx="1051615" cy="369395"/>
          </a:xfrm>
          <a:prstGeom prst="rect">
            <a:avLst/>
          </a:prstGeom>
        </p:spPr>
        <p:txBody>
          <a:bodyPr vert="horz" lIns="91440" tIns="45720" rIns="91440" bIns="45720" rtlCol="0" anchor="ctr"/>
          <a:lstStyle>
            <a:lvl1pPr algn="r">
              <a:defRPr sz="800" b="0" i="0" u="none">
                <a:solidFill>
                  <a:schemeClr val="tx1"/>
                </a:solidFill>
                <a:latin typeface="Arial"/>
                <a:cs typeface="Arial"/>
              </a:defRPr>
            </a:lvl1pPr>
          </a:lstStyle>
          <a:p>
            <a:fld id="{F38DF745-7D3F-47F4-83A3-874385CFAA69}" type="slidenum">
              <a:rPr lang="en-US" smtClean="0"/>
              <a:pPr/>
              <a:t>‹#›</a:t>
            </a:fld>
            <a:endParaRPr lang="en-US" dirty="0"/>
          </a:p>
        </p:txBody>
      </p:sp>
      <p:sp>
        <p:nvSpPr>
          <p:cNvPr id="12" name="Inhaltsplatzhalter 11"/>
          <p:cNvSpPr>
            <a:spLocks noGrp="1"/>
          </p:cNvSpPr>
          <p:nvPr>
            <p:ph sz="quarter" idx="12"/>
          </p:nvPr>
        </p:nvSpPr>
        <p:spPr>
          <a:xfrm>
            <a:off x="610133" y="1637714"/>
            <a:ext cx="11039464" cy="47339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Fußzeilenplatzhalter 4"/>
          <p:cNvSpPr>
            <a:spLocks noGrp="1"/>
          </p:cNvSpPr>
          <p:nvPr>
            <p:ph type="ftr" sz="quarter" idx="3"/>
          </p:nvPr>
        </p:nvSpPr>
        <p:spPr>
          <a:xfrm>
            <a:off x="609597" y="6489092"/>
            <a:ext cx="9794568" cy="368909"/>
          </a:xfrm>
        </p:spPr>
        <p:txBody>
          <a:bodyPr/>
          <a:lstStyle/>
          <a:p>
            <a:r>
              <a:rPr lang="de-CH" dirty="0"/>
              <a:t>© SGH SSH SSE</a:t>
            </a:r>
            <a:endParaRPr lang="de-DE" dirty="0"/>
          </a:p>
        </p:txBody>
      </p:sp>
    </p:spTree>
    <p:extLst>
      <p:ext uri="{BB962C8B-B14F-4D97-AF65-F5344CB8AC3E}">
        <p14:creationId xmlns:p14="http://schemas.microsoft.com/office/powerpoint/2010/main" val="5471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und Inhalt 2 Spalten">
    <p:spTree>
      <p:nvGrpSpPr>
        <p:cNvPr id="1" name=""/>
        <p:cNvGrpSpPr/>
        <p:nvPr/>
      </p:nvGrpSpPr>
      <p:grpSpPr>
        <a:xfrm>
          <a:off x="0" y="0"/>
          <a:ext cx="0" cy="0"/>
          <a:chOff x="0" y="0"/>
          <a:chExt cx="0" cy="0"/>
        </a:xfrm>
      </p:grpSpPr>
      <p:cxnSp>
        <p:nvCxnSpPr>
          <p:cNvPr id="14" name="Gerade Verbindung 13"/>
          <p:cNvCxnSpPr/>
          <p:nvPr userDrawn="1"/>
        </p:nvCxnSpPr>
        <p:spPr>
          <a:xfrm>
            <a:off x="609597" y="1440000"/>
            <a:ext cx="11040536" cy="0"/>
          </a:xfrm>
          <a:prstGeom prst="line">
            <a:avLst/>
          </a:prstGeom>
          <a:ln w="635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10597983" y="6484822"/>
            <a:ext cx="1051615" cy="369395"/>
          </a:xfrm>
          <a:prstGeom prst="rect">
            <a:avLst/>
          </a:prstGeom>
        </p:spPr>
        <p:txBody>
          <a:bodyPr vert="horz" lIns="91440" tIns="45720" rIns="91440" bIns="45720" rtlCol="0" anchor="ctr"/>
          <a:lstStyle>
            <a:lvl1pPr algn="r">
              <a:defRPr sz="800" b="0" i="0" u="none">
                <a:solidFill>
                  <a:schemeClr val="tx1"/>
                </a:solidFill>
                <a:latin typeface="Arial"/>
                <a:cs typeface="Arial"/>
              </a:defRPr>
            </a:lvl1pPr>
          </a:lstStyle>
          <a:p>
            <a:fld id="{F38DF745-7D3F-47F4-83A3-874385CFAA69}" type="slidenum">
              <a:rPr lang="en-US" smtClean="0"/>
              <a:pPr/>
              <a:t>‹#›</a:t>
            </a:fld>
            <a:endParaRPr lang="en-US" dirty="0"/>
          </a:p>
        </p:txBody>
      </p:sp>
      <p:sp>
        <p:nvSpPr>
          <p:cNvPr id="12" name="Inhaltsplatzhalter 11"/>
          <p:cNvSpPr>
            <a:spLocks noGrp="1"/>
          </p:cNvSpPr>
          <p:nvPr>
            <p:ph sz="quarter" idx="13"/>
          </p:nvPr>
        </p:nvSpPr>
        <p:spPr>
          <a:xfrm>
            <a:off x="610133" y="1637714"/>
            <a:ext cx="5249288" cy="471907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Inhaltsplatzhalter 11"/>
          <p:cNvSpPr>
            <a:spLocks noGrp="1"/>
          </p:cNvSpPr>
          <p:nvPr>
            <p:ph sz="quarter" idx="14"/>
          </p:nvPr>
        </p:nvSpPr>
        <p:spPr>
          <a:xfrm>
            <a:off x="6400309" y="1637714"/>
            <a:ext cx="5249288" cy="471907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4"/>
          <p:cNvSpPr>
            <a:spLocks noGrp="1"/>
          </p:cNvSpPr>
          <p:nvPr>
            <p:ph type="ftr" sz="quarter" idx="3"/>
          </p:nvPr>
        </p:nvSpPr>
        <p:spPr>
          <a:xfrm>
            <a:off x="609597" y="6489092"/>
            <a:ext cx="9794568" cy="368909"/>
          </a:xfrm>
        </p:spPr>
        <p:txBody>
          <a:bodyPr/>
          <a:lstStyle/>
          <a:p>
            <a:r>
              <a:rPr lang="de-CH" dirty="0"/>
              <a:t>© SGH SSH SSE</a:t>
            </a:r>
            <a:endParaRPr lang="de-DE" dirty="0"/>
          </a:p>
        </p:txBody>
      </p:sp>
    </p:spTree>
    <p:extLst>
      <p:ext uri="{BB962C8B-B14F-4D97-AF65-F5344CB8AC3E}">
        <p14:creationId xmlns:p14="http://schemas.microsoft.com/office/powerpoint/2010/main" val="127759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597983" y="6484822"/>
            <a:ext cx="1051615" cy="369395"/>
          </a:xfrm>
          <a:prstGeom prst="rect">
            <a:avLst/>
          </a:prstGeom>
        </p:spPr>
        <p:txBody>
          <a:bodyPr vert="horz" lIns="91440" tIns="45720" rIns="91440" bIns="45720" rtlCol="0" anchor="ctr"/>
          <a:lstStyle>
            <a:lvl1pPr algn="r">
              <a:defRPr sz="800" b="0" i="0" u="none">
                <a:solidFill>
                  <a:schemeClr val="tx1"/>
                </a:solidFill>
                <a:latin typeface="Arial"/>
                <a:cs typeface="Arial"/>
              </a:defRPr>
            </a:lvl1pPr>
          </a:lstStyle>
          <a:p>
            <a:fld id="{F38DF745-7D3F-47F4-83A3-874385CFAA69}" type="slidenum">
              <a:rPr lang="en-US" smtClean="0"/>
              <a:pPr/>
              <a:t>‹#›</a:t>
            </a:fld>
            <a:endParaRPr lang="en-US" dirty="0"/>
          </a:p>
        </p:txBody>
      </p:sp>
      <p:sp>
        <p:nvSpPr>
          <p:cNvPr id="6" name="Fußzeilenplatzhalter 4"/>
          <p:cNvSpPr>
            <a:spLocks noGrp="1"/>
          </p:cNvSpPr>
          <p:nvPr>
            <p:ph type="ftr" sz="quarter" idx="3"/>
          </p:nvPr>
        </p:nvSpPr>
        <p:spPr>
          <a:xfrm>
            <a:off x="609597" y="6489092"/>
            <a:ext cx="9794568" cy="368909"/>
          </a:xfrm>
        </p:spPr>
        <p:txBody>
          <a:bodyPr/>
          <a:lstStyle/>
          <a:p>
            <a:r>
              <a:rPr lang="de-CH" dirty="0"/>
              <a:t>© SGH SSH SSE</a:t>
            </a:r>
            <a:endParaRPr lang="de-DE" dirty="0"/>
          </a:p>
        </p:txBody>
      </p:sp>
    </p:spTree>
    <p:extLst>
      <p:ext uri="{BB962C8B-B14F-4D97-AF65-F5344CB8AC3E}">
        <p14:creationId xmlns:p14="http://schemas.microsoft.com/office/powerpoint/2010/main" val="420079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7" y="152718"/>
            <a:ext cx="11040000" cy="1091882"/>
          </a:xfrm>
          <a:prstGeom prst="rect">
            <a:avLst/>
          </a:prstGeom>
          <a:ln>
            <a:noFill/>
          </a:ln>
        </p:spPr>
        <p:txBody>
          <a:bodyPr vert="horz" lIns="91440" tIns="45720" rIns="91440" bIns="45720" rtlCol="0" anchor="ctr" anchorCtr="0">
            <a:normAutofit/>
          </a:bodyPr>
          <a:lstStyle/>
          <a:p>
            <a:r>
              <a:rPr lang="en-US" dirty="0" err="1"/>
              <a:t>Masterfolienformat</a:t>
            </a:r>
            <a:endParaRPr lang="en-US" dirty="0"/>
          </a:p>
        </p:txBody>
      </p:sp>
      <p:sp>
        <p:nvSpPr>
          <p:cNvPr id="3" name="Text Placeholder 2"/>
          <p:cNvSpPr>
            <a:spLocks noGrp="1"/>
          </p:cNvSpPr>
          <p:nvPr>
            <p:ph type="body" idx="1"/>
          </p:nvPr>
        </p:nvSpPr>
        <p:spPr>
          <a:xfrm>
            <a:off x="609598" y="1341541"/>
            <a:ext cx="11039997" cy="4671899"/>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7983" y="6484822"/>
            <a:ext cx="1051615" cy="369395"/>
          </a:xfrm>
          <a:prstGeom prst="rect">
            <a:avLst/>
          </a:prstGeom>
        </p:spPr>
        <p:txBody>
          <a:bodyPr vert="horz" lIns="91440" tIns="45720" rIns="91440" bIns="45720" rtlCol="0" anchor="ctr"/>
          <a:lstStyle>
            <a:lvl1pPr algn="r">
              <a:defRPr sz="800" b="0" i="0" u="none">
                <a:solidFill>
                  <a:schemeClr val="tx1"/>
                </a:solidFill>
                <a:latin typeface="Arial"/>
                <a:cs typeface="Arial"/>
              </a:defRPr>
            </a:lvl1pPr>
          </a:lstStyle>
          <a:p>
            <a:fld id="{F38DF745-7D3F-47F4-83A3-874385CFAA69}" type="slidenum">
              <a:rPr lang="en-US" smtClean="0"/>
              <a:pPr/>
              <a:t>‹#›</a:t>
            </a:fld>
            <a:endParaRPr lang="en-US" dirty="0"/>
          </a:p>
        </p:txBody>
      </p:sp>
      <p:sp>
        <p:nvSpPr>
          <p:cNvPr id="9" name="Fußzeilenplatzhalter 8"/>
          <p:cNvSpPr>
            <a:spLocks noGrp="1"/>
          </p:cNvSpPr>
          <p:nvPr>
            <p:ph type="ftr" sz="quarter" idx="3"/>
          </p:nvPr>
        </p:nvSpPr>
        <p:spPr>
          <a:xfrm>
            <a:off x="609597" y="6489092"/>
            <a:ext cx="9794568" cy="368909"/>
          </a:xfrm>
          <a:prstGeom prst="rect">
            <a:avLst/>
          </a:prstGeom>
        </p:spPr>
        <p:txBody>
          <a:bodyPr vert="horz" lIns="91440" tIns="45720" rIns="91440" bIns="45720" rtlCol="0" anchor="ctr"/>
          <a:lstStyle>
            <a:lvl1pPr algn="l">
              <a:defRPr sz="800">
                <a:ln>
                  <a:noFill/>
                </a:ln>
                <a:solidFill>
                  <a:srgbClr val="000000"/>
                </a:solidFill>
                <a:latin typeface="Arial"/>
                <a:cs typeface="Arial"/>
              </a:defRPr>
            </a:lvl1pPr>
          </a:lstStyle>
          <a:p>
            <a:r>
              <a:rPr lang="de-CH" dirty="0"/>
              <a:t>© SGH SSH SSE</a:t>
            </a:r>
            <a:endParaRPr lang="de-DE" dirty="0"/>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5" r:id="rId3"/>
    <p:sldLayoutId id="2147483926" r:id="rId4"/>
    <p:sldLayoutId id="2147483917" r:id="rId5"/>
  </p:sldLayoutIdLst>
  <p:hf hdr="0" dt="0"/>
  <p:txStyles>
    <p:titleStyle>
      <a:lvl1pPr algn="l" defTabSz="914400" rtl="0" eaLnBrk="1" latinLnBrk="0" hangingPunct="1">
        <a:spcBef>
          <a:spcPct val="0"/>
        </a:spcBef>
        <a:buNone/>
        <a:defRPr sz="3200" b="1" i="0" u="none" strike="noStrike" kern="1200" cap="none" spc="0" normalizeH="0" baseline="0">
          <a:ln>
            <a:noFill/>
          </a:ln>
          <a:solidFill>
            <a:schemeClr val="accent1"/>
          </a:solidFill>
          <a:uFill>
            <a:solidFill>
              <a:srgbClr val="F5CF2E"/>
            </a:solidFill>
          </a:uFill>
          <a:latin typeface="Arial"/>
          <a:ea typeface="+mj-ea"/>
          <a:cs typeface="Arial"/>
        </a:defRPr>
      </a:lvl1pPr>
    </p:titleStyle>
    <p:bodyStyle>
      <a:lvl1pPr marL="252000" indent="-252000" algn="l" defTabSz="914400" rtl="0" eaLnBrk="1" latinLnBrk="0" hangingPunct="1">
        <a:lnSpc>
          <a:spcPts val="2800"/>
        </a:lnSpc>
        <a:spcBef>
          <a:spcPts val="1200"/>
        </a:spcBef>
        <a:spcAft>
          <a:spcPts val="0"/>
        </a:spcAft>
        <a:buFont typeface="Lucida Grande"/>
        <a:buChar char="-"/>
        <a:defRPr sz="2000" b="0" i="0" kern="1200" baseline="0">
          <a:solidFill>
            <a:srgbClr val="000000"/>
          </a:solidFill>
          <a:latin typeface="Arial"/>
          <a:ea typeface="+mn-ea"/>
          <a:cs typeface="Arial"/>
        </a:defRPr>
      </a:lvl1pPr>
      <a:lvl2pPr marL="504000" indent="-252000" algn="l" defTabSz="914400" rtl="0" eaLnBrk="1" latinLnBrk="0" hangingPunct="1">
        <a:lnSpc>
          <a:spcPts val="2800"/>
        </a:lnSpc>
        <a:spcBef>
          <a:spcPts val="300"/>
        </a:spcBef>
        <a:buClr>
          <a:schemeClr val="tx2"/>
        </a:buClr>
        <a:buFont typeface="Lucida Grande"/>
        <a:buChar char="-"/>
        <a:defRPr sz="2000" b="0" i="0" kern="1200">
          <a:solidFill>
            <a:srgbClr val="000000"/>
          </a:solidFill>
          <a:latin typeface="Arial"/>
          <a:ea typeface="+mn-ea"/>
          <a:cs typeface="Arial"/>
        </a:defRPr>
      </a:lvl2pPr>
      <a:lvl3pPr marL="756000" indent="-252000" algn="l" defTabSz="914400" rtl="0" eaLnBrk="1" latinLnBrk="0" hangingPunct="1">
        <a:lnSpc>
          <a:spcPct val="112000"/>
        </a:lnSpc>
        <a:spcBef>
          <a:spcPts val="0"/>
        </a:spcBef>
        <a:buClr>
          <a:schemeClr val="tx2"/>
        </a:buClr>
        <a:buFont typeface="Lucida Grande"/>
        <a:buChar char="-"/>
        <a:defRPr sz="1800" b="0" i="0" kern="1200" baseline="0">
          <a:solidFill>
            <a:srgbClr val="000000"/>
          </a:solidFill>
          <a:latin typeface="Arial"/>
          <a:ea typeface="+mn-ea"/>
          <a:cs typeface="Arial"/>
        </a:defRPr>
      </a:lvl3pPr>
      <a:lvl4pPr marL="1008000" indent="-252000" algn="l" defTabSz="914400" rtl="0" eaLnBrk="1" latinLnBrk="0" hangingPunct="1">
        <a:lnSpc>
          <a:spcPct val="112000"/>
        </a:lnSpc>
        <a:spcBef>
          <a:spcPts val="0"/>
        </a:spcBef>
        <a:buClr>
          <a:schemeClr val="tx2"/>
        </a:buClr>
        <a:buFont typeface="Lucida Grande"/>
        <a:buChar char="-"/>
        <a:defRPr sz="1800" b="0" i="0" kern="1200">
          <a:solidFill>
            <a:srgbClr val="000000"/>
          </a:solidFill>
          <a:latin typeface="Arial"/>
          <a:ea typeface="+mn-ea"/>
          <a:cs typeface="Arial"/>
        </a:defRPr>
      </a:lvl4pPr>
      <a:lvl5pPr marL="1260000" indent="-228600" algn="l" defTabSz="914400" rtl="0" eaLnBrk="1" latinLnBrk="0" hangingPunct="1">
        <a:lnSpc>
          <a:spcPct val="112000"/>
        </a:lnSpc>
        <a:spcBef>
          <a:spcPts val="0"/>
        </a:spcBef>
        <a:buClr>
          <a:schemeClr val="tx2"/>
        </a:buClr>
        <a:buFont typeface="Lucida Grande"/>
        <a:buChar char="-"/>
        <a:defRPr sz="1400" b="0" i="0" kern="1200" baseline="0">
          <a:solidFill>
            <a:srgbClr val="000000"/>
          </a:solidFill>
          <a:latin typeface="Arial"/>
          <a:ea typeface="+mn-ea"/>
          <a:cs typeface="Arial"/>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sgh-ssh.ch/" TargetMode="External"/><Relationship Id="rId2" Type="http://schemas.openxmlformats.org/officeDocument/2006/relationships/hyperlink" Target="mailto:info@sgh-ssh.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692B9935-AE11-DAA2-9918-31FF655949CF}"/>
              </a:ext>
            </a:extLst>
          </p:cNvPr>
          <p:cNvSpPr>
            <a:spLocks noGrp="1"/>
          </p:cNvSpPr>
          <p:nvPr>
            <p:ph type="subTitle" idx="1"/>
          </p:nvPr>
        </p:nvSpPr>
        <p:spPr>
          <a:xfrm>
            <a:off x="609600" y="3943471"/>
            <a:ext cx="11040000" cy="852816"/>
          </a:xfrm>
        </p:spPr>
        <p:txBody>
          <a:bodyPr/>
          <a:lstStyle/>
          <a:p>
            <a:pPr algn="ctr">
              <a:lnSpc>
                <a:spcPct val="100000"/>
              </a:lnSpc>
              <a:spcBef>
                <a:spcPts val="0"/>
              </a:spcBef>
            </a:pPr>
            <a:r>
              <a:rPr lang="de-CH" dirty="0"/>
              <a:t>13.02.2025</a:t>
            </a:r>
          </a:p>
          <a:p>
            <a:pPr algn="ctr">
              <a:lnSpc>
                <a:spcPct val="100000"/>
              </a:lnSpc>
              <a:spcBef>
                <a:spcPts val="0"/>
              </a:spcBef>
            </a:pPr>
            <a:endParaRPr lang="de-CH" b="1" dirty="0"/>
          </a:p>
        </p:txBody>
      </p:sp>
      <p:sp>
        <p:nvSpPr>
          <p:cNvPr id="3" name="Textplatzhalter 2">
            <a:extLst>
              <a:ext uri="{FF2B5EF4-FFF2-40B4-BE49-F238E27FC236}">
                <a16:creationId xmlns:a16="http://schemas.microsoft.com/office/drawing/2014/main" id="{3629B3CB-E324-48AD-590C-8D500F3062FA}"/>
              </a:ext>
            </a:extLst>
          </p:cNvPr>
          <p:cNvSpPr>
            <a:spLocks noGrp="1"/>
          </p:cNvSpPr>
          <p:nvPr>
            <p:ph type="body" sz="quarter" idx="13"/>
          </p:nvPr>
        </p:nvSpPr>
        <p:spPr>
          <a:xfrm>
            <a:off x="609600" y="2027207"/>
            <a:ext cx="11040000" cy="1025253"/>
          </a:xfrm>
        </p:spPr>
        <p:txBody>
          <a:bodyPr/>
          <a:lstStyle/>
          <a:p>
            <a:pPr algn="ctr"/>
            <a:r>
              <a:rPr lang="de-CH" sz="3600" dirty="0"/>
              <a:t>Swiss Society </a:t>
            </a:r>
            <a:r>
              <a:rPr lang="de-CH" sz="3600" dirty="0" err="1"/>
              <a:t>of</a:t>
            </a:r>
            <a:r>
              <a:rPr lang="de-CH" sz="3600" dirty="0"/>
              <a:t> Hematology</a:t>
            </a:r>
          </a:p>
        </p:txBody>
      </p:sp>
      <p:pic>
        <p:nvPicPr>
          <p:cNvPr id="4" name="Bild 2">
            <a:extLst>
              <a:ext uri="{FF2B5EF4-FFF2-40B4-BE49-F238E27FC236}">
                <a16:creationId xmlns:a16="http://schemas.microsoft.com/office/drawing/2014/main" id="{DC55FCFA-05CB-52AD-BE62-FD546CB3757C}"/>
              </a:ext>
            </a:extLst>
          </p:cNvPr>
          <p:cNvPicPr>
            <a:picLocks noChangeAspect="1"/>
          </p:cNvPicPr>
          <p:nvPr/>
        </p:nvPicPr>
        <p:blipFill>
          <a:blip r:embed="rId3"/>
          <a:stretch>
            <a:fillRect/>
          </a:stretch>
        </p:blipFill>
        <p:spPr>
          <a:xfrm>
            <a:off x="9802025" y="239195"/>
            <a:ext cx="2137011" cy="620858"/>
          </a:xfrm>
          <a:prstGeom prst="rect">
            <a:avLst/>
          </a:prstGeom>
        </p:spPr>
      </p:pic>
    </p:spTree>
    <p:extLst>
      <p:ext uri="{BB962C8B-B14F-4D97-AF65-F5344CB8AC3E}">
        <p14:creationId xmlns:p14="http://schemas.microsoft.com/office/powerpoint/2010/main" val="255618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38DF745-7D3F-47F4-83A3-874385CFAA69}" type="slidenum">
              <a:rPr lang="en-US" smtClean="0"/>
              <a:pPr/>
              <a:t>10</a:t>
            </a:fld>
            <a:endParaRPr lang="en-US" dirty="0"/>
          </a:p>
        </p:txBody>
      </p:sp>
      <p:pic>
        <p:nvPicPr>
          <p:cNvPr id="1026" name="Picture 2" descr="https://www.sohc.ch/media/filer_public_thumbnails/filer_public/1d/68/1d688027-b930-4c9e-9bda-5a100ff58588/sohc-logo.png__400x247_subsampl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8" y="84263"/>
            <a:ext cx="3810000" cy="1181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13" y="1292826"/>
            <a:ext cx="2495235" cy="461665"/>
          </a:xfrm>
          <a:prstGeom prst="rect">
            <a:avLst/>
          </a:prstGeom>
        </p:spPr>
        <p:txBody>
          <a:bodyPr wrap="none">
            <a:spAutoFit/>
          </a:bodyPr>
          <a:lstStyle/>
          <a:p>
            <a:r>
              <a:rPr lang="de-DE" sz="2400" dirty="0">
                <a:solidFill>
                  <a:schemeClr val="tx2"/>
                </a:solidFill>
              </a:rPr>
              <a:t>www.sohc.ch/en/</a:t>
            </a:r>
          </a:p>
        </p:txBody>
      </p:sp>
      <p:pic>
        <p:nvPicPr>
          <p:cNvPr id="7" name="Picture 6"/>
          <p:cNvPicPr>
            <a:picLocks noChangeAspect="1"/>
          </p:cNvPicPr>
          <p:nvPr/>
        </p:nvPicPr>
        <p:blipFill rotWithShape="1">
          <a:blip r:embed="rId4"/>
          <a:srcRect l="13698" t="74268" r="12045" b="15620"/>
          <a:stretch/>
        </p:blipFill>
        <p:spPr>
          <a:xfrm>
            <a:off x="5913" y="4019767"/>
            <a:ext cx="5523346" cy="1024951"/>
          </a:xfrm>
          <a:prstGeom prst="rect">
            <a:avLst/>
          </a:prstGeom>
        </p:spPr>
      </p:pic>
      <p:pic>
        <p:nvPicPr>
          <p:cNvPr id="8" name="Picture 7"/>
          <p:cNvPicPr>
            <a:picLocks noChangeAspect="1"/>
          </p:cNvPicPr>
          <p:nvPr/>
        </p:nvPicPr>
        <p:blipFill rotWithShape="1">
          <a:blip r:embed="rId4"/>
          <a:srcRect t="85334"/>
          <a:stretch/>
        </p:blipFill>
        <p:spPr>
          <a:xfrm>
            <a:off x="79798" y="5044718"/>
            <a:ext cx="8983436" cy="1795269"/>
          </a:xfrm>
          <a:prstGeom prst="rect">
            <a:avLst/>
          </a:prstGeom>
        </p:spPr>
      </p:pic>
      <p:sp>
        <p:nvSpPr>
          <p:cNvPr id="5" name="TextBox 4"/>
          <p:cNvSpPr txBox="1"/>
          <p:nvPr/>
        </p:nvSpPr>
        <p:spPr>
          <a:xfrm>
            <a:off x="236483" y="2394123"/>
            <a:ext cx="4725369" cy="584775"/>
          </a:xfrm>
          <a:prstGeom prst="rect">
            <a:avLst/>
          </a:prstGeom>
          <a:noFill/>
        </p:spPr>
        <p:txBody>
          <a:bodyPr wrap="square" rtlCol="0">
            <a:spAutoFit/>
          </a:bodyPr>
          <a:lstStyle/>
          <a:p>
            <a:r>
              <a:rPr lang="de-CH" sz="3200" b="1" dirty="0">
                <a:solidFill>
                  <a:srgbClr val="FF0000"/>
                </a:solidFill>
              </a:rPr>
              <a:t>Joint </a:t>
            </a:r>
            <a:r>
              <a:rPr lang="de-CH" sz="3200" b="1" dirty="0" err="1">
                <a:solidFill>
                  <a:srgbClr val="FF0000"/>
                </a:solidFill>
              </a:rPr>
              <a:t>session</a:t>
            </a:r>
            <a:r>
              <a:rPr lang="de-CH" sz="3200" b="1" dirty="0">
                <a:solidFill>
                  <a:srgbClr val="FF0000"/>
                </a:solidFill>
              </a:rPr>
              <a:t> SSH-EHA</a:t>
            </a:r>
            <a:endParaRPr lang="de-DE" sz="3200" b="1" dirty="0">
              <a:solidFill>
                <a:srgbClr val="FF0000"/>
              </a:solidFill>
            </a:endParaRPr>
          </a:p>
        </p:txBody>
      </p:sp>
      <p:pic>
        <p:nvPicPr>
          <p:cNvPr id="2050" name="Picture 2" descr="https://www.sohc.ch/media/filer_public_thumbnails/filer_public/bf/ef/bfef2789-f070-4bb2-aed9-aa7c88009377/save_the_date_2025_1.png__1132x700_subsampling-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1853" y="3644"/>
            <a:ext cx="7035705" cy="395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8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AD85C-A7E9-4A22-E52B-A490FEEB1C93}"/>
              </a:ext>
            </a:extLst>
          </p:cNvPr>
          <p:cNvSpPr>
            <a:spLocks noGrp="1"/>
          </p:cNvSpPr>
          <p:nvPr>
            <p:ph type="title"/>
          </p:nvPr>
        </p:nvSpPr>
        <p:spPr/>
        <p:txBody>
          <a:bodyPr/>
          <a:lstStyle/>
          <a:p>
            <a:r>
              <a:rPr lang="en-US" dirty="0"/>
              <a:t>Hematology education in collaboration with EHA</a:t>
            </a:r>
            <a:br>
              <a:rPr lang="en-US" dirty="0"/>
            </a:br>
            <a:endParaRPr lang="de-CH" dirty="0"/>
          </a:p>
        </p:txBody>
      </p:sp>
      <p:sp>
        <p:nvSpPr>
          <p:cNvPr id="3" name="Foliennummernplatzhalter 2">
            <a:extLst>
              <a:ext uri="{FF2B5EF4-FFF2-40B4-BE49-F238E27FC236}">
                <a16:creationId xmlns:a16="http://schemas.microsoft.com/office/drawing/2014/main" id="{418A5DD6-4246-8C41-5EF5-DFC3DC4346F1}"/>
              </a:ext>
            </a:extLst>
          </p:cNvPr>
          <p:cNvSpPr>
            <a:spLocks noGrp="1"/>
          </p:cNvSpPr>
          <p:nvPr>
            <p:ph type="sldNum" sz="quarter" idx="4"/>
          </p:nvPr>
        </p:nvSpPr>
        <p:spPr/>
        <p:txBody>
          <a:bodyPr/>
          <a:lstStyle/>
          <a:p>
            <a:fld id="{F38DF745-7D3F-47F4-83A3-874385CFAA69}" type="slidenum">
              <a:rPr lang="en-US" smtClean="0"/>
              <a:pPr/>
              <a:t>11</a:t>
            </a:fld>
            <a:endParaRPr lang="en-US" dirty="0"/>
          </a:p>
        </p:txBody>
      </p:sp>
      <p:sp>
        <p:nvSpPr>
          <p:cNvPr id="5" name="Fußzeilenplatzhalter 4">
            <a:extLst>
              <a:ext uri="{FF2B5EF4-FFF2-40B4-BE49-F238E27FC236}">
                <a16:creationId xmlns:a16="http://schemas.microsoft.com/office/drawing/2014/main" id="{8CDA3003-239B-B8E7-7704-85328932651A}"/>
              </a:ext>
            </a:extLst>
          </p:cNvPr>
          <p:cNvSpPr>
            <a:spLocks noGrp="1"/>
          </p:cNvSpPr>
          <p:nvPr>
            <p:ph type="ftr" sz="quarter" idx="3"/>
          </p:nvPr>
        </p:nvSpPr>
        <p:spPr/>
        <p:txBody>
          <a:bodyPr/>
          <a:lstStyle/>
          <a:p>
            <a:r>
              <a:rPr lang="de-CH" dirty="0"/>
              <a:t>© SGH SSH SSE</a:t>
            </a:r>
            <a:endParaRPr lang="de-DE" dirty="0"/>
          </a:p>
        </p:txBody>
      </p:sp>
      <p:sp>
        <p:nvSpPr>
          <p:cNvPr id="6" name="Content Placeholder 5"/>
          <p:cNvSpPr>
            <a:spLocks noGrp="1"/>
          </p:cNvSpPr>
          <p:nvPr>
            <p:ph sz="quarter" idx="12"/>
          </p:nvPr>
        </p:nvSpPr>
        <p:spPr>
          <a:xfrm>
            <a:off x="610132" y="1637714"/>
            <a:ext cx="11581867" cy="4733925"/>
          </a:xfrm>
        </p:spPr>
        <p:txBody>
          <a:bodyPr/>
          <a:lstStyle/>
          <a:p>
            <a:pPr>
              <a:buFont typeface="Arial" panose="020B0604020202020204" pitchFamily="34" charset="0"/>
              <a:buChar char="•"/>
            </a:pPr>
            <a:r>
              <a:rPr lang="en-US" dirty="0"/>
              <a:t>The curriculum for the post-graduate hematology training in Switzerland is the curriculum proposed by the EHA</a:t>
            </a:r>
          </a:p>
          <a:p>
            <a:pPr>
              <a:buFont typeface="Arial" panose="020B0604020202020204" pitchFamily="34" charset="0"/>
              <a:buChar char="•"/>
            </a:pPr>
            <a:r>
              <a:rPr lang="en-US" dirty="0"/>
              <a:t>Obligation to take a specialist examination at the end of the postgraduate training (</a:t>
            </a:r>
            <a:r>
              <a:rPr lang="en-US" b="1" dirty="0"/>
              <a:t>including the EHA multiple choice</a:t>
            </a:r>
            <a:r>
              <a:rPr lang="en-US" dirty="0"/>
              <a:t> and the SHH oral examination)</a:t>
            </a:r>
          </a:p>
          <a:p>
            <a:pPr>
              <a:buFont typeface="Arial" panose="020B0604020202020204" pitchFamily="34" charset="0"/>
              <a:buChar char="•"/>
            </a:pPr>
            <a:r>
              <a:rPr lang="en-US" dirty="0"/>
              <a:t>Development of </a:t>
            </a:r>
            <a:r>
              <a:rPr lang="en-US" b="1" dirty="0" err="1"/>
              <a:t>Entrustable</a:t>
            </a:r>
            <a:r>
              <a:rPr lang="en-US" b="1" dirty="0"/>
              <a:t> Professional Activities (EPAs)</a:t>
            </a:r>
            <a:r>
              <a:rPr lang="en-US" dirty="0"/>
              <a:t> for further training </a:t>
            </a:r>
            <a:r>
              <a:rPr lang="en-US" b="1" dirty="0"/>
              <a:t>in collaboration with the EHA</a:t>
            </a:r>
            <a:endParaRPr lang="en-US" dirty="0"/>
          </a:p>
          <a:p>
            <a:pPr>
              <a:buFont typeface="Arial" panose="020B0604020202020204" pitchFamily="34" charset="0"/>
              <a:buChar char="•"/>
            </a:pPr>
            <a:r>
              <a:rPr lang="en-US" dirty="0"/>
              <a:t>Regular accreditation of the postgraduate training in all medical specialties (every 7 years) by the Federal Department of Home Affairs</a:t>
            </a:r>
          </a:p>
          <a:p>
            <a:pPr>
              <a:buFont typeface="Arial" panose="020B0604020202020204" pitchFamily="34" charset="0"/>
              <a:buChar char="•"/>
            </a:pPr>
            <a:r>
              <a:rPr lang="en-US" dirty="0"/>
              <a:t>The SSH's involvement in specific laboratory training (FAMH), which is mandatory for managing a hematology laboratory in Switzerland</a:t>
            </a:r>
          </a:p>
          <a:p>
            <a:endParaRPr lang="de-DE" dirty="0"/>
          </a:p>
        </p:txBody>
      </p:sp>
    </p:spTree>
    <p:extLst>
      <p:ext uri="{BB962C8B-B14F-4D97-AF65-F5344CB8AC3E}">
        <p14:creationId xmlns:p14="http://schemas.microsoft.com/office/powerpoint/2010/main" val="19849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5523F0C6-A950-0449-7812-F5D20C456E7C}"/>
              </a:ext>
            </a:extLst>
          </p:cNvPr>
          <p:cNvSpPr>
            <a:spLocks noGrp="1"/>
          </p:cNvSpPr>
          <p:nvPr>
            <p:ph type="subTitle" idx="1"/>
          </p:nvPr>
        </p:nvSpPr>
        <p:spPr/>
        <p:txBody>
          <a:bodyPr vert="horz" lIns="91440" tIns="45720" rIns="91440" bIns="45720" rtlCol="0" anchor="t">
            <a:noAutofit/>
          </a:bodyPr>
          <a:lstStyle/>
          <a:p>
            <a:pPr algn="ctr">
              <a:lnSpc>
                <a:spcPct val="100000"/>
              </a:lnSpc>
              <a:spcBef>
                <a:spcPts val="0"/>
              </a:spcBef>
            </a:pPr>
            <a:r>
              <a:rPr lang="de-CH" sz="2000" dirty="0"/>
              <a:t>c/o Pro Medicus GmbH</a:t>
            </a:r>
          </a:p>
          <a:p>
            <a:pPr algn="ctr">
              <a:lnSpc>
                <a:spcPct val="100000"/>
              </a:lnSpc>
              <a:spcBef>
                <a:spcPts val="0"/>
              </a:spcBef>
            </a:pPr>
            <a:r>
              <a:rPr lang="de-CH" sz="2000" dirty="0" err="1"/>
              <a:t>Minervastrasse</a:t>
            </a:r>
            <a:r>
              <a:rPr lang="de-CH" sz="2000" dirty="0"/>
              <a:t> 23/25</a:t>
            </a:r>
          </a:p>
          <a:p>
            <a:pPr algn="ctr">
              <a:lnSpc>
                <a:spcPct val="100000"/>
              </a:lnSpc>
              <a:spcBef>
                <a:spcPts val="0"/>
              </a:spcBef>
            </a:pPr>
            <a:r>
              <a:rPr lang="de-CH" sz="2000" dirty="0"/>
              <a:t>CH - 8032 Zürich</a:t>
            </a:r>
          </a:p>
          <a:p>
            <a:pPr algn="ctr">
              <a:lnSpc>
                <a:spcPct val="100000"/>
              </a:lnSpc>
              <a:spcBef>
                <a:spcPts val="0"/>
              </a:spcBef>
            </a:pPr>
            <a:r>
              <a:rPr lang="de-CH" sz="2000" dirty="0"/>
              <a:t>+41 (0)43 266 99 12 / </a:t>
            </a:r>
            <a:r>
              <a:rPr lang="de-CH" sz="2000" dirty="0">
                <a:hlinkClick r:id="rId2"/>
              </a:rPr>
              <a:t>info@sgh-ssh.ch</a:t>
            </a:r>
            <a:endParaRPr lang="de-CH" sz="2000" dirty="0"/>
          </a:p>
          <a:p>
            <a:pPr algn="ctr">
              <a:lnSpc>
                <a:spcPct val="100000"/>
              </a:lnSpc>
              <a:spcBef>
                <a:spcPts val="0"/>
              </a:spcBef>
            </a:pPr>
            <a:r>
              <a:rPr lang="de-CH" sz="2000" dirty="0">
                <a:hlinkClick r:id="rId3"/>
              </a:rPr>
              <a:t>www.sgh-ssh.ch</a:t>
            </a:r>
            <a:r>
              <a:rPr lang="de-CH" sz="2000" dirty="0"/>
              <a:t>  </a:t>
            </a:r>
          </a:p>
        </p:txBody>
      </p:sp>
      <p:sp>
        <p:nvSpPr>
          <p:cNvPr id="3" name="Textplatzhalter 2">
            <a:extLst>
              <a:ext uri="{FF2B5EF4-FFF2-40B4-BE49-F238E27FC236}">
                <a16:creationId xmlns:a16="http://schemas.microsoft.com/office/drawing/2014/main" id="{50F539B7-EF6B-99B9-7090-07743E6AC2A6}"/>
              </a:ext>
            </a:extLst>
          </p:cNvPr>
          <p:cNvSpPr>
            <a:spLocks noGrp="1"/>
          </p:cNvSpPr>
          <p:nvPr>
            <p:ph type="body" sz="quarter" idx="13"/>
          </p:nvPr>
        </p:nvSpPr>
        <p:spPr>
          <a:xfrm>
            <a:off x="609600" y="1677803"/>
            <a:ext cx="11040000" cy="1206543"/>
          </a:xfrm>
        </p:spPr>
        <p:txBody>
          <a:bodyPr/>
          <a:lstStyle/>
          <a:p>
            <a:pPr algn="ctr"/>
            <a:r>
              <a:rPr lang="de-CH" sz="3600" dirty="0"/>
              <a:t>SGH SSH SSE</a:t>
            </a:r>
          </a:p>
          <a:p>
            <a:pPr algn="ctr"/>
            <a:r>
              <a:rPr lang="de-CH" sz="3600" dirty="0"/>
              <a:t>Swiss Society </a:t>
            </a:r>
            <a:r>
              <a:rPr lang="de-CH" sz="3600" dirty="0" err="1"/>
              <a:t>of</a:t>
            </a:r>
            <a:r>
              <a:rPr lang="de-CH" sz="3600" dirty="0"/>
              <a:t> Hematology</a:t>
            </a:r>
          </a:p>
        </p:txBody>
      </p:sp>
      <p:sp>
        <p:nvSpPr>
          <p:cNvPr id="4" name="Foliennummernplatzhalter 3">
            <a:extLst>
              <a:ext uri="{FF2B5EF4-FFF2-40B4-BE49-F238E27FC236}">
                <a16:creationId xmlns:a16="http://schemas.microsoft.com/office/drawing/2014/main" id="{3F88D326-50A2-5253-4751-5BE0E937E152}"/>
              </a:ext>
            </a:extLst>
          </p:cNvPr>
          <p:cNvSpPr>
            <a:spLocks noGrp="1"/>
          </p:cNvSpPr>
          <p:nvPr>
            <p:ph type="sldNum" sz="quarter" idx="4"/>
          </p:nvPr>
        </p:nvSpPr>
        <p:spPr/>
        <p:txBody>
          <a:bodyPr/>
          <a:lstStyle/>
          <a:p>
            <a:fld id="{F38DF745-7D3F-47F4-83A3-874385CFAA69}" type="slidenum">
              <a:rPr lang="en-US" smtClean="0"/>
              <a:pPr/>
              <a:t>12</a:t>
            </a:fld>
            <a:endParaRPr lang="en-US" dirty="0"/>
          </a:p>
        </p:txBody>
      </p:sp>
      <p:sp>
        <p:nvSpPr>
          <p:cNvPr id="5" name="Fußzeilenplatzhalter 4">
            <a:extLst>
              <a:ext uri="{FF2B5EF4-FFF2-40B4-BE49-F238E27FC236}">
                <a16:creationId xmlns:a16="http://schemas.microsoft.com/office/drawing/2014/main" id="{8E69BA22-AD83-BB9D-6E2A-FC9B8EFCAD1B}"/>
              </a:ext>
            </a:extLst>
          </p:cNvPr>
          <p:cNvSpPr>
            <a:spLocks noGrp="1"/>
          </p:cNvSpPr>
          <p:nvPr>
            <p:ph type="ftr" sz="quarter" idx="3"/>
          </p:nvPr>
        </p:nvSpPr>
        <p:spPr/>
        <p:txBody>
          <a:bodyPr/>
          <a:lstStyle/>
          <a:p>
            <a:r>
              <a:rPr lang="de-CH" dirty="0"/>
              <a:t>© SGH SSH SSE</a:t>
            </a:r>
            <a:endParaRPr lang="de-DE" dirty="0"/>
          </a:p>
        </p:txBody>
      </p:sp>
    </p:spTree>
    <p:extLst>
      <p:ext uri="{BB962C8B-B14F-4D97-AF65-F5344CB8AC3E}">
        <p14:creationId xmlns:p14="http://schemas.microsoft.com/office/powerpoint/2010/main" val="187062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98D6B-0B16-49CF-11F6-311EC895A6BE}"/>
              </a:ext>
            </a:extLst>
          </p:cNvPr>
          <p:cNvSpPr>
            <a:spLocks noGrp="1"/>
          </p:cNvSpPr>
          <p:nvPr>
            <p:ph type="title"/>
          </p:nvPr>
        </p:nvSpPr>
        <p:spPr>
          <a:xfrm>
            <a:off x="413317" y="-42684"/>
            <a:ext cx="11040000" cy="1091882"/>
          </a:xfrm>
        </p:spPr>
        <p:txBody>
          <a:bodyPr/>
          <a:lstStyle/>
          <a:p>
            <a:pPr algn="ctr"/>
            <a:r>
              <a:rPr lang="de-CH" dirty="0" err="1"/>
              <a:t>About</a:t>
            </a:r>
            <a:r>
              <a:rPr lang="de-CH" dirty="0"/>
              <a:t> </a:t>
            </a:r>
            <a:r>
              <a:rPr lang="de-CH" dirty="0" err="1"/>
              <a:t>the</a:t>
            </a:r>
            <a:r>
              <a:rPr lang="de-CH" dirty="0"/>
              <a:t> Swiss Society </a:t>
            </a:r>
            <a:r>
              <a:rPr lang="de-CH" dirty="0" err="1"/>
              <a:t>of</a:t>
            </a:r>
            <a:r>
              <a:rPr lang="de-CH" dirty="0"/>
              <a:t> Hematology</a:t>
            </a:r>
          </a:p>
        </p:txBody>
      </p:sp>
      <p:sp>
        <p:nvSpPr>
          <p:cNvPr id="3" name="Foliennummernplatzhalter 2">
            <a:extLst>
              <a:ext uri="{FF2B5EF4-FFF2-40B4-BE49-F238E27FC236}">
                <a16:creationId xmlns:a16="http://schemas.microsoft.com/office/drawing/2014/main" id="{B9496646-C4D2-3574-B4B1-E2F86BF237E4}"/>
              </a:ext>
            </a:extLst>
          </p:cNvPr>
          <p:cNvSpPr>
            <a:spLocks noGrp="1"/>
          </p:cNvSpPr>
          <p:nvPr>
            <p:ph type="sldNum" sz="quarter" idx="4"/>
          </p:nvPr>
        </p:nvSpPr>
        <p:spPr/>
        <p:txBody>
          <a:bodyPr/>
          <a:lstStyle/>
          <a:p>
            <a:fld id="{F38DF745-7D3F-47F4-83A3-874385CFAA69}" type="slidenum">
              <a:rPr lang="en-US" smtClean="0"/>
              <a:pPr/>
              <a:t>2</a:t>
            </a:fld>
            <a:endParaRPr lang="en-US" dirty="0"/>
          </a:p>
        </p:txBody>
      </p:sp>
      <p:sp>
        <p:nvSpPr>
          <p:cNvPr id="5" name="Fußzeilenplatzhalter 4">
            <a:extLst>
              <a:ext uri="{FF2B5EF4-FFF2-40B4-BE49-F238E27FC236}">
                <a16:creationId xmlns:a16="http://schemas.microsoft.com/office/drawing/2014/main" id="{1A653195-F781-2860-212D-7197360003E1}"/>
              </a:ext>
            </a:extLst>
          </p:cNvPr>
          <p:cNvSpPr>
            <a:spLocks noGrp="1"/>
          </p:cNvSpPr>
          <p:nvPr>
            <p:ph type="ftr" sz="quarter" idx="3"/>
          </p:nvPr>
        </p:nvSpPr>
        <p:spPr>
          <a:xfrm>
            <a:off x="417804" y="5698601"/>
            <a:ext cx="9794568" cy="368909"/>
          </a:xfrm>
        </p:spPr>
        <p:txBody>
          <a:bodyPr/>
          <a:lstStyle/>
          <a:p>
            <a:r>
              <a:rPr lang="de-CH" dirty="0"/>
              <a:t>© SGH SSH SSE</a:t>
            </a:r>
            <a:endParaRPr lang="de-DE" dirty="0"/>
          </a:p>
        </p:txBody>
      </p:sp>
      <p:sp>
        <p:nvSpPr>
          <p:cNvPr id="21" name="Textfeld 20">
            <a:extLst>
              <a:ext uri="{FF2B5EF4-FFF2-40B4-BE49-F238E27FC236}">
                <a16:creationId xmlns:a16="http://schemas.microsoft.com/office/drawing/2014/main" id="{2902FB8D-3718-C89E-FD57-243F8DB21B4D}"/>
              </a:ext>
            </a:extLst>
          </p:cNvPr>
          <p:cNvSpPr txBox="1"/>
          <p:nvPr/>
        </p:nvSpPr>
        <p:spPr>
          <a:xfrm>
            <a:off x="3321389" y="1607701"/>
            <a:ext cx="644352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The SGH was founded in </a:t>
            </a:r>
            <a:r>
              <a:rPr lang="en-US" b="1" dirty="0"/>
              <a:t>1947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the professional association and specialist society of physicians with the </a:t>
            </a:r>
            <a:r>
              <a:rPr lang="en-US" b="1" dirty="0"/>
              <a:t>specialist title of hematologist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currently has </a:t>
            </a:r>
            <a:r>
              <a:rPr lang="en-US" b="1" dirty="0"/>
              <a:t>351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has a </a:t>
            </a:r>
            <a:r>
              <a:rPr lang="en-US" b="1" dirty="0"/>
              <a:t>non-profit character </a:t>
            </a:r>
            <a:r>
              <a:rPr lang="en-US" dirty="0"/>
              <a:t>and does not pursue any economic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a:t>
            </a:r>
            <a:r>
              <a:rPr lang="en-US" b="1" dirty="0"/>
              <a:t> safeguards the interests</a:t>
            </a:r>
            <a:r>
              <a:rPr lang="en-US" dirty="0"/>
              <a:t> of </a:t>
            </a:r>
            <a:r>
              <a:rPr lang="en-US" dirty="0" err="1"/>
              <a:t>haematologists</a:t>
            </a:r>
            <a:r>
              <a:rPr lang="en-US" dirty="0"/>
              <a:t> in Switzerland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organizes its own </a:t>
            </a:r>
            <a:r>
              <a:rPr lang="en-US" b="1" dirty="0"/>
              <a:t>events</a:t>
            </a:r>
            <a:r>
              <a:rPr lang="en-US" dirty="0"/>
              <a:t> for further education and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promotes </a:t>
            </a:r>
            <a:r>
              <a:rPr lang="en-US" b="1" dirty="0"/>
              <a:t>collegiality</a:t>
            </a:r>
            <a:r>
              <a:rPr lang="en-US" dirty="0"/>
              <a:t> among its members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de-DE" b="1" dirty="0"/>
              <a:t>EHA-SSH Joint </a:t>
            </a:r>
            <a:r>
              <a:rPr lang="de-DE" b="1" dirty="0" err="1"/>
              <a:t>membership</a:t>
            </a:r>
            <a:endParaRPr lang="de-DE" b="1" dirty="0"/>
          </a:p>
        </p:txBody>
      </p:sp>
      <p:pic>
        <p:nvPicPr>
          <p:cNvPr id="23" name="Grafik 22" descr="Ein Bild, das Schrift, Text, Grafiken, Grafikdesign enthält.&#10;&#10;Automatisch generierte Beschreibung">
            <a:extLst>
              <a:ext uri="{FF2B5EF4-FFF2-40B4-BE49-F238E27FC236}">
                <a16:creationId xmlns:a16="http://schemas.microsoft.com/office/drawing/2014/main" id="{319E4D70-E343-060D-158E-3AB1BB789C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2373" y="4995365"/>
            <a:ext cx="1107005" cy="534785"/>
          </a:xfrm>
          <a:prstGeom prst="rect">
            <a:avLst/>
          </a:prstGeom>
        </p:spPr>
      </p:pic>
      <p:pic>
        <p:nvPicPr>
          <p:cNvPr id="25" name="Grafik 24" descr="Ein Bild, das Text, Schrift, Typografie, Grafiken enthält.&#10;&#10;Automatisch generierte Beschreibung">
            <a:extLst>
              <a:ext uri="{FF2B5EF4-FFF2-40B4-BE49-F238E27FC236}">
                <a16:creationId xmlns:a16="http://schemas.microsoft.com/office/drawing/2014/main" id="{6A7ADF67-845C-3321-1A9E-9EDF7F7C02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2372" y="4006150"/>
            <a:ext cx="998979" cy="534785"/>
          </a:xfrm>
          <a:prstGeom prst="rect">
            <a:avLst/>
          </a:prstGeom>
        </p:spPr>
      </p:pic>
      <p:pic>
        <p:nvPicPr>
          <p:cNvPr id="27" name="Grafik 26" descr="Ein Bild, das Schrift, Text, Grafiken, Grafikdesign enthält.&#10;&#10;Automatisch generierte Beschreibung">
            <a:extLst>
              <a:ext uri="{FF2B5EF4-FFF2-40B4-BE49-F238E27FC236}">
                <a16:creationId xmlns:a16="http://schemas.microsoft.com/office/drawing/2014/main" id="{0E19EAEF-25AB-AD8F-F053-C22E94D684B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12373" y="3012769"/>
            <a:ext cx="1107006" cy="538951"/>
          </a:xfrm>
          <a:prstGeom prst="rect">
            <a:avLst/>
          </a:prstGeom>
        </p:spPr>
      </p:pic>
      <p:pic>
        <p:nvPicPr>
          <p:cNvPr id="29" name="Grafik 28" descr="Ein Bild, das Schrift, Text, Grafiken, Grafikdesign enthält.&#10;&#10;Automatisch generierte Beschreibung">
            <a:extLst>
              <a:ext uri="{FF2B5EF4-FFF2-40B4-BE49-F238E27FC236}">
                <a16:creationId xmlns:a16="http://schemas.microsoft.com/office/drawing/2014/main" id="{279C1460-739B-B4AB-DBE1-91809BB4C5F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212373" y="2015107"/>
            <a:ext cx="1370030" cy="543232"/>
          </a:xfrm>
          <a:prstGeom prst="rect">
            <a:avLst/>
          </a:prstGeom>
        </p:spPr>
      </p:pic>
      <p:pic>
        <p:nvPicPr>
          <p:cNvPr id="15" name="Picture 14"/>
          <p:cNvPicPr>
            <a:picLocks noChangeAspect="1"/>
          </p:cNvPicPr>
          <p:nvPr/>
        </p:nvPicPr>
        <p:blipFill rotWithShape="1">
          <a:blip r:embed="rId7"/>
          <a:srcRect t="1760" b="82122"/>
          <a:stretch/>
        </p:blipFill>
        <p:spPr>
          <a:xfrm>
            <a:off x="94510" y="1528085"/>
            <a:ext cx="3243984" cy="2870494"/>
          </a:xfrm>
          <a:prstGeom prst="rect">
            <a:avLst/>
          </a:prstGeom>
        </p:spPr>
      </p:pic>
    </p:spTree>
    <p:extLst>
      <p:ext uri="{BB962C8B-B14F-4D97-AF65-F5344CB8AC3E}">
        <p14:creationId xmlns:p14="http://schemas.microsoft.com/office/powerpoint/2010/main" val="280109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8DF745-7D3F-47F4-83A3-874385CFAA69}" type="slidenum">
              <a:rPr lang="en-US" smtClean="0"/>
              <a:pPr/>
              <a:t>3</a:t>
            </a:fld>
            <a:endParaRPr lang="en-US" dirty="0"/>
          </a:p>
        </p:txBody>
      </p:sp>
      <p:sp>
        <p:nvSpPr>
          <p:cNvPr id="5" name="Footer Placeholder 4"/>
          <p:cNvSpPr>
            <a:spLocks noGrp="1"/>
          </p:cNvSpPr>
          <p:nvPr>
            <p:ph type="ftr" sz="quarter" idx="3"/>
          </p:nvPr>
        </p:nvSpPr>
        <p:spPr/>
        <p:txBody>
          <a:bodyPr/>
          <a:lstStyle/>
          <a:p>
            <a:r>
              <a:rPr lang="de-CH"/>
              <a:t>© SGH SSH SSE</a:t>
            </a:r>
            <a:endParaRPr lang="de-DE" dirty="0"/>
          </a:p>
        </p:txBody>
      </p:sp>
      <p:pic>
        <p:nvPicPr>
          <p:cNvPr id="6" name="Picture 5"/>
          <p:cNvPicPr>
            <a:picLocks noChangeAspect="1"/>
          </p:cNvPicPr>
          <p:nvPr/>
        </p:nvPicPr>
        <p:blipFill rotWithShape="1">
          <a:blip r:embed="rId3"/>
          <a:srcRect b="53327"/>
          <a:stretch/>
        </p:blipFill>
        <p:spPr>
          <a:xfrm>
            <a:off x="0" y="0"/>
            <a:ext cx="8221135" cy="4975994"/>
          </a:xfrm>
          <a:prstGeom prst="rect">
            <a:avLst/>
          </a:prstGeom>
        </p:spPr>
      </p:pic>
      <p:pic>
        <p:nvPicPr>
          <p:cNvPr id="7" name="Picture 6"/>
          <p:cNvPicPr>
            <a:picLocks noChangeAspect="1"/>
          </p:cNvPicPr>
          <p:nvPr/>
        </p:nvPicPr>
        <p:blipFill rotWithShape="1">
          <a:blip r:embed="rId3"/>
          <a:srcRect t="61327" b="208"/>
          <a:stretch/>
        </p:blipFill>
        <p:spPr>
          <a:xfrm>
            <a:off x="3981601" y="2862614"/>
            <a:ext cx="7891085" cy="3936240"/>
          </a:xfrm>
          <a:prstGeom prst="rect">
            <a:avLst/>
          </a:prstGeom>
        </p:spPr>
      </p:pic>
    </p:spTree>
    <p:extLst>
      <p:ext uri="{BB962C8B-B14F-4D97-AF65-F5344CB8AC3E}">
        <p14:creationId xmlns:p14="http://schemas.microsoft.com/office/powerpoint/2010/main" val="257446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692B9935-AE11-DAA2-9918-31FF655949CF}"/>
              </a:ext>
            </a:extLst>
          </p:cNvPr>
          <p:cNvSpPr>
            <a:spLocks noGrp="1"/>
          </p:cNvSpPr>
          <p:nvPr>
            <p:ph type="subTitle" idx="1"/>
          </p:nvPr>
        </p:nvSpPr>
        <p:spPr>
          <a:xfrm>
            <a:off x="609600" y="3943471"/>
            <a:ext cx="11040000" cy="852816"/>
          </a:xfrm>
        </p:spPr>
        <p:txBody>
          <a:bodyPr/>
          <a:lstStyle/>
          <a:p>
            <a:pPr algn="ctr">
              <a:lnSpc>
                <a:spcPct val="100000"/>
              </a:lnSpc>
              <a:spcBef>
                <a:spcPts val="0"/>
              </a:spcBef>
            </a:pPr>
            <a:r>
              <a:rPr lang="de-CH" b="1" dirty="0" err="1"/>
              <a:t>January</a:t>
            </a:r>
            <a:r>
              <a:rPr lang="de-CH" b="1" dirty="0"/>
              <a:t> 2025</a:t>
            </a:r>
          </a:p>
        </p:txBody>
      </p:sp>
      <p:sp>
        <p:nvSpPr>
          <p:cNvPr id="3" name="Textplatzhalter 2">
            <a:extLst>
              <a:ext uri="{FF2B5EF4-FFF2-40B4-BE49-F238E27FC236}">
                <a16:creationId xmlns:a16="http://schemas.microsoft.com/office/drawing/2014/main" id="{3629B3CB-E324-48AD-590C-8D500F3062FA}"/>
              </a:ext>
            </a:extLst>
          </p:cNvPr>
          <p:cNvSpPr>
            <a:spLocks noGrp="1"/>
          </p:cNvSpPr>
          <p:nvPr>
            <p:ph type="body" sz="quarter" idx="13"/>
          </p:nvPr>
        </p:nvSpPr>
        <p:spPr>
          <a:xfrm>
            <a:off x="609600" y="2027207"/>
            <a:ext cx="11040000" cy="1025253"/>
          </a:xfrm>
        </p:spPr>
        <p:txBody>
          <a:bodyPr/>
          <a:lstStyle/>
          <a:p>
            <a:pPr algn="ctr"/>
            <a:r>
              <a:rPr lang="de-CH" sz="3600" dirty="0" err="1"/>
              <a:t>Strategy</a:t>
            </a:r>
            <a:endParaRPr lang="de-CH" sz="3600" dirty="0"/>
          </a:p>
        </p:txBody>
      </p:sp>
      <p:pic>
        <p:nvPicPr>
          <p:cNvPr id="4" name="Bild 2">
            <a:extLst>
              <a:ext uri="{FF2B5EF4-FFF2-40B4-BE49-F238E27FC236}">
                <a16:creationId xmlns:a16="http://schemas.microsoft.com/office/drawing/2014/main" id="{DC55FCFA-05CB-52AD-BE62-FD546CB3757C}"/>
              </a:ext>
            </a:extLst>
          </p:cNvPr>
          <p:cNvPicPr>
            <a:picLocks noChangeAspect="1"/>
          </p:cNvPicPr>
          <p:nvPr/>
        </p:nvPicPr>
        <p:blipFill>
          <a:blip r:embed="rId3"/>
          <a:stretch>
            <a:fillRect/>
          </a:stretch>
        </p:blipFill>
        <p:spPr>
          <a:xfrm>
            <a:off x="9802025" y="239195"/>
            <a:ext cx="2137011" cy="620858"/>
          </a:xfrm>
          <a:prstGeom prst="rect">
            <a:avLst/>
          </a:prstGeom>
        </p:spPr>
      </p:pic>
    </p:spTree>
    <p:extLst>
      <p:ext uri="{BB962C8B-B14F-4D97-AF65-F5344CB8AC3E}">
        <p14:creationId xmlns:p14="http://schemas.microsoft.com/office/powerpoint/2010/main" val="238827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38DF745-7D3F-47F4-83A3-874385CFAA69}" type="slidenum">
              <a:rPr lang="en-US" smtClean="0"/>
              <a:pPr/>
              <a:t>5</a:t>
            </a:fld>
            <a:endParaRPr lang="en-US" dirty="0"/>
          </a:p>
        </p:txBody>
      </p:sp>
      <p:sp>
        <p:nvSpPr>
          <p:cNvPr id="3" name="Footer Placeholder 2"/>
          <p:cNvSpPr>
            <a:spLocks noGrp="1"/>
          </p:cNvSpPr>
          <p:nvPr>
            <p:ph type="ftr" sz="quarter" idx="3"/>
          </p:nvPr>
        </p:nvSpPr>
        <p:spPr/>
        <p:txBody>
          <a:bodyPr/>
          <a:lstStyle/>
          <a:p>
            <a:r>
              <a:rPr lang="de-CH"/>
              <a:t>© SGH SSH SSE</a:t>
            </a:r>
            <a:endParaRPr lang="de-DE" dirty="0"/>
          </a:p>
        </p:txBody>
      </p:sp>
      <p:sp>
        <p:nvSpPr>
          <p:cNvPr id="4" name="Rectangle 3"/>
          <p:cNvSpPr/>
          <p:nvPr/>
        </p:nvSpPr>
        <p:spPr>
          <a:xfrm>
            <a:off x="261639" y="236482"/>
            <a:ext cx="11277600" cy="6888039"/>
          </a:xfrm>
          <a:prstGeom prst="rect">
            <a:avLst/>
          </a:prstGeom>
        </p:spPr>
        <p:txBody>
          <a:bodyPr wrap="square">
            <a:spAutoFit/>
          </a:bodyPr>
          <a:lstStyle/>
          <a:p>
            <a:pPr lvl="0">
              <a:lnSpc>
                <a:spcPct val="115000"/>
              </a:lnSpc>
              <a:spcAft>
                <a:spcPts val="1200"/>
              </a:spcAft>
              <a:tabLst>
                <a:tab pos="540385" algn="l"/>
              </a:tabLst>
            </a:pPr>
            <a:r>
              <a:rPr lang="en-US" sz="3600" b="1" kern="1600" dirty="0">
                <a:latin typeface="+mj-lt"/>
                <a:ea typeface="Times New Roman" panose="02020603050405020304" pitchFamily="18" charset="0"/>
              </a:rPr>
              <a:t>Core mission and vision SSH</a:t>
            </a:r>
            <a:endParaRPr lang="de-DE" sz="3600" b="1" kern="1600" dirty="0">
              <a:latin typeface="+mj-lt"/>
              <a:ea typeface="Times New Roman" panose="02020603050405020304" pitchFamily="18" charset="0"/>
            </a:endParaRPr>
          </a:p>
          <a:p>
            <a:pPr lvl="0">
              <a:lnSpc>
                <a:spcPct val="115000"/>
              </a:lnSpc>
              <a:spcAft>
                <a:spcPts val="1200"/>
              </a:spcAft>
              <a:tabLst>
                <a:tab pos="540385" algn="l"/>
              </a:tabLst>
            </a:pPr>
            <a:r>
              <a:rPr lang="en-US" sz="2400" b="1" dirty="0">
                <a:latin typeface="+mj-lt"/>
                <a:ea typeface="Times New Roman" panose="02020603050405020304" pitchFamily="18" charset="0"/>
                <a:cs typeface="Arial" panose="020B0604020202020204" pitchFamily="34" charset="0"/>
              </a:rPr>
              <a:t>Core mission SSH </a:t>
            </a:r>
            <a:r>
              <a:rPr lang="fr-CH" sz="2400" b="1" dirty="0">
                <a:latin typeface="+mj-lt"/>
                <a:ea typeface="Times New Roman" panose="02020603050405020304" pitchFamily="18" charset="0"/>
                <a:cs typeface="Arial" panose="020B0604020202020204" pitchFamily="34" charset="0"/>
              </a:rPr>
              <a:t>(raison d’être)</a:t>
            </a:r>
            <a:endParaRPr lang="de-DE" sz="2400" b="1" dirty="0">
              <a:ea typeface="Times New Roman" panose="02020603050405020304" pitchFamily="18" charset="0"/>
              <a:cs typeface="Arial" panose="020B0604020202020204" pitchFamily="34" charset="0"/>
            </a:endParaRPr>
          </a:p>
          <a:p>
            <a:pPr lvl="1" fontAlgn="base">
              <a:lnSpc>
                <a:spcPct val="115000"/>
              </a:lnSpc>
              <a:spcAft>
                <a:spcPts val="600"/>
              </a:spcAft>
              <a:buClr>
                <a:srgbClr val="000066"/>
              </a:buClr>
              <a:buSzPts val="1100"/>
            </a:pPr>
            <a:r>
              <a:rPr lang="en-US" sz="2000" b="1" dirty="0">
                <a:uFill>
                  <a:solidFill>
                    <a:srgbClr val="000066"/>
                  </a:solidFill>
                </a:uFill>
                <a:ea typeface="Times New Roman" panose="02020603050405020304" pitchFamily="18" charset="0"/>
              </a:rPr>
              <a:t>SSH covers all aspects of hematology,</a:t>
            </a:r>
            <a:r>
              <a:rPr lang="en-US" sz="2000" dirty="0">
                <a:uFill>
                  <a:solidFill>
                    <a:srgbClr val="000066"/>
                  </a:solidFill>
                </a:uFill>
                <a:ea typeface="Times New Roman" panose="02020603050405020304" pitchFamily="18" charset="0"/>
              </a:rPr>
              <a:t> namely: Classical hematology, </a:t>
            </a:r>
            <a:r>
              <a:rPr lang="en-US" sz="2000" dirty="0" err="1">
                <a:uFill>
                  <a:solidFill>
                    <a:srgbClr val="000066"/>
                  </a:solidFill>
                </a:uFill>
                <a:ea typeface="Times New Roman" panose="02020603050405020304" pitchFamily="18" charset="0"/>
              </a:rPr>
              <a:t>HemOnc</a:t>
            </a:r>
            <a:r>
              <a:rPr lang="en-US" sz="2000" dirty="0">
                <a:uFill>
                  <a:solidFill>
                    <a:srgbClr val="000066"/>
                  </a:solidFill>
                </a:uFill>
                <a:ea typeface="Times New Roman" panose="02020603050405020304" pitchFamily="18" charset="0"/>
              </a:rPr>
              <a:t>, Transfusion Medicine, Cell Therapy, Hemostasis, Laboratory Medicine</a:t>
            </a:r>
          </a:p>
          <a:p>
            <a:pPr lvl="1" fontAlgn="base">
              <a:lnSpc>
                <a:spcPct val="115000"/>
              </a:lnSpc>
              <a:spcAft>
                <a:spcPts val="600"/>
              </a:spcAft>
              <a:buClr>
                <a:srgbClr val="000066"/>
              </a:buClr>
              <a:buSzPts val="1100"/>
            </a:pPr>
            <a:endParaRPr lang="de-DE" sz="1000" dirty="0">
              <a:uFill>
                <a:solidFill>
                  <a:srgbClr val="000066"/>
                </a:solidFill>
              </a:uFill>
              <a:ea typeface="Times New Roman" panose="02020603050405020304" pitchFamily="18" charset="0"/>
            </a:endParaRPr>
          </a:p>
          <a:p>
            <a:pPr lvl="1" fontAlgn="base">
              <a:lnSpc>
                <a:spcPct val="115000"/>
              </a:lnSpc>
              <a:spcAft>
                <a:spcPts val="600"/>
              </a:spcAft>
              <a:buClr>
                <a:srgbClr val="000066"/>
              </a:buClr>
              <a:buSzPts val="1100"/>
            </a:pPr>
            <a:r>
              <a:rPr lang="en-US" sz="2000" dirty="0">
                <a:uFill>
                  <a:solidFill>
                    <a:srgbClr val="000066"/>
                  </a:solidFill>
                </a:uFill>
                <a:ea typeface="Times New Roman" panose="02020603050405020304" pitchFamily="18" charset="0"/>
              </a:rPr>
              <a:t>The SSH is the </a:t>
            </a:r>
            <a:r>
              <a:rPr lang="en-US" sz="2000" b="1" dirty="0">
                <a:uFill>
                  <a:solidFill>
                    <a:srgbClr val="000066"/>
                  </a:solidFill>
                </a:uFill>
                <a:ea typeface="Times New Roman" panose="02020603050405020304" pitchFamily="18" charset="0"/>
              </a:rPr>
              <a:t>representative body of hematology in Switzerland.</a:t>
            </a:r>
            <a:r>
              <a:rPr lang="en-US" sz="2000" dirty="0">
                <a:uFill>
                  <a:solidFill>
                    <a:srgbClr val="000066"/>
                  </a:solidFill>
                </a:uFill>
                <a:ea typeface="Times New Roman" panose="02020603050405020304" pitchFamily="18" charset="0"/>
              </a:rPr>
              <a:t> It represents the interests of its members towards all stakeholders in a structured manner and </a:t>
            </a:r>
            <a:r>
              <a:rPr lang="en-US" sz="2000" b="1" dirty="0">
                <a:uFill>
                  <a:solidFill>
                    <a:srgbClr val="000066"/>
                  </a:solidFill>
                </a:uFill>
                <a:ea typeface="Times New Roman" panose="02020603050405020304" pitchFamily="18" charset="0"/>
              </a:rPr>
              <a:t>promotes hematology as a medical and research discipline.</a:t>
            </a:r>
          </a:p>
          <a:p>
            <a:pPr marL="742950" lvl="1" indent="-285750" fontAlgn="base">
              <a:lnSpc>
                <a:spcPct val="115000"/>
              </a:lnSpc>
              <a:spcAft>
                <a:spcPts val="600"/>
              </a:spcAft>
              <a:buClr>
                <a:srgbClr val="000066"/>
              </a:buClr>
              <a:buSzPts val="1100"/>
              <a:buFont typeface="Wingdings" panose="05000000000000000000" pitchFamily="2" charset="2"/>
              <a:buChar char=""/>
            </a:pPr>
            <a:endParaRPr lang="en-US" sz="2000" b="1" dirty="0">
              <a:uFill>
                <a:solidFill>
                  <a:srgbClr val="000066"/>
                </a:solidFill>
              </a:uFill>
              <a:ea typeface="Times New Roman" panose="02020603050405020304" pitchFamily="18" charset="0"/>
            </a:endParaRPr>
          </a:p>
          <a:p>
            <a:r>
              <a:rPr lang="de-CH" sz="2400" b="1" dirty="0"/>
              <a:t>Vision SSH 2030</a:t>
            </a:r>
            <a:endParaRPr lang="de-DE" sz="2400" b="1" dirty="0"/>
          </a:p>
          <a:p>
            <a:pPr marL="742950" lvl="1" indent="-285750" fontAlgn="base">
              <a:buFont typeface="Wingdings" panose="05000000000000000000" pitchFamily="2" charset="2"/>
              <a:buChar char="Ø"/>
            </a:pPr>
            <a:r>
              <a:rPr lang="en-US" sz="2000" b="1" dirty="0"/>
              <a:t>Improve </a:t>
            </a:r>
            <a:r>
              <a:rPr lang="en-US" sz="2000" b="1" dirty="0" err="1"/>
              <a:t>tariffication</a:t>
            </a:r>
            <a:r>
              <a:rPr lang="en-US" sz="2000" dirty="0"/>
              <a:t> (to be able to carry out the increasingly complex and costly hematology diagnoses and treatments in a niche area with mainly rare diseases)</a:t>
            </a:r>
            <a:endParaRPr lang="de-DE" sz="2000" dirty="0"/>
          </a:p>
          <a:p>
            <a:pPr marL="742950" lvl="1" indent="-285750" fontAlgn="base">
              <a:buFont typeface="Wingdings" panose="05000000000000000000" pitchFamily="2" charset="2"/>
              <a:buChar char="Ø"/>
            </a:pPr>
            <a:r>
              <a:rPr lang="en-US" sz="2000" b="1" dirty="0"/>
              <a:t>Increasing the attractiveness of the profession</a:t>
            </a:r>
            <a:r>
              <a:rPr lang="en-US" sz="2000" dirty="0"/>
              <a:t> (the profession needs to be made more attractive not only in scientific and technical terms, but also in terms of quality of life and funding)</a:t>
            </a:r>
            <a:endParaRPr lang="de-DE" sz="2000" dirty="0"/>
          </a:p>
          <a:p>
            <a:pPr marL="742950" lvl="1" indent="-285750" fontAlgn="base">
              <a:buFont typeface="Wingdings" panose="05000000000000000000" pitchFamily="2" charset="2"/>
              <a:buChar char="Ø"/>
            </a:pPr>
            <a:r>
              <a:rPr lang="en-US" sz="2000" dirty="0"/>
              <a:t>Ensuring </a:t>
            </a:r>
            <a:r>
              <a:rPr lang="en-US" sz="2000" b="1" dirty="0"/>
              <a:t>high visibility</a:t>
            </a:r>
            <a:r>
              <a:rPr lang="en-US" sz="2000" dirty="0"/>
              <a:t> of SSH at national and international level</a:t>
            </a:r>
            <a:endParaRPr lang="de-DE" sz="2000" dirty="0"/>
          </a:p>
          <a:p>
            <a:pPr lvl="1" fontAlgn="base">
              <a:lnSpc>
                <a:spcPct val="115000"/>
              </a:lnSpc>
              <a:spcAft>
                <a:spcPts val="600"/>
              </a:spcAft>
              <a:buClr>
                <a:srgbClr val="000066"/>
              </a:buClr>
              <a:buSzPts val="1100"/>
            </a:pPr>
            <a:endParaRPr lang="de-DE" sz="2400" dirty="0">
              <a:effectLst/>
              <a:uFill>
                <a:solidFill>
                  <a:srgbClr val="000066"/>
                </a:solidFill>
              </a:uFill>
              <a:latin typeface="+mj-lt"/>
              <a:ea typeface="Times New Roman" panose="02020603050405020304" pitchFamily="18" charset="0"/>
            </a:endParaRPr>
          </a:p>
        </p:txBody>
      </p:sp>
    </p:spTree>
    <p:extLst>
      <p:ext uri="{BB962C8B-B14F-4D97-AF65-F5344CB8AC3E}">
        <p14:creationId xmlns:p14="http://schemas.microsoft.com/office/powerpoint/2010/main" val="401716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38DF745-7D3F-47F4-83A3-874385CFAA69}" type="slidenum">
              <a:rPr lang="en-US" smtClean="0"/>
              <a:pPr/>
              <a:t>6</a:t>
            </a:fld>
            <a:endParaRPr lang="en-US" dirty="0"/>
          </a:p>
        </p:txBody>
      </p:sp>
      <p:sp>
        <p:nvSpPr>
          <p:cNvPr id="3" name="Footer Placeholder 2"/>
          <p:cNvSpPr>
            <a:spLocks noGrp="1"/>
          </p:cNvSpPr>
          <p:nvPr>
            <p:ph type="ftr" sz="quarter" idx="3"/>
          </p:nvPr>
        </p:nvSpPr>
        <p:spPr/>
        <p:txBody>
          <a:bodyPr/>
          <a:lstStyle/>
          <a:p>
            <a:r>
              <a:rPr lang="de-CH"/>
              <a:t>© SGH SSH SSE</a:t>
            </a:r>
            <a:endParaRPr lang="de-DE" dirty="0"/>
          </a:p>
        </p:txBody>
      </p:sp>
      <p:sp>
        <p:nvSpPr>
          <p:cNvPr id="4" name="Rectangle 3"/>
          <p:cNvSpPr/>
          <p:nvPr/>
        </p:nvSpPr>
        <p:spPr>
          <a:xfrm>
            <a:off x="356227" y="204201"/>
            <a:ext cx="11499441" cy="5539530"/>
          </a:xfrm>
          <a:prstGeom prst="rect">
            <a:avLst/>
          </a:prstGeom>
        </p:spPr>
        <p:txBody>
          <a:bodyPr wrap="square">
            <a:spAutoFit/>
          </a:bodyPr>
          <a:lstStyle/>
          <a:p>
            <a:pPr>
              <a:lnSpc>
                <a:spcPct val="115000"/>
              </a:lnSpc>
              <a:spcBef>
                <a:spcPts val="2400"/>
              </a:spcBef>
              <a:spcAft>
                <a:spcPts val="1200"/>
              </a:spcAft>
            </a:pPr>
            <a:r>
              <a:rPr lang="en-US" sz="2000" b="1" dirty="0">
                <a:ea typeface="Times New Roman" panose="02020603050405020304" pitchFamily="18" charset="0"/>
                <a:cs typeface="Arial" panose="020B0604020202020204" pitchFamily="34" charset="0"/>
              </a:rPr>
              <a:t>Goals 2025/2026</a:t>
            </a:r>
            <a:endParaRPr lang="de-DE" sz="2000" b="1" dirty="0">
              <a:ea typeface="Times New Roman" panose="02020603050405020304" pitchFamily="18" charset="0"/>
              <a:cs typeface="Arial" panose="020B0604020202020204" pitchFamily="34" charset="0"/>
            </a:endParaRPr>
          </a:p>
          <a:p>
            <a:pPr lvl="0">
              <a:lnSpc>
                <a:spcPct val="107000"/>
              </a:lnSpc>
              <a:spcAft>
                <a:spcPts val="800"/>
              </a:spcAft>
            </a:pPr>
            <a:r>
              <a:rPr lang="en-US" sz="1600" dirty="0">
                <a:ea typeface="Times New Roman" panose="02020603050405020304" pitchFamily="18" charset="0"/>
                <a:cs typeface="Times New Roman" panose="02020603050405020304" pitchFamily="18" charset="0"/>
              </a:rPr>
              <a:t>To </a:t>
            </a:r>
            <a:r>
              <a:rPr lang="en-US" sz="1600" b="1" dirty="0">
                <a:ea typeface="Times New Roman" panose="02020603050405020304" pitchFamily="18" charset="0"/>
                <a:cs typeface="Times New Roman" panose="02020603050405020304" pitchFamily="18" charset="0"/>
              </a:rPr>
              <a:t>anticipate the needs in hematologic physicians</a:t>
            </a:r>
            <a:r>
              <a:rPr lang="en-US" sz="1600" dirty="0">
                <a:ea typeface="Times New Roman" panose="02020603050405020304" pitchFamily="18" charset="0"/>
                <a:cs typeface="Times New Roman" panose="02020603050405020304" pitchFamily="18" charset="0"/>
              </a:rPr>
              <a:t> in CH and be able to have a </a:t>
            </a:r>
            <a:r>
              <a:rPr lang="en-US" sz="1600" dirty="0" err="1">
                <a:ea typeface="Times New Roman" panose="02020603050405020304" pitchFamily="18" charset="0"/>
                <a:cs typeface="Times New Roman" panose="02020603050405020304" pitchFamily="18" charset="0"/>
              </a:rPr>
              <a:t>planification</a:t>
            </a:r>
            <a:r>
              <a:rPr lang="en-US" sz="1600" dirty="0">
                <a:ea typeface="Times New Roman" panose="02020603050405020304" pitchFamily="18" charset="0"/>
                <a:cs typeface="Times New Roman" panose="02020603050405020304" pitchFamily="18" charset="0"/>
              </a:rPr>
              <a:t> for 10 years at least</a:t>
            </a:r>
          </a:p>
          <a:p>
            <a:pPr lvl="0">
              <a:lnSpc>
                <a:spcPct val="107000"/>
              </a:lnSpc>
              <a:spcAft>
                <a:spcPts val="800"/>
              </a:spcAft>
            </a:pP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Defense of interest of hematology in front of </a:t>
            </a:r>
            <a:r>
              <a:rPr lang="en-US" sz="1600" b="1" dirty="0" err="1">
                <a:ea typeface="Times New Roman" panose="02020603050405020304" pitchFamily="18" charset="0"/>
                <a:cs typeface="Times New Roman" panose="02020603050405020304" pitchFamily="18" charset="0"/>
              </a:rPr>
              <a:t>thr</a:t>
            </a:r>
            <a:r>
              <a:rPr lang="en-US" sz="1600" b="1" dirty="0">
                <a:ea typeface="Times New Roman" panose="02020603050405020304" pitchFamily="18" charset="0"/>
                <a:cs typeface="Times New Roman" panose="02020603050405020304" pitchFamily="18" charset="0"/>
              </a:rPr>
              <a:t> Federal Office of Public Health </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Interaction with members</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Private practice:</a:t>
            </a:r>
            <a:r>
              <a:rPr lang="en-US" sz="1600" dirty="0">
                <a:ea typeface="Times New Roman" panose="02020603050405020304" pitchFamily="18" charset="0"/>
                <a:cs typeface="Times New Roman" panose="02020603050405020304" pitchFamily="18" charset="0"/>
              </a:rPr>
              <a:t> </a:t>
            </a:r>
            <a:r>
              <a:rPr lang="en-US" sz="1600" i="1" dirty="0">
                <a:ea typeface="Times New Roman" panose="02020603050405020304" pitchFamily="18" charset="0"/>
                <a:cs typeface="Times New Roman" panose="02020603050405020304" pitchFamily="18" charset="0"/>
              </a:rPr>
              <a:t>define goals</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Integration of next generation into SSH</a:t>
            </a:r>
            <a:r>
              <a:rPr lang="en-US" sz="1600" dirty="0">
                <a:ea typeface="Times New Roman" panose="02020603050405020304" pitchFamily="18" charset="0"/>
                <a:cs typeface="Times New Roman" panose="02020603050405020304" pitchFamily="18" charset="0"/>
              </a:rPr>
              <a:t> (via SHOOT) and </a:t>
            </a:r>
            <a:r>
              <a:rPr lang="en-US" sz="1600" b="1" dirty="0">
                <a:ea typeface="Times New Roman" panose="02020603050405020304" pitchFamily="18" charset="0"/>
                <a:cs typeface="Times New Roman" panose="02020603050405020304" pitchFamily="18" charset="0"/>
              </a:rPr>
              <a:t>diversity</a:t>
            </a:r>
            <a:r>
              <a:rPr lang="en-US" sz="1600" dirty="0">
                <a:ea typeface="Times New Roman" panose="02020603050405020304" pitchFamily="18" charset="0"/>
                <a:cs typeface="Times New Roman" panose="02020603050405020304" pitchFamily="18" charset="0"/>
              </a:rPr>
              <a:t> (in respect of heads of hematology et education centers)</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Changes in the SOHC mindset</a:t>
            </a:r>
            <a:r>
              <a:rPr lang="en-US" sz="1600" dirty="0">
                <a:ea typeface="Times New Roman" panose="02020603050405020304" pitchFamily="18" charset="0"/>
                <a:cs typeface="Times New Roman" panose="02020603050405020304" pitchFamily="18" charset="0"/>
              </a:rPr>
              <a:t> to have a better positioning/recognition/integration of the “H” of the SOHC</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Intensification of the </a:t>
            </a:r>
            <a:r>
              <a:rPr lang="en-US" sz="1600" b="1" dirty="0">
                <a:ea typeface="Times New Roman" panose="02020603050405020304" pitchFamily="18" charset="0"/>
                <a:cs typeface="Times New Roman" panose="02020603050405020304" pitchFamily="18" charset="0"/>
              </a:rPr>
              <a:t>positioning of the SSH</a:t>
            </a:r>
            <a:r>
              <a:rPr lang="en-US" sz="1600" dirty="0">
                <a:ea typeface="Times New Roman" panose="02020603050405020304" pitchFamily="18" charset="0"/>
                <a:cs typeface="Times New Roman" panose="02020603050405020304" pitchFamily="18" charset="0"/>
              </a:rPr>
              <a:t> at the national and international level</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More expert activity</a:t>
            </a:r>
            <a:r>
              <a:rPr lang="en-US" sz="1600" dirty="0">
                <a:ea typeface="Times New Roman" panose="02020603050405020304" pitchFamily="18" charset="0"/>
                <a:cs typeface="Times New Roman" panose="02020603050405020304" pitchFamily="18" charset="0"/>
              </a:rPr>
              <a:t> (guidelines, publications, boards, etc.)</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Structured collaboration with societies/associations</a:t>
            </a:r>
            <a:r>
              <a:rPr lang="en-US" sz="1600" dirty="0">
                <a:ea typeface="Times New Roman" panose="02020603050405020304" pitchFamily="18" charset="0"/>
                <a:cs typeface="Times New Roman" panose="02020603050405020304" pitchFamily="18" charset="0"/>
              </a:rPr>
              <a:t> involved in the field of hematology in Switzerland</a:t>
            </a:r>
            <a:endParaRPr lang="de-DE" sz="1600" dirty="0">
              <a:ea typeface="Times New Roman" panose="02020603050405020304" pitchFamily="18"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600" b="1" dirty="0">
                <a:ea typeface="Times New Roman" panose="02020603050405020304" pitchFamily="18" charset="0"/>
                <a:cs typeface="Times New Roman" panose="02020603050405020304" pitchFamily="18" charset="0"/>
              </a:rPr>
              <a:t>Article 71: </a:t>
            </a:r>
            <a:r>
              <a:rPr lang="en-US" sz="1600" i="1" dirty="0">
                <a:ea typeface="Times New Roman" panose="02020603050405020304" pitchFamily="18" charset="0"/>
                <a:cs typeface="Times New Roman" panose="02020603050405020304" pitchFamily="18" charset="0"/>
              </a:rPr>
              <a:t>define goals</a:t>
            </a:r>
            <a:endParaRPr lang="de-DE" sz="1600" dirty="0">
              <a:ea typeface="Times New Roman" panose="02020603050405020304" pitchFamily="18" charset="0"/>
              <a:cs typeface="Times New Roman" panose="02020603050405020304" pitchFamily="18" charset="0"/>
            </a:endParaRPr>
          </a:p>
          <a:p>
            <a:pPr lvl="0">
              <a:lnSpc>
                <a:spcPct val="107000"/>
              </a:lnSpc>
              <a:spcAft>
                <a:spcPts val="800"/>
              </a:spcAft>
            </a:pPr>
            <a:r>
              <a:rPr lang="en-US" sz="1600" b="1" dirty="0">
                <a:ea typeface="Times New Roman" panose="02020603050405020304" pitchFamily="18" charset="0"/>
                <a:cs typeface="Times New Roman" panose="02020603050405020304" pitchFamily="18" charset="0"/>
              </a:rPr>
              <a:t>Check by-laws of other hematology associations</a:t>
            </a:r>
            <a:r>
              <a:rPr lang="en-US" sz="1600" dirty="0">
                <a:ea typeface="Times New Roman" panose="02020603050405020304" pitchFamily="18" charset="0"/>
                <a:cs typeface="Times New Roman" panose="02020603050405020304" pitchFamily="18" charset="0"/>
              </a:rPr>
              <a:t> (EHA, DGHO, ASH), as well as other Swiss medical societies</a:t>
            </a:r>
            <a:endParaRPr lang="de-DE" sz="1600" dirty="0">
              <a:ea typeface="Times New Roman" panose="02020603050405020304" pitchFamily="18" charset="0"/>
              <a:cs typeface="Times New Roman" panose="02020603050405020304" pitchFamily="18" charset="0"/>
            </a:endParaRPr>
          </a:p>
          <a:p>
            <a:pPr>
              <a:lnSpc>
                <a:spcPct val="115000"/>
              </a:lnSpc>
              <a:spcAft>
                <a:spcPts val="600"/>
              </a:spcAft>
            </a:pPr>
            <a:r>
              <a:rPr lang="en-US" sz="1600" dirty="0">
                <a:ea typeface="Times New Roman" panose="02020603050405020304" pitchFamily="18" charset="0"/>
              </a:rPr>
              <a:t> </a:t>
            </a:r>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201917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38DF745-7D3F-47F4-83A3-874385CFAA69}" type="slidenum">
              <a:rPr lang="en-US" smtClean="0"/>
              <a:pPr/>
              <a:t>7</a:t>
            </a:fld>
            <a:endParaRPr lang="en-US" dirty="0"/>
          </a:p>
        </p:txBody>
      </p:sp>
      <p:sp>
        <p:nvSpPr>
          <p:cNvPr id="3" name="Footer Placeholder 2"/>
          <p:cNvSpPr>
            <a:spLocks noGrp="1"/>
          </p:cNvSpPr>
          <p:nvPr>
            <p:ph type="ftr" sz="quarter" idx="3"/>
          </p:nvPr>
        </p:nvSpPr>
        <p:spPr/>
        <p:txBody>
          <a:bodyPr/>
          <a:lstStyle/>
          <a:p>
            <a:r>
              <a:rPr lang="de-CH"/>
              <a:t>© SGH SSH SSE</a:t>
            </a:r>
            <a:endParaRPr lang="de-DE" dirty="0"/>
          </a:p>
        </p:txBody>
      </p:sp>
      <p:sp>
        <p:nvSpPr>
          <p:cNvPr id="4" name="Rectangle 3"/>
          <p:cNvSpPr/>
          <p:nvPr/>
        </p:nvSpPr>
        <p:spPr>
          <a:xfrm>
            <a:off x="609597" y="449723"/>
            <a:ext cx="10126720" cy="6023187"/>
          </a:xfrm>
          <a:prstGeom prst="rect">
            <a:avLst/>
          </a:prstGeom>
        </p:spPr>
        <p:txBody>
          <a:bodyPr wrap="square">
            <a:spAutoFit/>
          </a:bodyPr>
          <a:lstStyle/>
          <a:p>
            <a:pPr>
              <a:lnSpc>
                <a:spcPct val="115000"/>
              </a:lnSpc>
              <a:spcBef>
                <a:spcPts val="2400"/>
              </a:spcBef>
              <a:spcAft>
                <a:spcPts val="1200"/>
              </a:spcAft>
            </a:pPr>
            <a:r>
              <a:rPr lang="en-US" sz="3200" b="1" dirty="0">
                <a:ea typeface="Times New Roman" panose="02020603050405020304" pitchFamily="18" charset="0"/>
                <a:cs typeface="Arial" panose="020B0604020202020204" pitchFamily="34" charset="0"/>
              </a:rPr>
              <a:t>Priorities and focus areas 2030</a:t>
            </a:r>
            <a:endParaRPr lang="de-DE" sz="3200" b="1" dirty="0">
              <a:ea typeface="Times New Roman" panose="02020603050405020304" pitchFamily="18" charset="0"/>
              <a:cs typeface="Arial" panose="020B0604020202020204" pitchFamily="34" charset="0"/>
            </a:endParaRPr>
          </a:p>
          <a:p>
            <a:pPr>
              <a:lnSpc>
                <a:spcPct val="115000"/>
              </a:lnSpc>
              <a:spcAft>
                <a:spcPts val="600"/>
              </a:spcAft>
            </a:pPr>
            <a:r>
              <a:rPr lang="en-US" sz="2400" dirty="0">
                <a:ea typeface="Times New Roman" panose="02020603050405020304" pitchFamily="18" charset="0"/>
              </a:rPr>
              <a:t>Ensuring the availability of healthcare services in hematology:</a:t>
            </a:r>
            <a:endParaRPr lang="de-DE" sz="2400" dirty="0">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dirty="0">
                <a:uFill>
                  <a:solidFill>
                    <a:srgbClr val="000066"/>
                  </a:solidFill>
                </a:uFill>
                <a:ea typeface="Times New Roman" panose="02020603050405020304" pitchFamily="18" charset="0"/>
              </a:rPr>
              <a:t>SSH should </a:t>
            </a:r>
            <a:r>
              <a:rPr lang="en-US" sz="2400" b="1" dirty="0">
                <a:uFill>
                  <a:solidFill>
                    <a:srgbClr val="000066"/>
                  </a:solidFill>
                </a:uFill>
                <a:ea typeface="Times New Roman" panose="02020603050405020304" pitchFamily="18" charset="0"/>
              </a:rPr>
              <a:t>represent all aspects of hematology</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b="1" dirty="0">
                <a:uFill>
                  <a:solidFill>
                    <a:srgbClr val="000066"/>
                  </a:solidFill>
                </a:uFill>
                <a:ea typeface="Times New Roman" panose="02020603050405020304" pitchFamily="18" charset="0"/>
              </a:rPr>
              <a:t>Lead in blood and bone marrow diseases</a:t>
            </a:r>
            <a:r>
              <a:rPr lang="en-US" sz="2400" dirty="0">
                <a:uFill>
                  <a:solidFill>
                    <a:srgbClr val="000066"/>
                  </a:solidFill>
                </a:uFill>
                <a:ea typeface="Times New Roman" panose="02020603050405020304" pitchFamily="18" charset="0"/>
              </a:rPr>
              <a:t> (= core business)</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b="1" dirty="0">
                <a:uFill>
                  <a:solidFill>
                    <a:srgbClr val="000066"/>
                  </a:solidFill>
                </a:uFill>
                <a:ea typeface="Times New Roman" panose="02020603050405020304" pitchFamily="18" charset="0"/>
              </a:rPr>
              <a:t>Leadership in </a:t>
            </a:r>
            <a:r>
              <a:rPr lang="en-US" sz="2400" b="1" dirty="0" err="1">
                <a:uFill>
                  <a:solidFill>
                    <a:srgbClr val="000066"/>
                  </a:solidFill>
                </a:uFill>
                <a:ea typeface="Times New Roman" panose="02020603050405020304" pitchFamily="18" charset="0"/>
              </a:rPr>
              <a:t>hemonc</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dirty="0">
                <a:uFill>
                  <a:solidFill>
                    <a:srgbClr val="000066"/>
                  </a:solidFill>
                </a:uFill>
                <a:ea typeface="Times New Roman" panose="02020603050405020304" pitchFamily="18" charset="0"/>
              </a:rPr>
              <a:t>Put hematologists in a position to drive the </a:t>
            </a:r>
            <a:r>
              <a:rPr lang="en-US" sz="2400" b="1" dirty="0">
                <a:uFill>
                  <a:solidFill>
                    <a:srgbClr val="000066"/>
                  </a:solidFill>
                </a:uFill>
                <a:ea typeface="Times New Roman" panose="02020603050405020304" pitchFamily="18" charset="0"/>
              </a:rPr>
              <a:t>patient journey, by tying specialized diagnostics to treatment</a:t>
            </a:r>
            <a:r>
              <a:rPr lang="en-US" sz="2400" dirty="0">
                <a:uFill>
                  <a:solidFill>
                    <a:srgbClr val="000066"/>
                  </a:solidFill>
                </a:uFill>
                <a:ea typeface="Times New Roman" panose="02020603050405020304" pitchFamily="18" charset="0"/>
              </a:rPr>
              <a:t> and by fostering competencies</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dirty="0">
                <a:uFill>
                  <a:solidFill>
                    <a:srgbClr val="000066"/>
                  </a:solidFill>
                </a:uFill>
                <a:ea typeface="Times New Roman" panose="02020603050405020304" pitchFamily="18" charset="0"/>
              </a:rPr>
              <a:t>Foster </a:t>
            </a:r>
            <a:r>
              <a:rPr lang="en-US" sz="2400" b="1" dirty="0">
                <a:uFill>
                  <a:solidFill>
                    <a:srgbClr val="000066"/>
                  </a:solidFill>
                </a:uFill>
                <a:ea typeface="Times New Roman" panose="02020603050405020304" pitchFamily="18" charset="0"/>
              </a:rPr>
              <a:t>attractiveness</a:t>
            </a:r>
            <a:r>
              <a:rPr lang="en-US" sz="2400" dirty="0">
                <a:uFill>
                  <a:solidFill>
                    <a:srgbClr val="000066"/>
                  </a:solidFill>
                </a:uFill>
                <a:ea typeface="Times New Roman" panose="02020603050405020304" pitchFamily="18" charset="0"/>
              </a:rPr>
              <a:t> of hematology</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dirty="0">
                <a:uFill>
                  <a:solidFill>
                    <a:srgbClr val="000066"/>
                  </a:solidFill>
                </a:uFill>
                <a:ea typeface="Times New Roman" panose="02020603050405020304" pitchFamily="18" charset="0"/>
              </a:rPr>
              <a:t>Improve </a:t>
            </a:r>
            <a:r>
              <a:rPr lang="en-US" sz="2400" b="1" dirty="0">
                <a:uFill>
                  <a:solidFill>
                    <a:srgbClr val="000066"/>
                  </a:solidFill>
                </a:uFill>
                <a:ea typeface="Times New Roman" panose="02020603050405020304" pitchFamily="18" charset="0"/>
              </a:rPr>
              <a:t>economic aspects</a:t>
            </a:r>
            <a:r>
              <a:rPr lang="en-US" sz="2400" dirty="0">
                <a:uFill>
                  <a:solidFill>
                    <a:srgbClr val="000066"/>
                  </a:solidFill>
                </a:uFill>
                <a:ea typeface="Times New Roman" panose="02020603050405020304" pitchFamily="18" charset="0"/>
              </a:rPr>
              <a:t> (incl. tariffs and access to novel therapies) for hematology</a:t>
            </a:r>
            <a:endParaRPr lang="de-DE" sz="2400" dirty="0">
              <a:uFill>
                <a:solidFill>
                  <a:srgbClr val="000066"/>
                </a:solidFill>
              </a:uFill>
              <a:ea typeface="Times New Roman" panose="02020603050405020304" pitchFamily="18" charset="0"/>
            </a:endParaRPr>
          </a:p>
          <a:p>
            <a:pPr marL="742950" lvl="1" indent="-285750" fontAlgn="base">
              <a:lnSpc>
                <a:spcPct val="115000"/>
              </a:lnSpc>
              <a:spcAft>
                <a:spcPts val="600"/>
              </a:spcAft>
              <a:buClr>
                <a:srgbClr val="000066"/>
              </a:buClr>
              <a:buSzPts val="1100"/>
              <a:buFont typeface="Wingdings" panose="05000000000000000000" pitchFamily="2" charset="2"/>
              <a:buChar char=""/>
            </a:pPr>
            <a:r>
              <a:rPr lang="en-US" sz="2400" dirty="0">
                <a:uFill>
                  <a:solidFill>
                    <a:srgbClr val="000066"/>
                  </a:solidFill>
                </a:uFill>
                <a:ea typeface="Times New Roman" panose="02020603050405020304" pitchFamily="18" charset="0"/>
              </a:rPr>
              <a:t>Improve </a:t>
            </a:r>
            <a:r>
              <a:rPr lang="en-US" sz="2400" b="1" dirty="0">
                <a:uFill>
                  <a:solidFill>
                    <a:srgbClr val="000066"/>
                  </a:solidFill>
                </a:uFill>
                <a:ea typeface="Times New Roman" panose="02020603050405020304" pitchFamily="18" charset="0"/>
              </a:rPr>
              <a:t>communication/engagement</a:t>
            </a:r>
            <a:endParaRPr lang="de-DE" sz="2400" dirty="0">
              <a:effectLst/>
              <a:uFill>
                <a:solidFill>
                  <a:srgbClr val="000066"/>
                </a:solidFill>
              </a:uFill>
              <a:ea typeface="Times New Roman" panose="02020603050405020304" pitchFamily="18" charset="0"/>
            </a:endParaRPr>
          </a:p>
        </p:txBody>
      </p:sp>
    </p:spTree>
    <p:extLst>
      <p:ext uri="{BB962C8B-B14F-4D97-AF65-F5344CB8AC3E}">
        <p14:creationId xmlns:p14="http://schemas.microsoft.com/office/powerpoint/2010/main" val="374976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3E611-A682-FFC6-FA60-CC4B93B4DE3B}"/>
              </a:ext>
            </a:extLst>
          </p:cNvPr>
          <p:cNvSpPr>
            <a:spLocks noGrp="1"/>
          </p:cNvSpPr>
          <p:nvPr>
            <p:ph type="title"/>
          </p:nvPr>
        </p:nvSpPr>
        <p:spPr/>
        <p:txBody>
          <a:bodyPr/>
          <a:lstStyle/>
          <a:p>
            <a:r>
              <a:rPr lang="de-CH" dirty="0"/>
              <a:t>Swiss </a:t>
            </a:r>
            <a:r>
              <a:rPr lang="de-CH" dirty="0" err="1"/>
              <a:t>Hematologists</a:t>
            </a:r>
            <a:r>
              <a:rPr lang="de-CH" dirty="0"/>
              <a:t> and </a:t>
            </a:r>
            <a:r>
              <a:rPr lang="de-CH" dirty="0" err="1"/>
              <a:t>Oncologists</a:t>
            </a:r>
            <a:r>
              <a:rPr lang="de-CH" dirty="0"/>
              <a:t> </a:t>
            </a:r>
            <a:br>
              <a:rPr lang="de-CH" dirty="0"/>
            </a:br>
            <a:r>
              <a:rPr lang="de-CH" dirty="0"/>
              <a:t>of Tomorrow</a:t>
            </a:r>
          </a:p>
        </p:txBody>
      </p:sp>
      <p:sp>
        <p:nvSpPr>
          <p:cNvPr id="3" name="Foliennummernplatzhalter 2">
            <a:extLst>
              <a:ext uri="{FF2B5EF4-FFF2-40B4-BE49-F238E27FC236}">
                <a16:creationId xmlns:a16="http://schemas.microsoft.com/office/drawing/2014/main" id="{510E4102-530B-E30E-231B-6BF9C6ADF4ED}"/>
              </a:ext>
            </a:extLst>
          </p:cNvPr>
          <p:cNvSpPr>
            <a:spLocks noGrp="1"/>
          </p:cNvSpPr>
          <p:nvPr>
            <p:ph type="sldNum" sz="quarter" idx="4"/>
          </p:nvPr>
        </p:nvSpPr>
        <p:spPr/>
        <p:txBody>
          <a:bodyPr/>
          <a:lstStyle/>
          <a:p>
            <a:fld id="{F38DF745-7D3F-47F4-83A3-874385CFAA69}" type="slidenum">
              <a:rPr lang="en-US" smtClean="0"/>
              <a:pPr/>
              <a:t>8</a:t>
            </a:fld>
            <a:endParaRPr lang="en-US" dirty="0"/>
          </a:p>
        </p:txBody>
      </p:sp>
      <p:sp>
        <p:nvSpPr>
          <p:cNvPr id="4" name="Inhaltsplatzhalter 3">
            <a:extLst>
              <a:ext uri="{FF2B5EF4-FFF2-40B4-BE49-F238E27FC236}">
                <a16:creationId xmlns:a16="http://schemas.microsoft.com/office/drawing/2014/main" id="{3E2BC73B-2EA0-C3C4-4479-A83CDA74136C}"/>
              </a:ext>
            </a:extLst>
          </p:cNvPr>
          <p:cNvSpPr>
            <a:spLocks noGrp="1"/>
          </p:cNvSpPr>
          <p:nvPr>
            <p:ph sz="quarter" idx="12"/>
          </p:nvPr>
        </p:nvSpPr>
        <p:spPr/>
        <p:txBody>
          <a:bodyPr/>
          <a:lstStyle/>
          <a:p>
            <a:pPr>
              <a:buFont typeface="Arial" panose="020B0604020202020204" pitchFamily="34" charset="0"/>
              <a:buChar char="•"/>
            </a:pPr>
            <a:r>
              <a:rPr lang="en-US" dirty="0"/>
              <a:t>A </a:t>
            </a:r>
            <a:r>
              <a:rPr lang="en-US" b="1" dirty="0"/>
              <a:t>joint initiative </a:t>
            </a:r>
            <a:r>
              <a:rPr lang="en-US" dirty="0"/>
              <a:t>of SSMO and SSH for oncologists and hematologists in training and young specialists.</a:t>
            </a:r>
          </a:p>
          <a:p>
            <a:pPr>
              <a:buFont typeface="Arial" panose="020B0604020202020204" pitchFamily="34" charset="0"/>
              <a:buChar char="•"/>
            </a:pPr>
            <a:r>
              <a:rPr lang="en-US" dirty="0"/>
              <a:t>The objectives are:</a:t>
            </a:r>
          </a:p>
          <a:p>
            <a:pPr lvl="1">
              <a:buFont typeface="Wingdings" panose="05000000000000000000" pitchFamily="2" charset="2"/>
              <a:buChar char="ü"/>
            </a:pPr>
            <a:r>
              <a:rPr lang="en-US" dirty="0"/>
              <a:t>to take on the challenges of future specialists,</a:t>
            </a:r>
          </a:p>
          <a:p>
            <a:pPr lvl="1">
              <a:buFont typeface="Wingdings" panose="05000000000000000000" pitchFamily="2" charset="2"/>
              <a:buChar char="ü"/>
            </a:pPr>
            <a:r>
              <a:rPr lang="en-US" dirty="0"/>
              <a:t>to actively shape the future of the two professional fields.</a:t>
            </a:r>
          </a:p>
          <a:p>
            <a:pPr>
              <a:buFont typeface="Arial" panose="020B0604020202020204" pitchFamily="34" charset="0"/>
              <a:buChar char="•"/>
            </a:pPr>
            <a:r>
              <a:rPr lang="en-US" dirty="0"/>
              <a:t>The initiative also serves to exploit organizational synergies and address common needs.</a:t>
            </a:r>
          </a:p>
          <a:p>
            <a:pPr>
              <a:buFont typeface="Arial" panose="020B0604020202020204" pitchFamily="34" charset="0"/>
              <a:buChar char="•"/>
            </a:pPr>
            <a:r>
              <a:rPr lang="en-US" dirty="0"/>
              <a:t>Contribution to the development of the hematology training program</a:t>
            </a:r>
          </a:p>
          <a:p>
            <a:pPr>
              <a:buFont typeface="Arial" panose="020B0604020202020204" pitchFamily="34" charset="0"/>
              <a:buChar char="•"/>
            </a:pPr>
            <a:r>
              <a:rPr lang="en-US" dirty="0"/>
              <a:t>In addition, a session and an aperitif are organized at the Swiss Oncology Hematology Congress (SOHC).</a:t>
            </a:r>
          </a:p>
          <a:p>
            <a:pPr>
              <a:buFont typeface="Arial" panose="020B0604020202020204" pitchFamily="34" charset="0"/>
              <a:buChar char="•"/>
            </a:pPr>
            <a:r>
              <a:rPr lang="en-US" dirty="0"/>
              <a:t>Active at the DGHO Annual Meeting</a:t>
            </a:r>
          </a:p>
          <a:p>
            <a:endParaRPr lang="de-CH" dirty="0"/>
          </a:p>
        </p:txBody>
      </p:sp>
      <p:sp>
        <p:nvSpPr>
          <p:cNvPr id="5" name="Fußzeilenplatzhalter 4">
            <a:extLst>
              <a:ext uri="{FF2B5EF4-FFF2-40B4-BE49-F238E27FC236}">
                <a16:creationId xmlns:a16="http://schemas.microsoft.com/office/drawing/2014/main" id="{1C530CF2-8345-ACD4-5170-BA857CF42253}"/>
              </a:ext>
            </a:extLst>
          </p:cNvPr>
          <p:cNvSpPr>
            <a:spLocks noGrp="1"/>
          </p:cNvSpPr>
          <p:nvPr>
            <p:ph type="ftr" sz="quarter" idx="3"/>
          </p:nvPr>
        </p:nvSpPr>
        <p:spPr/>
        <p:txBody>
          <a:bodyPr/>
          <a:lstStyle/>
          <a:p>
            <a:r>
              <a:rPr lang="de-CH" dirty="0"/>
              <a:t>© SGH SSH SSE</a:t>
            </a:r>
            <a:endParaRPr lang="de-DE" dirty="0"/>
          </a:p>
        </p:txBody>
      </p:sp>
      <p:pic>
        <p:nvPicPr>
          <p:cNvPr id="8" name="Grafik 7" descr="Ein Bild, das Text, Schrift, Logo, Grafiken enthält.&#10;&#10;Automatisch generierte Beschreibung">
            <a:extLst>
              <a:ext uri="{FF2B5EF4-FFF2-40B4-BE49-F238E27FC236}">
                <a16:creationId xmlns:a16="http://schemas.microsoft.com/office/drawing/2014/main" id="{6EB0F7EC-8884-8D01-EA13-171CB5C3DB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70500" y="138652"/>
            <a:ext cx="2379098" cy="1105948"/>
          </a:xfrm>
          <a:prstGeom prst="rect">
            <a:avLst/>
          </a:prstGeom>
        </p:spPr>
      </p:pic>
    </p:spTree>
    <p:extLst>
      <p:ext uri="{BB962C8B-B14F-4D97-AF65-F5344CB8AC3E}">
        <p14:creationId xmlns:p14="http://schemas.microsoft.com/office/powerpoint/2010/main" val="37254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Members </a:t>
            </a:r>
            <a:r>
              <a:rPr lang="de-CH" dirty="0" err="1"/>
              <a:t>of</a:t>
            </a:r>
            <a:r>
              <a:rPr lang="de-CH" dirty="0"/>
              <a:t> EHA </a:t>
            </a:r>
            <a:r>
              <a:rPr lang="de-CH" dirty="0" err="1"/>
              <a:t>committees</a:t>
            </a:r>
            <a:r>
              <a:rPr lang="de-CH" dirty="0"/>
              <a:t> </a:t>
            </a:r>
            <a:r>
              <a:rPr lang="de-CH" dirty="0" err="1"/>
              <a:t>as</a:t>
            </a:r>
            <a:r>
              <a:rPr lang="de-CH" dirty="0"/>
              <a:t> </a:t>
            </a:r>
            <a:r>
              <a:rPr lang="de-CH" dirty="0" err="1"/>
              <a:t>representative</a:t>
            </a:r>
            <a:r>
              <a:rPr lang="de-CH" dirty="0"/>
              <a:t> </a:t>
            </a:r>
            <a:r>
              <a:rPr lang="de-CH" dirty="0" err="1"/>
              <a:t>of</a:t>
            </a:r>
            <a:r>
              <a:rPr lang="de-CH" dirty="0"/>
              <a:t> </a:t>
            </a:r>
            <a:r>
              <a:rPr lang="de-CH"/>
              <a:t>SSH, a </a:t>
            </a:r>
            <a:r>
              <a:rPr lang="de-CH" dirty="0" err="1"/>
              <a:t>european</a:t>
            </a:r>
            <a:r>
              <a:rPr lang="de-CH" dirty="0"/>
              <a:t> national </a:t>
            </a:r>
            <a:r>
              <a:rPr lang="de-CH" dirty="0" err="1"/>
              <a:t>hematology</a:t>
            </a:r>
            <a:r>
              <a:rPr lang="de-CH" dirty="0"/>
              <a:t> </a:t>
            </a:r>
            <a:r>
              <a:rPr lang="de-CH" dirty="0" err="1"/>
              <a:t>society</a:t>
            </a:r>
            <a:endParaRPr lang="de-DE" dirty="0"/>
          </a:p>
        </p:txBody>
      </p:sp>
      <p:sp>
        <p:nvSpPr>
          <p:cNvPr id="3" name="Slide Number Placeholder 2"/>
          <p:cNvSpPr>
            <a:spLocks noGrp="1"/>
          </p:cNvSpPr>
          <p:nvPr>
            <p:ph type="sldNum" sz="quarter" idx="4"/>
          </p:nvPr>
        </p:nvSpPr>
        <p:spPr/>
        <p:txBody>
          <a:bodyPr/>
          <a:lstStyle/>
          <a:p>
            <a:fld id="{F38DF745-7D3F-47F4-83A3-874385CFAA69}" type="slidenum">
              <a:rPr lang="en-US" smtClean="0"/>
              <a:pPr/>
              <a:t>9</a:t>
            </a:fld>
            <a:endParaRPr lang="en-US" dirty="0"/>
          </a:p>
        </p:txBody>
      </p:sp>
      <p:sp>
        <p:nvSpPr>
          <p:cNvPr id="4" name="Content Placeholder 3"/>
          <p:cNvSpPr>
            <a:spLocks noGrp="1"/>
          </p:cNvSpPr>
          <p:nvPr>
            <p:ph sz="quarter" idx="12"/>
          </p:nvPr>
        </p:nvSpPr>
        <p:spPr/>
        <p:txBody>
          <a:bodyPr/>
          <a:lstStyle/>
          <a:p>
            <a:pPr>
              <a:lnSpc>
                <a:spcPct val="100000"/>
              </a:lnSpc>
              <a:spcBef>
                <a:spcPts val="0"/>
              </a:spcBef>
              <a:buFont typeface="Arial" panose="020B0604020202020204" pitchFamily="34" charset="0"/>
              <a:buChar char="•"/>
            </a:pPr>
            <a:r>
              <a:rPr lang="de-CH" dirty="0"/>
              <a:t>Community and Stakeholder </a:t>
            </a:r>
            <a:r>
              <a:rPr lang="de-CH" dirty="0" err="1"/>
              <a:t>Committee</a:t>
            </a:r>
            <a:endParaRPr lang="de-CH" dirty="0"/>
          </a:p>
          <a:p>
            <a:pPr marL="0" indent="0">
              <a:lnSpc>
                <a:spcPct val="100000"/>
              </a:lnSpc>
              <a:spcBef>
                <a:spcPts val="0"/>
              </a:spcBef>
              <a:buNone/>
            </a:pPr>
            <a:r>
              <a:rPr lang="de-CH" dirty="0"/>
              <a:t>	Anne Angelillo-Scherrer</a:t>
            </a:r>
          </a:p>
          <a:p>
            <a:pPr marL="0" indent="0">
              <a:lnSpc>
                <a:spcPct val="100000"/>
              </a:lnSpc>
              <a:spcBef>
                <a:spcPts val="0"/>
              </a:spcBef>
              <a:buNone/>
            </a:pPr>
            <a:r>
              <a:rPr lang="de-CH" dirty="0"/>
              <a:t> </a:t>
            </a:r>
          </a:p>
          <a:p>
            <a:pPr>
              <a:lnSpc>
                <a:spcPct val="100000"/>
              </a:lnSpc>
              <a:spcBef>
                <a:spcPts val="0"/>
              </a:spcBef>
              <a:buFont typeface="Arial" panose="020B0604020202020204" pitchFamily="34" charset="0"/>
              <a:buChar char="•"/>
            </a:pPr>
            <a:r>
              <a:rPr lang="de-DE" dirty="0"/>
              <a:t>Curriculum/</a:t>
            </a:r>
            <a:r>
              <a:rPr lang="de-DE" dirty="0" err="1"/>
              <a:t>Exam</a:t>
            </a:r>
            <a:r>
              <a:rPr lang="de-DE" dirty="0"/>
              <a:t> </a:t>
            </a:r>
            <a:r>
              <a:rPr lang="de-DE" dirty="0" err="1"/>
              <a:t>Committee</a:t>
            </a:r>
            <a:endParaRPr lang="de-CH" dirty="0"/>
          </a:p>
          <a:p>
            <a:pPr marL="0" indent="0">
              <a:lnSpc>
                <a:spcPct val="100000"/>
              </a:lnSpc>
              <a:spcBef>
                <a:spcPts val="0"/>
              </a:spcBef>
              <a:buNone/>
            </a:pPr>
            <a:r>
              <a:rPr lang="de-DE" dirty="0"/>
              <a:t>	Alicia Rovó</a:t>
            </a:r>
          </a:p>
          <a:p>
            <a:pPr marL="0" indent="0">
              <a:lnSpc>
                <a:spcPct val="100000"/>
              </a:lnSpc>
              <a:spcBef>
                <a:spcPts val="0"/>
              </a:spcBef>
              <a:buNone/>
            </a:pPr>
            <a:endParaRPr lang="de-DE" dirty="0"/>
          </a:p>
        </p:txBody>
      </p:sp>
      <p:sp>
        <p:nvSpPr>
          <p:cNvPr id="5" name="Footer Placeholder 4"/>
          <p:cNvSpPr>
            <a:spLocks noGrp="1"/>
          </p:cNvSpPr>
          <p:nvPr>
            <p:ph type="ftr" sz="quarter" idx="3"/>
          </p:nvPr>
        </p:nvSpPr>
        <p:spPr/>
        <p:txBody>
          <a:bodyPr/>
          <a:lstStyle/>
          <a:p>
            <a:r>
              <a:rPr lang="de-CH"/>
              <a:t>© SGH SSH SSE</a:t>
            </a:r>
            <a:endParaRPr lang="de-DE" dirty="0"/>
          </a:p>
        </p:txBody>
      </p:sp>
    </p:spTree>
    <p:extLst>
      <p:ext uri="{BB962C8B-B14F-4D97-AF65-F5344CB8AC3E}">
        <p14:creationId xmlns:p14="http://schemas.microsoft.com/office/powerpoint/2010/main" val="733082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h_Präsentationsvorlage 4 zu 3">
  <a:themeElements>
    <a:clrScheme name="SGH">
      <a:dk1>
        <a:srgbClr val="000000"/>
      </a:dk1>
      <a:lt1>
        <a:srgbClr val="FFFFFF"/>
      </a:lt1>
      <a:dk2>
        <a:srgbClr val="000000"/>
      </a:dk2>
      <a:lt2>
        <a:srgbClr val="FFFFFF"/>
      </a:lt2>
      <a:accent1>
        <a:srgbClr val="E5322C"/>
      </a:accent1>
      <a:accent2>
        <a:srgbClr val="653432"/>
      </a:accent2>
      <a:accent3>
        <a:srgbClr val="AAAAAA"/>
      </a:accent3>
      <a:accent4>
        <a:srgbClr val="787878"/>
      </a:accent4>
      <a:accent5>
        <a:srgbClr val="464646"/>
      </a:accent5>
      <a:accent6>
        <a:srgbClr val="E97773"/>
      </a:accent6>
      <a:hlink>
        <a:srgbClr val="E5322C"/>
      </a:hlink>
      <a:folHlink>
        <a:srgbClr val="E5322A"/>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29D9C6120898644BC8F9D763F0C37CC" ma:contentTypeVersion="15" ma:contentTypeDescription="Ein neues Dokument erstellen." ma:contentTypeScope="" ma:versionID="882e66096a240fe4163d80830e0a51b8">
  <xsd:schema xmlns:xsd="http://www.w3.org/2001/XMLSchema" xmlns:xs="http://www.w3.org/2001/XMLSchema" xmlns:p="http://schemas.microsoft.com/office/2006/metadata/properties" xmlns:ns2="b7c662e6-3271-41b4-9cdc-7a84e5f42b27" xmlns:ns3="3affcce5-111e-49ba-a4e9-332a396c6eec" targetNamespace="http://schemas.microsoft.com/office/2006/metadata/properties" ma:root="true" ma:fieldsID="f318b3d9f7b25b06327a4d86bcade697" ns2:_="" ns3:_="">
    <xsd:import namespace="b7c662e6-3271-41b4-9cdc-7a84e5f42b27"/>
    <xsd:import namespace="3affcce5-111e-49ba-a4e9-332a396c6e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662e6-3271-41b4-9cdc-7a84e5f42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9f82d18-14a9-4fca-abb1-b424a5e786d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ffcce5-111e-49ba-a4e9-332a396c6ee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75b5465-a48b-4ca0-8647-43007c4c7cfa}" ma:internalName="TaxCatchAll" ma:showField="CatchAllData" ma:web="3affcce5-111e-49ba-a4e9-332a396c6ee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c662e6-3271-41b4-9cdc-7a84e5f42b27">
      <Terms xmlns="http://schemas.microsoft.com/office/infopath/2007/PartnerControls"/>
    </lcf76f155ced4ddcb4097134ff3c332f>
    <TaxCatchAll xmlns="3affcce5-111e-49ba-a4e9-332a396c6eec" xsi:nil="true"/>
  </documentManagement>
</p:properties>
</file>

<file path=customXml/itemProps1.xml><?xml version="1.0" encoding="utf-8"?>
<ds:datastoreItem xmlns:ds="http://schemas.openxmlformats.org/officeDocument/2006/customXml" ds:itemID="{883B85DC-011E-4AFC-9EF4-742558C7A61D}">
  <ds:schemaRefs>
    <ds:schemaRef ds:uri="http://schemas.microsoft.com/sharepoint/v3/contenttype/forms"/>
  </ds:schemaRefs>
</ds:datastoreItem>
</file>

<file path=customXml/itemProps2.xml><?xml version="1.0" encoding="utf-8"?>
<ds:datastoreItem xmlns:ds="http://schemas.openxmlformats.org/officeDocument/2006/customXml" ds:itemID="{174719E8-6766-44D2-8E0E-3722CEBC0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662e6-3271-41b4-9cdc-7a84e5f42b27"/>
    <ds:schemaRef ds:uri="3affcce5-111e-49ba-a4e9-332a396c6e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583F84-6EF3-47BB-A13D-945FC17C3EB0}">
  <ds:schemaRefs>
    <ds:schemaRef ds:uri="http://purl.org/dc/elements/1.1/"/>
    <ds:schemaRef ds:uri="http://schemas.microsoft.com/office/2006/metadata/properties"/>
    <ds:schemaRef ds:uri="http://schemas.openxmlformats.org/package/2006/metadata/core-properties"/>
    <ds:schemaRef ds:uri="3affcce5-111e-49ba-a4e9-332a396c6eec"/>
    <ds:schemaRef ds:uri="http://purl.org/dc/terms/"/>
    <ds:schemaRef ds:uri="http://schemas.microsoft.com/office/infopath/2007/PartnerControls"/>
    <ds:schemaRef ds:uri="http://schemas.microsoft.com/office/2006/documentManagement/types"/>
    <ds:schemaRef ds:uri="b7c662e6-3271-41b4-9cdc-7a84e5f42b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sgh_Präsentationsvorlage 4 zu 3</Template>
  <TotalTime>0</TotalTime>
  <Words>953</Words>
  <Application>Microsoft Office PowerPoint</Application>
  <PresentationFormat>Widescreen</PresentationFormat>
  <Paragraphs>117</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Lucida Grande</vt:lpstr>
      <vt:lpstr>Symbol</vt:lpstr>
      <vt:lpstr>Times New Roman</vt:lpstr>
      <vt:lpstr>Wingdings</vt:lpstr>
      <vt:lpstr>sgh_Präsentationsvorlage 4 zu 3</vt:lpstr>
      <vt:lpstr>PowerPoint Presentation</vt:lpstr>
      <vt:lpstr>About the Swiss Society of Hematology</vt:lpstr>
      <vt:lpstr>PowerPoint Presentation</vt:lpstr>
      <vt:lpstr>PowerPoint Presentation</vt:lpstr>
      <vt:lpstr>PowerPoint Presentation</vt:lpstr>
      <vt:lpstr>PowerPoint Presentation</vt:lpstr>
      <vt:lpstr>PowerPoint Presentation</vt:lpstr>
      <vt:lpstr>Swiss Hematologists and Oncologists  of Tomorrow</vt:lpstr>
      <vt:lpstr>Members of EHA committees as representative of SSH, a european national hematology society</vt:lpstr>
      <vt:lpstr>PowerPoint Presentation</vt:lpstr>
      <vt:lpstr>Hematology education in collaboration with EHA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Bettina Kessel</dc:creator>
  <cp:lastModifiedBy>Manon Saris</cp:lastModifiedBy>
  <cp:revision>349</cp:revision>
  <cp:lastPrinted>2021-11-12T08:18:53Z</cp:lastPrinted>
  <dcterms:created xsi:type="dcterms:W3CDTF">2017-04-24T13:13:12Z</dcterms:created>
  <dcterms:modified xsi:type="dcterms:W3CDTF">2025-02-13T12:03:40Z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4025400</vt:r8>
  </property>
  <property fmtid="{D5CDD505-2E9C-101B-9397-08002B2CF9AE}" pid="3" name="MediaServiceImageTags">
    <vt:lpwstr/>
  </property>
  <property fmtid="{D5CDD505-2E9C-101B-9397-08002B2CF9AE}" pid="4" name="ContentTypeId">
    <vt:lpwstr>0x010100E29D9C6120898644BC8F9D763F0C37CC</vt:lpwstr>
  </property>
</Properties>
</file>