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611" r:id="rId2"/>
    <p:sldId id="612" r:id="rId3"/>
    <p:sldId id="61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F87"/>
    <a:srgbClr val="339966"/>
    <a:srgbClr val="358B7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61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C3B231A-89EC-1111-50F1-78D86B4CE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17" y="1367160"/>
            <a:ext cx="10972799" cy="517124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000" dirty="0"/>
              <a:t>The hematology section of the Serbian Medical Association, since its establishment in 1953, has played a huge role in the development of science, practice and in general the organization of the work of hematologists.</a:t>
            </a:r>
          </a:p>
          <a:p>
            <a:pPr algn="l"/>
            <a:r>
              <a:rPr lang="en-US" sz="2000" dirty="0"/>
              <a:t>Today, there are about 200 members of doctors-hematologists, doctors in specialization and sub-specialization.</a:t>
            </a:r>
          </a:p>
          <a:p>
            <a:pPr algn="l"/>
            <a:r>
              <a:rPr lang="en-US" sz="2000" dirty="0"/>
              <a:t>The Hematology Clinic in Belgrade, of the University Clinical Center of Serbia, is the largest hematology institution in Serbia and the region (especially in the territory of the former Yugoslavia).</a:t>
            </a:r>
          </a:p>
          <a:p>
            <a:pPr algn="l"/>
            <a:r>
              <a:rPr lang="en-US" sz="2000" dirty="0"/>
              <a:t>In the last few years, actually about 10 years ago, we have been committed to the following goals within hematology:</a:t>
            </a:r>
          </a:p>
          <a:p>
            <a:pPr algn="l"/>
            <a:r>
              <a:rPr lang="en-US" sz="2000" dirty="0"/>
              <a:t>Introduction into daily clinical practice of new diagnostic methods (PCR, FISH, multi-color flow cytometry - about 10 years ago) to NGS (from 2024) for precise diagnosis of all hematological malignancies (acute leukemia, multiple myeloma, myeloproliferative neoplasms, lymphoma, chronic lymphocytic leukemia...</a:t>
            </a:r>
            <a:endParaRPr lang="sr-Latn-RS" sz="2000" dirty="0"/>
          </a:p>
          <a:p>
            <a:pPr algn="l"/>
            <a:r>
              <a:rPr lang="en-US" sz="2000" dirty="0"/>
              <a:t>Advocacy for the availability of as many drugs as possible, from the group of target therapy, monoclonal antibodies, immunomodulatory drugs, new generation of </a:t>
            </a:r>
            <a:r>
              <a:rPr lang="en-US" sz="2000" dirty="0" err="1"/>
              <a:t>cytostatics</a:t>
            </a:r>
            <a:r>
              <a:rPr lang="en-US" sz="2000" dirty="0"/>
              <a:t> (Hypomethylation agents, </a:t>
            </a:r>
            <a:r>
              <a:rPr lang="en-US" sz="2000" dirty="0" err="1"/>
              <a:t>venetoclax</a:t>
            </a:r>
            <a:r>
              <a:rPr lang="en-US" sz="2000" dirty="0"/>
              <a:t>) - some through the so-called positive lists or through other regulatory mechanisms </a:t>
            </a:r>
            <a:r>
              <a:rPr lang="sr-Latn-RS" sz="2000" dirty="0"/>
              <a:t>„</a:t>
            </a:r>
            <a:r>
              <a:rPr lang="en-US" sz="2000" dirty="0"/>
              <a:t>of l</a:t>
            </a:r>
            <a:r>
              <a:rPr lang="sr-Latn-RS" sz="2000" dirty="0"/>
              <a:t>able“</a:t>
            </a:r>
            <a:r>
              <a:rPr lang="en-US" sz="2000" dirty="0"/>
              <a:t> or article 9-salaries of the Republic Health Insurance Fund)</a:t>
            </a:r>
          </a:p>
          <a:p>
            <a:pPr algn="l"/>
            <a:r>
              <a:rPr lang="en-US" sz="2000" dirty="0"/>
              <a:t>Updating and supplementing therapeutic guidelines for 2 years for all hematological diseases (malignant and benign)</a:t>
            </a:r>
          </a:p>
          <a:p>
            <a:pPr algn="l"/>
            <a:r>
              <a:rPr lang="en-US" sz="2000" dirty="0"/>
              <a:t>Participation in international studies for all hematological diseases, for example for acute leukemias, the REGAL study for relapsed AML was recently completed; our center has just been accepted for a new study for R/R AML, High risk MDS:</a:t>
            </a:r>
          </a:p>
          <a:p>
            <a:pPr algn="l"/>
            <a:r>
              <a:rPr lang="en-US" sz="2000" dirty="0"/>
              <a:t>Continuous education of hematologists at the Clinic for Hematology, as well as for all hematologists in Serbia and in the region, especially from Montenegro, </a:t>
            </a:r>
            <a:r>
              <a:rPr lang="en-US" sz="2000" dirty="0" err="1"/>
              <a:t>Republika</a:t>
            </a:r>
            <a:r>
              <a:rPr lang="en-US" sz="2000" dirty="0"/>
              <a:t> Srpska, Bosnia and Herzegovina, North Macedonia). Forms of education are national congresses, thematic professional meetings and symposia.</a:t>
            </a:r>
          </a:p>
          <a:p>
            <a:pPr algn="l"/>
            <a:r>
              <a:rPr kumimoji="0" lang="sr-Latn-RS" sz="19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EHA NS Day on February 13 and 14</a:t>
            </a:r>
            <a:r>
              <a:rPr kumimoji="0" lang="sr-Latn-RS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sr-Latn-RS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sz="19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Hague,The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Netherlands</a:t>
            </a:r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D7ECB6-5CCA-1987-D0DA-F44AC347C302}"/>
              </a:ext>
            </a:extLst>
          </p:cNvPr>
          <p:cNvSpPr txBox="1"/>
          <p:nvPr/>
        </p:nvSpPr>
        <p:spPr>
          <a:xfrm>
            <a:off x="386634" y="132231"/>
            <a:ext cx="6246954" cy="166199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0" lang="sr-Latn-RS" sz="2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S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uccess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 stories and best practices from </a:t>
            </a:r>
            <a:r>
              <a:rPr kumimoji="0" lang="sr-Latn-RS" sz="2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Serbian Hematology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society</a:t>
            </a:r>
            <a:br>
              <a:rPr kumimoji="0" lang="sr-Latn-RS" sz="2800" b="0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</a:br>
            <a:b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1EB508-D748-4217-D441-A70DE2530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173" y="128003"/>
            <a:ext cx="1920534" cy="835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2D38F4-33B9-CEC5-7E46-A2FCA29AC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709" y="-45901"/>
            <a:ext cx="1060796" cy="530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339C34-3E1C-4CCF-1E89-CFF7F3BD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943" y="319597"/>
            <a:ext cx="663851" cy="6931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7D98EA-3C59-71A8-CD90-F28BB292D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5292" y="197960"/>
            <a:ext cx="877900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4A08-EC51-665A-EBCC-8B25D4BE1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085"/>
            <a:ext cx="3400148" cy="2802692"/>
          </a:xfrm>
        </p:spPr>
        <p:txBody>
          <a:bodyPr>
            <a:normAutofit fontScale="90000"/>
          </a:bodyPr>
          <a:lstStyle/>
          <a:p>
            <a:br>
              <a:rPr lang="sr-Latn-RS" sz="2800" dirty="0"/>
            </a:br>
            <a:br>
              <a:rPr lang="sr-Latn-RS" sz="2800" dirty="0"/>
            </a:br>
            <a:br>
              <a:rPr lang="sr-Latn-RS" sz="2800" dirty="0"/>
            </a:br>
            <a:br>
              <a:rPr lang="sr-Latn-RS" sz="2800" dirty="0"/>
            </a:br>
            <a:r>
              <a:rPr lang="en-US" sz="2800" dirty="0"/>
              <a:t>What we would like in the near future</a:t>
            </a:r>
            <a:r>
              <a:rPr lang="sr-Latn-RS" sz="2800" dirty="0"/>
              <a:t>:</a:t>
            </a:r>
            <a:br>
              <a:rPr lang="sr-Latn-RS" sz="2800" dirty="0"/>
            </a:br>
            <a:r>
              <a:rPr lang="en-US" sz="2800" dirty="0"/>
              <a:t>We would like even more intensive cooperation with EHA </a:t>
            </a:r>
            <a:br>
              <a:rPr lang="sr-Latn-RS" sz="2800" dirty="0"/>
            </a:br>
            <a:br>
              <a:rPr lang="sr-Latn-RS" sz="2800" dirty="0"/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20B60-B059-D580-9875-4E1AFEBF8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4614" y="3286957"/>
            <a:ext cx="9934114" cy="280269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We organized the 4th EHA Balkan Day in October 2023, with a focus on acute leukemia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An EHA tutorial dedicated to benign hematology is planned, in Belgrade, September 2025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Participation of young hematologists at the EHA EXAM May, 2025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Special involvement of young hematologists in multifaceted activities within the EHA program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Several of our hematologists have been abstract reviewers for EHA congresses (for acute leukemias, multiple myeloma, myeloproliferative neoplasms) - we would like to continue this as it is a valuable experience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We would especially emphasize that the increasingly intensive cooperation with EHA is of great benefit to us, giving us new ideas and a wind at our back towards our main goal: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Better and more comprehensive staff education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Application of international experiences in the publication of scientific works, participation in congresses and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Development of personalized precision medicine for our hematology patients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B6A2F-30AC-91C3-1AE5-4E317387B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908" y="78789"/>
            <a:ext cx="8185213" cy="2896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A5D6B-6734-A8F9-4A47-28BDEE1D957E}"/>
              </a:ext>
            </a:extLst>
          </p:cNvPr>
          <p:cNvSpPr txBox="1"/>
          <p:nvPr/>
        </p:nvSpPr>
        <p:spPr>
          <a:xfrm>
            <a:off x="9259409" y="2398298"/>
            <a:ext cx="277871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sr-Latn-RS" dirty="0">
                <a:solidFill>
                  <a:schemeClr val="bg2"/>
                </a:solidFill>
              </a:rPr>
              <a:t>4th EHA Balkan Day, oktober 2023, Belgrade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0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9EF8-EFBA-4121-3219-7AC1A67D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" y="150921"/>
            <a:ext cx="7982979" cy="754601"/>
          </a:xfrm>
        </p:spPr>
        <p:txBody>
          <a:bodyPr>
            <a:normAutofit/>
          </a:bodyPr>
          <a:lstStyle/>
          <a:p>
            <a:r>
              <a:rPr lang="en-US" sz="2800" dirty="0"/>
              <a:t>Warm greetings from the Clinic for Hematology</a:t>
            </a:r>
            <a:r>
              <a:rPr lang="sr-Latn-RS" sz="2800" dirty="0"/>
              <a:t>!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3BA563-0377-89E7-C9CC-27259F590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31" y="719092"/>
            <a:ext cx="7634428" cy="5060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68F55-31EF-1360-2A3D-602361C79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03" y="395056"/>
            <a:ext cx="3737499" cy="6067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A56B5-C755-E0C2-1EC8-A8FAE24B9939}"/>
              </a:ext>
            </a:extLst>
          </p:cNvPr>
          <p:cNvSpPr txBox="1"/>
          <p:nvPr/>
        </p:nvSpPr>
        <p:spPr>
          <a:xfrm>
            <a:off x="4927107" y="5963562"/>
            <a:ext cx="851457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Tour of the New Clinical Center, during the EHA Balkan Day break</a:t>
            </a:r>
            <a:r>
              <a:rPr lang="sr-Latn-RS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with dear Prof.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Konstan</a:t>
            </a:r>
            <a:r>
              <a:rPr lang="sr-Latn-RS">
                <a:solidFill>
                  <a:schemeClr val="accent1">
                    <a:lumMod val="50000"/>
                  </a:schemeClr>
                </a:solidFill>
              </a:rPr>
              <a:t>ze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the doctors on duty</a:t>
            </a:r>
          </a:p>
        </p:txBody>
      </p:sp>
    </p:spTree>
    <p:extLst>
      <p:ext uri="{BB962C8B-B14F-4D97-AF65-F5344CB8AC3E}">
        <p14:creationId xmlns:p14="http://schemas.microsoft.com/office/powerpoint/2010/main" val="25817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583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Verdana</vt:lpstr>
      <vt:lpstr>Wingdings</vt:lpstr>
      <vt:lpstr>Cloud skipper design template</vt:lpstr>
      <vt:lpstr>PowerPoint Presentation</vt:lpstr>
      <vt:lpstr>    What we would like in the near future: We would like even more intensive cooperation with EHA   </vt:lpstr>
      <vt:lpstr>Warm greetings from the Clinic for Hematology!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Ana</dc:creator>
  <cp:lastModifiedBy>Manon Saris</cp:lastModifiedBy>
  <cp:revision>72</cp:revision>
  <dcterms:created xsi:type="dcterms:W3CDTF">2024-03-09T17:52:20Z</dcterms:created>
  <dcterms:modified xsi:type="dcterms:W3CDTF">2025-02-13T08:55:23Z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