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79" d="100"/>
          <a:sy n="79" d="100"/>
        </p:scale>
        <p:origin x="68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F28311-3439-39A0-6CD7-4AB61688AC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BBC9AD-2347-A8A8-D709-322AC5A676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32BCAB-E662-8652-4C4F-0FD2A8767E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DE06-D613-4800-983F-FA8CC0385BF1}" type="datetimeFigureOut">
              <a:rPr lang="nl-NL" smtClean="0"/>
              <a:t>13-2-2025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343906-DD12-168B-DCE6-6FFA5BADE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54224B-A611-863E-8C59-1FEC694B9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6633-A690-4A53-B40B-8EAC441EAE17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05752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C3FAD-28A4-E25C-8EE5-3FE86C6A1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8B50327-B3FE-CFC3-D484-8FE8DA7E79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4CDC5A-91C8-7BA3-BC4C-501C5C835E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DE06-D613-4800-983F-FA8CC0385BF1}" type="datetimeFigureOut">
              <a:rPr lang="nl-NL" smtClean="0"/>
              <a:t>13-2-2025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94C2EC-78D2-5EB8-3473-FCFAF866F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451452-50E1-72B0-C0C4-82F42920C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6633-A690-4A53-B40B-8EAC441EAE17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17717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31D37A5-9BA1-C3A8-3345-CB6513E393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59C11CC-D526-9E27-7014-1C9B9B895E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2A1C5B-A0DE-DBA2-9106-1396154085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DE06-D613-4800-983F-FA8CC0385BF1}" type="datetimeFigureOut">
              <a:rPr lang="nl-NL" smtClean="0"/>
              <a:t>13-2-2025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04B8B5-051A-9FD5-7F29-1BB6E53F56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059FAF-C87D-AB0A-95CF-2E69DEC1B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6633-A690-4A53-B40B-8EAC441EAE17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92539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4A661A-B0AD-387B-5D21-3D94AA750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76504D-085E-5038-7B27-C450A14206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D5F5E6-B73A-4E1B-DB7A-4F32880D01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DE06-D613-4800-983F-FA8CC0385BF1}" type="datetimeFigureOut">
              <a:rPr lang="nl-NL" smtClean="0"/>
              <a:t>13-2-2025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5328EF-1C61-BFB2-9CBD-8BBC58D8D1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83922E-D3D0-D2BF-AE16-0178034502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6633-A690-4A53-B40B-8EAC441EAE17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70674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E9C2E9-3D73-F400-8521-0FC9947784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5B915D-7EBC-4000-F231-701BB5D4E0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9E1D1B-9D7A-DA64-A1B3-9EFF44E2C5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DE06-D613-4800-983F-FA8CC0385BF1}" type="datetimeFigureOut">
              <a:rPr lang="nl-NL" smtClean="0"/>
              <a:t>13-2-2025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174392-ECF8-6F54-2EA7-A0285E53F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BAC5CB-5C11-916A-C917-4AD527E78D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6633-A690-4A53-B40B-8EAC441EAE17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56565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226670-1815-E3DC-6117-993C180871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7FC419-E0B0-9913-7BFF-A74A34AC167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B2EF7E-D296-99B7-75FF-0E08E50914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C28EB1-D3B7-7FFC-4A2B-168BB6FF2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DE06-D613-4800-983F-FA8CC0385BF1}" type="datetimeFigureOut">
              <a:rPr lang="nl-NL" smtClean="0"/>
              <a:t>13-2-2025</a:t>
            </a:fld>
            <a:endParaRPr lang="nl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9F91B9-792F-5C8F-AD15-3647AE46F4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271806-364C-886F-E3AA-621C4FA20D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6633-A690-4A53-B40B-8EAC441EAE17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32589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64C3F7-7E19-8140-F32D-59C0B281EC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6DEDB8-36A6-DB6E-334C-8F52D65265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FC8679-E31F-6944-9C78-E56D24D7F9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EF2BC6-DA48-17AC-F364-203C2F00E3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E80B3ED-FFE8-4168-608A-6AB91210FDC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248C830-F359-9C19-4211-1755E2CB81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DE06-D613-4800-983F-FA8CC0385BF1}" type="datetimeFigureOut">
              <a:rPr lang="nl-NL" smtClean="0"/>
              <a:t>13-2-2025</a:t>
            </a:fld>
            <a:endParaRPr lang="nl-N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90E1D6B-276A-ECE5-55EC-9758A1145C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4209FEB-85C3-7B7C-A6BA-11A69F6032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6633-A690-4A53-B40B-8EAC441EAE17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72273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F11905-2E7D-CA2D-998C-F5CAA48D46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6A02E47-7813-16F2-EC33-87796A4CB2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DE06-D613-4800-983F-FA8CC0385BF1}" type="datetimeFigureOut">
              <a:rPr lang="nl-NL" smtClean="0"/>
              <a:t>13-2-2025</a:t>
            </a:fld>
            <a:endParaRPr lang="nl-N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6B04956-7141-2A5C-F996-B6F6DB21C0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270B76-E149-F791-94A8-C46A848007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6633-A690-4A53-B40B-8EAC441EAE17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76251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5DDBE5B-38F2-47FF-606F-803262B732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DE06-D613-4800-983F-FA8CC0385BF1}" type="datetimeFigureOut">
              <a:rPr lang="nl-NL" smtClean="0"/>
              <a:t>13-2-2025</a:t>
            </a:fld>
            <a:endParaRPr lang="nl-N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33A7A96-3932-6040-1F52-3965CE87A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C5BECD-7E72-EE6E-2D3B-6D4BEFE855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6633-A690-4A53-B40B-8EAC441EAE17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76623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9FE3D3-BC3E-F2CC-6E4A-B56E0BE754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631853-D616-20CA-1584-9E228412B8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33AEFD2-4675-C322-2F7B-87FB454160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FB1C9E-614B-4E51-407E-2508876513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DE06-D613-4800-983F-FA8CC0385BF1}" type="datetimeFigureOut">
              <a:rPr lang="nl-NL" smtClean="0"/>
              <a:t>13-2-2025</a:t>
            </a:fld>
            <a:endParaRPr lang="nl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0D3FAC-AA0D-8889-924C-247454F258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F6F05B-6E5B-24D4-BF52-4D745E0C6E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6633-A690-4A53-B40B-8EAC441EAE17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67833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2C59B9-24AF-C951-28A2-27A25969FD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9990761-46CB-8E64-FA61-CC1EDDDB5D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C3BE38E-FEFE-10A3-1E65-EAC07AE6B8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4E1825-B063-F058-0844-F511F68382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DE06-D613-4800-983F-FA8CC0385BF1}" type="datetimeFigureOut">
              <a:rPr lang="nl-NL" smtClean="0"/>
              <a:t>13-2-2025</a:t>
            </a:fld>
            <a:endParaRPr lang="nl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996CCA-16B8-2D1D-AA9F-E41FAF23B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10ED86-E387-1330-A7D8-4904C257A9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6633-A690-4A53-B40B-8EAC441EAE17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82781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1552DC6-3827-8021-E0A3-1E10EA8C82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575CB8-2CFA-6975-46F9-9D89599FD4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F0FC34-3901-D85E-946E-A52284B98F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BBDE06-D613-4800-983F-FA8CC0385BF1}" type="datetimeFigureOut">
              <a:rPr lang="nl-NL" smtClean="0"/>
              <a:t>13-2-2025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96B993-C008-1E67-7CB9-C01DD48A66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74E60C-54BF-7DCF-8E35-81AC63669D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C6633-A690-4A53-B40B-8EAC441EAE17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7226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A4ABED52-FC35-0EA1-FA61-71297FE1BA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-1"/>
            <a:ext cx="12192000" cy="3035431"/>
          </a:xfrm>
        </p:spPr>
        <p:txBody>
          <a:bodyPr>
            <a:normAutofit/>
          </a:bodyPr>
          <a:lstStyle/>
          <a:p>
            <a:r>
              <a:rPr lang="en-US" sz="5400" dirty="0"/>
              <a:t>Dutch Society Hematology</a:t>
            </a:r>
          </a:p>
          <a:p>
            <a:r>
              <a:rPr lang="en-US" sz="2000" dirty="0"/>
              <a:t>Chair: Stijn Halkes Chair (Leiden University Medical Center)</a:t>
            </a:r>
          </a:p>
          <a:p>
            <a:r>
              <a:rPr lang="en-US" sz="2000" dirty="0"/>
              <a:t>Secretary: </a:t>
            </a:r>
            <a:r>
              <a:rPr lang="en-US" sz="2000" dirty="0" err="1"/>
              <a:t>Annoek</a:t>
            </a:r>
            <a:r>
              <a:rPr lang="en-US" sz="2000" dirty="0"/>
              <a:t> Broers (Erasmus University Medical Center)</a:t>
            </a:r>
          </a:p>
          <a:p>
            <a:r>
              <a:rPr lang="en-US" sz="2000" dirty="0"/>
              <a:t>Treasurer: Jeroen Janssen (Radboud University Medical Center) </a:t>
            </a:r>
            <a:endParaRPr lang="nl-NL" sz="20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E5ECE6E-9087-35BD-9CD7-F1304910241E}"/>
              </a:ext>
            </a:extLst>
          </p:cNvPr>
          <p:cNvSpPr txBox="1"/>
          <p:nvPr/>
        </p:nvSpPr>
        <p:spPr>
          <a:xfrm>
            <a:off x="220341" y="2274838"/>
            <a:ext cx="1141586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637 members: 373 Hematologists, 39 trainees, researchers, specialized nurses, other specialists in internal medicine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nl-NL" altLang="nl-NL" sz="1800" b="0" i="0" u="none" strike="noStrike" cap="none" normalizeH="0" baseline="0" dirty="0" err="1">
                <a:ln>
                  <a:noFill/>
                </a:ln>
                <a:solidFill>
                  <a:srgbClr val="1F1F1F"/>
                </a:solidFill>
                <a:effectLst/>
                <a:latin typeface="inherit"/>
              </a:rPr>
              <a:t>Representing</a:t>
            </a:r>
            <a:r>
              <a:rPr kumimoji="0" lang="nl-NL" altLang="nl-NL" sz="1800" b="0" i="0" u="none" strike="noStrike" cap="none" normalizeH="0" baseline="0" dirty="0">
                <a:ln>
                  <a:noFill/>
                </a:ln>
                <a:solidFill>
                  <a:srgbClr val="1F1F1F"/>
                </a:solidFill>
                <a:effectLst/>
                <a:latin typeface="inherit"/>
              </a:rPr>
              <a:t> Dutch </a:t>
            </a:r>
            <a:r>
              <a:rPr kumimoji="0" lang="nl-NL" altLang="nl-NL" sz="1800" b="0" i="0" u="none" strike="noStrike" cap="none" normalizeH="0" baseline="0" dirty="0" err="1">
                <a:ln>
                  <a:noFill/>
                </a:ln>
                <a:solidFill>
                  <a:srgbClr val="1F1F1F"/>
                </a:solidFill>
                <a:effectLst/>
                <a:latin typeface="inherit"/>
              </a:rPr>
              <a:t>Hematologists</a:t>
            </a:r>
            <a:r>
              <a:rPr kumimoji="0" lang="nl-NL" altLang="nl-NL" sz="1800" b="0" i="0" u="none" strike="noStrike" cap="none" normalizeH="0" baseline="0" dirty="0">
                <a:ln>
                  <a:noFill/>
                </a:ln>
                <a:solidFill>
                  <a:srgbClr val="1F1F1F"/>
                </a:solidFill>
                <a:effectLst/>
                <a:latin typeface="inherit"/>
              </a:rPr>
              <a:t> </a:t>
            </a:r>
            <a:r>
              <a:rPr kumimoji="0" lang="nl-NL" altLang="nl-NL" sz="1800" b="0" i="0" u="none" strike="noStrike" cap="none" normalizeH="0" baseline="0" dirty="0" err="1">
                <a:ln>
                  <a:noFill/>
                </a:ln>
                <a:solidFill>
                  <a:srgbClr val="1F1F1F"/>
                </a:solidFill>
                <a:effectLst/>
                <a:latin typeface="inherit"/>
              </a:rPr>
              <a:t>to</a:t>
            </a:r>
            <a:r>
              <a:rPr kumimoji="0" lang="nl-NL" altLang="nl-NL" sz="1800" b="0" i="0" u="none" strike="noStrike" cap="none" normalizeH="0" baseline="0" dirty="0">
                <a:ln>
                  <a:noFill/>
                </a:ln>
                <a:solidFill>
                  <a:srgbClr val="1F1F1F"/>
                </a:solidFill>
                <a:effectLst/>
                <a:latin typeface="inherit"/>
              </a:rPr>
              <a:t> </a:t>
            </a:r>
            <a:r>
              <a:rPr kumimoji="0" lang="nl-NL" altLang="nl-NL" sz="1800" b="0" i="0" u="none" strike="noStrike" cap="none" normalizeH="0" baseline="0" dirty="0" err="1">
                <a:ln>
                  <a:noFill/>
                </a:ln>
                <a:solidFill>
                  <a:srgbClr val="1F1F1F"/>
                </a:solidFill>
                <a:effectLst/>
                <a:latin typeface="inherit"/>
              </a:rPr>
              <a:t>goverment</a:t>
            </a:r>
            <a:r>
              <a:rPr kumimoji="0" lang="nl-NL" altLang="nl-NL" sz="1800" b="0" i="0" u="none" strike="noStrike" cap="none" normalizeH="0" baseline="0" dirty="0">
                <a:ln>
                  <a:noFill/>
                </a:ln>
                <a:solidFill>
                  <a:srgbClr val="1F1F1F"/>
                </a:solidFill>
                <a:effectLst/>
                <a:latin typeface="inherit"/>
              </a:rPr>
              <a:t>, </a:t>
            </a:r>
            <a:r>
              <a:rPr kumimoji="0" lang="nl-NL" altLang="nl-NL" sz="1800" b="0" i="0" u="none" strike="noStrike" cap="none" normalizeH="0" baseline="0" dirty="0" err="1">
                <a:ln>
                  <a:noFill/>
                </a:ln>
                <a:solidFill>
                  <a:srgbClr val="1F1F1F"/>
                </a:solidFill>
                <a:effectLst/>
                <a:latin typeface="inherit"/>
              </a:rPr>
              <a:t>pharmaceutical</a:t>
            </a:r>
            <a:r>
              <a:rPr kumimoji="0" lang="nl-NL" altLang="nl-NL" sz="1800" b="0" i="0" u="none" strike="noStrike" cap="none" normalizeH="0" baseline="0" dirty="0">
                <a:ln>
                  <a:noFill/>
                </a:ln>
                <a:solidFill>
                  <a:srgbClr val="1F1F1F"/>
                </a:solidFill>
                <a:effectLst/>
                <a:latin typeface="inherit"/>
              </a:rPr>
              <a:t> </a:t>
            </a:r>
            <a:r>
              <a:rPr kumimoji="0" lang="nl-NL" altLang="nl-NL" sz="1800" b="0" i="0" u="none" strike="noStrike" cap="none" normalizeH="0" baseline="0" dirty="0" err="1">
                <a:ln>
                  <a:noFill/>
                </a:ln>
                <a:solidFill>
                  <a:srgbClr val="1F1F1F"/>
                </a:solidFill>
                <a:effectLst/>
                <a:latin typeface="inherit"/>
              </a:rPr>
              <a:t>industry</a:t>
            </a:r>
            <a:r>
              <a:rPr kumimoji="0" lang="nl-NL" altLang="nl-NL" sz="1800" b="0" i="0" u="none" strike="noStrike" cap="none" normalizeH="0" baseline="0" dirty="0">
                <a:ln>
                  <a:noFill/>
                </a:ln>
                <a:solidFill>
                  <a:srgbClr val="1F1F1F"/>
                </a:solidFill>
                <a:effectLst/>
                <a:latin typeface="inherit"/>
              </a:rPr>
              <a:t>, </a:t>
            </a:r>
            <a:r>
              <a:rPr kumimoji="0" lang="nl-NL" altLang="nl-NL" sz="1800" b="0" i="0" u="none" strike="noStrike" cap="none" normalizeH="0" baseline="0" dirty="0" err="1">
                <a:ln>
                  <a:noFill/>
                </a:ln>
                <a:solidFill>
                  <a:srgbClr val="1F1F1F"/>
                </a:solidFill>
                <a:effectLst/>
                <a:latin typeface="inherit"/>
              </a:rPr>
              <a:t>patient</a:t>
            </a:r>
            <a:r>
              <a:rPr kumimoji="0" lang="nl-NL" altLang="nl-NL" sz="1800" b="0" i="0" u="none" strike="noStrike" cap="none" normalizeH="0" baseline="0" dirty="0">
                <a:ln>
                  <a:noFill/>
                </a:ln>
                <a:solidFill>
                  <a:srgbClr val="1F1F1F"/>
                </a:solidFill>
                <a:effectLst/>
                <a:latin typeface="inherit"/>
              </a:rPr>
              <a:t> </a:t>
            </a:r>
            <a:r>
              <a:rPr kumimoji="0" lang="nl-NL" altLang="nl-NL" sz="1800" b="0" i="0" u="none" strike="noStrike" cap="none" normalizeH="0" baseline="0" dirty="0" err="1">
                <a:ln>
                  <a:noFill/>
                </a:ln>
                <a:solidFill>
                  <a:srgbClr val="1F1F1F"/>
                </a:solidFill>
                <a:effectLst/>
                <a:latin typeface="inherit"/>
              </a:rPr>
              <a:t>organisations</a:t>
            </a:r>
            <a:endParaRPr kumimoji="0" lang="nl-NL" altLang="nl-NL" sz="1800" b="0" i="0" u="none" strike="noStrike" cap="none" normalizeH="0" baseline="0" dirty="0">
              <a:ln>
                <a:noFill/>
              </a:ln>
              <a:solidFill>
                <a:srgbClr val="1F1F1F"/>
              </a:solidFill>
              <a:effectLst/>
              <a:latin typeface="inherit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lang="nl-NL" altLang="nl-NL" dirty="0">
              <a:solidFill>
                <a:srgbClr val="1F1F1F"/>
              </a:solidFill>
              <a:latin typeface="inherit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nl-NL" altLang="nl-NL" sz="1800" b="0" i="0" u="none" strike="noStrike" cap="none" normalizeH="0" baseline="0" dirty="0">
                <a:ln>
                  <a:noFill/>
                </a:ln>
                <a:solidFill>
                  <a:srgbClr val="1F1F1F"/>
                </a:solidFill>
                <a:effectLst/>
                <a:latin typeface="inherit"/>
              </a:rPr>
              <a:t>Strong </a:t>
            </a:r>
            <a:r>
              <a:rPr kumimoji="0" lang="nl-NL" altLang="nl-NL" sz="1800" b="0" i="0" u="none" strike="noStrike" cap="none" normalizeH="0" baseline="0" dirty="0" err="1">
                <a:ln>
                  <a:noFill/>
                </a:ln>
                <a:solidFill>
                  <a:srgbClr val="1F1F1F"/>
                </a:solidFill>
                <a:effectLst/>
                <a:latin typeface="inherit"/>
              </a:rPr>
              <a:t>collaboration</a:t>
            </a:r>
            <a:r>
              <a:rPr kumimoji="0" lang="nl-NL" altLang="nl-NL" sz="1800" b="0" i="0" u="none" strike="noStrike" cap="none" normalizeH="0" baseline="0" dirty="0">
                <a:ln>
                  <a:noFill/>
                </a:ln>
                <a:solidFill>
                  <a:srgbClr val="1F1F1F"/>
                </a:solidFill>
                <a:effectLst/>
                <a:latin typeface="inherit"/>
              </a:rPr>
              <a:t> </a:t>
            </a:r>
            <a:r>
              <a:rPr kumimoji="0" lang="nl-NL" altLang="nl-NL" sz="1800" b="0" i="0" u="none" strike="noStrike" cap="none" normalizeH="0" baseline="0" dirty="0" err="1">
                <a:ln>
                  <a:noFill/>
                </a:ln>
                <a:solidFill>
                  <a:srgbClr val="1F1F1F"/>
                </a:solidFill>
                <a:effectLst/>
                <a:latin typeface="inherit"/>
              </a:rPr>
              <a:t>with</a:t>
            </a:r>
            <a:r>
              <a:rPr kumimoji="0" lang="nl-NL" altLang="nl-NL" sz="1800" b="0" i="0" u="none" strike="noStrike" cap="none" normalizeH="0" baseline="0" dirty="0">
                <a:ln>
                  <a:noFill/>
                </a:ln>
                <a:solidFill>
                  <a:srgbClr val="1F1F1F"/>
                </a:solidFill>
                <a:effectLst/>
                <a:latin typeface="inherit"/>
              </a:rPr>
              <a:t> HOVON (focus on research)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lang="nl-NL" altLang="nl-NL" dirty="0">
              <a:solidFill>
                <a:srgbClr val="1F1F1F"/>
              </a:solidFill>
              <a:latin typeface="inherit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nl-NL" altLang="nl-NL" sz="1800" b="0" i="0" u="none" strike="noStrike" cap="none" normalizeH="0" baseline="0" dirty="0">
              <a:ln>
                <a:noFill/>
              </a:ln>
              <a:solidFill>
                <a:srgbClr val="1F1F1F"/>
              </a:solidFill>
              <a:effectLst/>
              <a:latin typeface="inherit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nl-NL" altLang="nl-NL" sz="1800" b="0" i="0" u="none" strike="noStrike" cap="none" normalizeH="0" baseline="0" dirty="0">
              <a:ln>
                <a:noFill/>
              </a:ln>
              <a:solidFill>
                <a:srgbClr val="1F1F1F"/>
              </a:solidFill>
              <a:effectLst/>
              <a:latin typeface="inherit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lang="nl-NL" altLang="nl-NL" dirty="0">
              <a:solidFill>
                <a:srgbClr val="1F1F1F"/>
              </a:solidFill>
              <a:latin typeface="inherit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/>
              <a:t>	Organization of Dutch Hematology Congress (3 days, 800 visitors, </a:t>
            </a:r>
            <a:r>
              <a:rPr lang="en-US" b="1" dirty="0"/>
              <a:t>no sponsoring</a:t>
            </a:r>
            <a:r>
              <a:rPr lang="en-US" dirty="0"/>
              <a:t>) 2025 January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nl-NL" altLang="nl-NL" b="0" i="0" u="none" strike="noStrike" cap="none" normalizeH="0" baseline="0" dirty="0">
                <a:ln>
                  <a:noFill/>
                </a:ln>
                <a:solidFill>
                  <a:srgbClr val="1F1F1F"/>
                </a:solidFill>
                <a:effectLst/>
                <a:latin typeface="inherit"/>
              </a:rPr>
              <a:t> </a:t>
            </a:r>
            <a:endParaRPr kumimoji="0" lang="nl-NL" altLang="nl-NL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1412C35E-2565-A534-B234-DBBD3E48F9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2920"/>
            <a:ext cx="65" cy="251359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altLang="nl-N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7" name="Picture 6" descr="logoNVvHmid">
            <a:extLst>
              <a:ext uri="{FF2B5EF4-FFF2-40B4-BE49-F238E27FC236}">
                <a16:creationId xmlns:a16="http://schemas.microsoft.com/office/drawing/2014/main" id="{0DBED817-D9D0-0C0E-0E65-24E73F0362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89884" y="6406115"/>
            <a:ext cx="2402116" cy="396226"/>
          </a:xfrm>
          <a:prstGeom prst="rect">
            <a:avLst/>
          </a:prstGeom>
          <a:noFill/>
        </p:spPr>
      </p:pic>
      <p:sp>
        <p:nvSpPr>
          <p:cNvPr id="8" name="Arrow: Right 7">
            <a:extLst>
              <a:ext uri="{FF2B5EF4-FFF2-40B4-BE49-F238E27FC236}">
                <a16:creationId xmlns:a16="http://schemas.microsoft.com/office/drawing/2014/main" id="{05473DA7-ECE5-27A7-F0B8-5D0C6DA3BA7E}"/>
              </a:ext>
            </a:extLst>
          </p:cNvPr>
          <p:cNvSpPr/>
          <p:nvPr/>
        </p:nvSpPr>
        <p:spPr>
          <a:xfrm>
            <a:off x="220341" y="4679237"/>
            <a:ext cx="826936" cy="484632"/>
          </a:xfrm>
          <a:prstGeom prst="rightArrow">
            <a:avLst/>
          </a:prstGeom>
          <a:solidFill>
            <a:schemeClr val="tx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3BBF1F96-8957-05AC-537E-C64FBFDE52D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00364" y="5235240"/>
            <a:ext cx="3184972" cy="1278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09042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A4ABED52-FC35-0EA1-FA61-71297FE1BA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-1"/>
            <a:ext cx="12192000" cy="3035431"/>
          </a:xfrm>
        </p:spPr>
        <p:txBody>
          <a:bodyPr>
            <a:normAutofit/>
          </a:bodyPr>
          <a:lstStyle/>
          <a:p>
            <a:pPr algn="l"/>
            <a:r>
              <a:rPr lang="en-US" sz="3600" dirty="0"/>
              <a:t>Success stories and best practices</a:t>
            </a:r>
            <a:endParaRPr lang="nl-NL" sz="3600" dirty="0"/>
          </a:p>
        </p:txBody>
      </p:sp>
      <p:pic>
        <p:nvPicPr>
          <p:cNvPr id="4" name="Picture 3" descr="logoNVvHmid">
            <a:extLst>
              <a:ext uri="{FF2B5EF4-FFF2-40B4-BE49-F238E27FC236}">
                <a16:creationId xmlns:a16="http://schemas.microsoft.com/office/drawing/2014/main" id="{7F9ADCC8-CF71-6A52-3207-852CFCD166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89884" y="6406115"/>
            <a:ext cx="2402116" cy="396226"/>
          </a:xfrm>
          <a:prstGeom prst="rect">
            <a:avLst/>
          </a:prstGeom>
          <a:noFill/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E5ECE6E-9087-35BD-9CD7-F1304910241E}"/>
              </a:ext>
            </a:extLst>
          </p:cNvPr>
          <p:cNvSpPr txBox="1"/>
          <p:nvPr/>
        </p:nvSpPr>
        <p:spPr>
          <a:xfrm>
            <a:off x="0" y="366623"/>
            <a:ext cx="12082977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Digital tool for Up-to-Date national guidelines for diagnosis and treatment for both malignant and non-malignant hematological diseases. These can be updated per module.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lang="nl-NL" altLang="nl-NL" dirty="0">
              <a:solidFill>
                <a:srgbClr val="1F1F1F"/>
              </a:solidFill>
              <a:latin typeface="inherit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lang="nl-NL" altLang="nl-NL" dirty="0">
              <a:solidFill>
                <a:srgbClr val="1F1F1F"/>
              </a:solidFill>
              <a:latin typeface="inherit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lang="nl-NL" altLang="nl-NL" dirty="0">
              <a:solidFill>
                <a:srgbClr val="1F1F1F"/>
              </a:solidFill>
              <a:latin typeface="inherit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lang="nl-NL" altLang="nl-NL" dirty="0">
              <a:solidFill>
                <a:srgbClr val="1F1F1F"/>
              </a:solidFill>
              <a:latin typeface="inherit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lang="nl-NL" altLang="nl-NL" dirty="0">
              <a:solidFill>
                <a:srgbClr val="1F1F1F"/>
              </a:solidFill>
              <a:latin typeface="inherit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lang="nl-NL" altLang="nl-NL" dirty="0">
              <a:solidFill>
                <a:srgbClr val="1F1F1F"/>
              </a:solidFill>
              <a:latin typeface="inherit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lang="nl-NL" altLang="nl-NL" dirty="0">
              <a:solidFill>
                <a:srgbClr val="1F1F1F"/>
              </a:solidFill>
              <a:latin typeface="inherit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nl-NL" altLang="nl-NL" dirty="0">
                <a:solidFill>
                  <a:srgbClr val="1F1F1F"/>
                </a:solidFill>
                <a:latin typeface="inherit"/>
              </a:rPr>
              <a:t>‘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nl-NL" altLang="nl-NL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1412C35E-2565-A534-B234-DBBD3E48F9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2920"/>
            <a:ext cx="65" cy="251359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altLang="nl-N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AA2EEB4-8F06-708F-E78B-BAA899004E4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50171" y="1357135"/>
            <a:ext cx="7855804" cy="4878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46316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123</Words>
  <Application>Microsoft Office PowerPoint</Application>
  <PresentationFormat>Widescreen</PresentationFormat>
  <Paragraphs>35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inherit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Halkes, C.J.M. (HEM)</dc:creator>
  <cp:lastModifiedBy>Manon Saris</cp:lastModifiedBy>
  <cp:revision>2</cp:revision>
  <dcterms:created xsi:type="dcterms:W3CDTF">2025-02-08T15:48:47Z</dcterms:created>
  <dcterms:modified xsi:type="dcterms:W3CDTF">2025-02-13T08:49:34Z</dcterms:modified>
</cp:coreProperties>
</file>