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0" r:id="rId2"/>
    <p:sldId id="281" r:id="rId3"/>
    <p:sldId id="282" r:id="rId4"/>
    <p:sldId id="283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33"/>
  </p:normalViewPr>
  <p:slideViewPr>
    <p:cSldViewPr snapToGrid="0">
      <p:cViewPr varScale="1">
        <p:scale>
          <a:sx n="79" d="100"/>
          <a:sy n="79" d="100"/>
        </p:scale>
        <p:origin x="7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D6016EF-3E85-AA24-4F8A-7CCBE4E2F2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CC2EB78-5646-4824-515D-693206707F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CCC4359-3A3E-CCBB-2B04-CBAD5D8FB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ED859-4699-2744-9A51-B1CC07D883D3}" type="datetimeFigureOut">
              <a:rPr lang="sv-SE" smtClean="0"/>
              <a:t>2025-02-13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941B9A2-D25A-F2FB-C8E5-A4F7B9BBD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1A8F8FE-6483-6BBC-9CAA-1D1361052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78F67-EC72-D14B-8B1F-893B2C11E7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9647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15B0D1D-035D-7B93-ACAC-58A9CB513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55CF004-37EF-F466-BB4F-1A7B45D640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8A33F5E-A16E-A75A-BB9F-12229F7A0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ED859-4699-2744-9A51-B1CC07D883D3}" type="datetimeFigureOut">
              <a:rPr lang="sv-SE" smtClean="0"/>
              <a:t>2025-02-13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888E63-7715-8CD2-DFAA-F957D79E0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63F1C82-C626-EBE8-0A69-F728D5C43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78F67-EC72-D14B-8B1F-893B2C11E7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7879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FE9824B-6C5B-B573-3C27-4F281C3959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6A28630-E972-FE66-34C2-B9EBAEFCC5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E33E965-DA47-1640-F68B-38B1F2630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ED859-4699-2744-9A51-B1CC07D883D3}" type="datetimeFigureOut">
              <a:rPr lang="sv-SE" smtClean="0"/>
              <a:t>2025-02-13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F7992FA-63F2-7047-D080-57DB19B0F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69E28BF-F4A0-B88D-D974-EF464237C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78F67-EC72-D14B-8B1F-893B2C11E7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2980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AA84070-1493-6AE6-A719-3EF916768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AE8B580-C54A-3C56-C822-478BAFB3D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BC225AA-DB90-129A-ADC0-9E3C879D6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ED859-4699-2744-9A51-B1CC07D883D3}" type="datetimeFigureOut">
              <a:rPr lang="sv-SE" smtClean="0"/>
              <a:t>2025-02-13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5FC7A99-3410-8813-FA2D-D592CAF4F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F175E88-AC14-CD39-B860-CCE42E5B2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78F67-EC72-D14B-8B1F-893B2C11E7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9616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5686B9E-34C2-9D9D-1B6D-FD931D2A5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95768FF-E67F-BAA2-9845-0EAAEE97A9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EEBD386-E0F4-F56C-5662-567AC9C8C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ED859-4699-2744-9A51-B1CC07D883D3}" type="datetimeFigureOut">
              <a:rPr lang="sv-SE" smtClean="0"/>
              <a:t>2025-02-13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5ECC7B-DA2C-2CC4-69E7-D078B54F8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8D478AF-5090-1309-88E5-7A15E58CC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78F67-EC72-D14B-8B1F-893B2C11E7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5929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758751-41FF-F4D6-7938-0DFB8B33C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E81E75C-0044-9508-5630-8B9B0DEEB2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0AF3B6E-3274-3409-E447-9CE64103CF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F6D3136-20F8-9997-6D08-8142543BC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ED859-4699-2744-9A51-B1CC07D883D3}" type="datetimeFigureOut">
              <a:rPr lang="sv-SE" smtClean="0"/>
              <a:t>2025-02-13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3A69058-AD8F-F34E-A9B6-A5E4B9666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EA0ACD0-E73D-237F-8932-167A71CAD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78F67-EC72-D14B-8B1F-893B2C11E7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7314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281831-CE06-0A11-2CF4-7E011BC3F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FDB886F-A528-F3C5-085F-6F9BDD2691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DCF93B0-D56D-BBBE-6A84-EA4D9B1D35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63B012ED-0999-F3E8-2637-F419B80360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EEE895B-7E1C-E596-8146-7EF04853BA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E5422960-11CD-9886-B9AD-AF1D28B4B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ED859-4699-2744-9A51-B1CC07D883D3}" type="datetimeFigureOut">
              <a:rPr lang="sv-SE" smtClean="0"/>
              <a:t>2025-02-13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E8B93916-29B6-D644-1DFC-DC425DC39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6E26B1A-D58B-98D0-FEE5-FBB19BC2B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78F67-EC72-D14B-8B1F-893B2C11E7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2645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846EFA-678B-AF0C-094B-BA01A6364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B67BDB3-9319-83C1-E18E-0E4D0C0BF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ED859-4699-2744-9A51-B1CC07D883D3}" type="datetimeFigureOut">
              <a:rPr lang="sv-SE" smtClean="0"/>
              <a:t>2025-02-13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A348285-DFC8-58E2-4290-312B61595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BDC85E4-31C3-0E3B-49BE-A8255C708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78F67-EC72-D14B-8B1F-893B2C11E7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6596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7B9FC265-AFF2-D115-51C5-01C3537CA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ED859-4699-2744-9A51-B1CC07D883D3}" type="datetimeFigureOut">
              <a:rPr lang="sv-SE" smtClean="0"/>
              <a:t>2025-02-13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FA8296D-173A-E7C5-3B91-1D3B3DAA9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D579980-BD8D-834A-0B50-D09026889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78F67-EC72-D14B-8B1F-893B2C11E7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8246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DBD192-B8AD-C444-F8E8-64E0AC812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5A6B326-77CC-642F-7997-064624642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7D3E2F0-2587-43DB-66A9-EB0A06680E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2C9E3D3-A01A-3257-DED6-C1BF7B59D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ED859-4699-2744-9A51-B1CC07D883D3}" type="datetimeFigureOut">
              <a:rPr lang="sv-SE" smtClean="0"/>
              <a:t>2025-02-13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FC9EA39-20D1-0BFE-E771-6F573AA2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544FD96-3BA5-D383-76C8-4358C32CA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78F67-EC72-D14B-8B1F-893B2C11E7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3798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DF5A54-AA88-0270-17B2-4A69637AA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4A5D94B8-38EF-6F11-DD27-570D76030C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AD0BB1E-5C8A-A169-4AD7-299E3EC303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794C709-F1CF-223D-B028-1EBB8F345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ED859-4699-2744-9A51-B1CC07D883D3}" type="datetimeFigureOut">
              <a:rPr lang="sv-SE" smtClean="0"/>
              <a:t>2025-02-13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EA50876-C194-A40D-C91E-09086BACD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B855FB2-4496-FA53-68A6-D9140E891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78F67-EC72-D14B-8B1F-893B2C11E7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7703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7B3F9D5-5FAB-B7C1-B552-63B8D1EC3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8621ADA-86B8-72CA-6E52-5B91408166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7AFE6E0-2E51-5C3E-98D3-7377CD0CCB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ED859-4699-2744-9A51-B1CC07D883D3}" type="datetimeFigureOut">
              <a:rPr lang="sv-SE" smtClean="0"/>
              <a:t>2025-02-13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8E16631-DB14-8332-DBD9-FD6A34D873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9C01257-D587-9D17-BD65-39089F4EE2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78F67-EC72-D14B-8B1F-893B2C11E7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9730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A38819-B945-0020-3B06-A460897E39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6DB901F-695B-1BFB-792D-9DC92517FE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86708"/>
            <a:ext cx="9144000" cy="2387599"/>
          </a:xfrm>
        </p:spPr>
        <p:txBody>
          <a:bodyPr>
            <a:normAutofit lnSpcReduction="10000"/>
          </a:bodyPr>
          <a:lstStyle/>
          <a:p>
            <a:endParaRPr lang="sv-SE" dirty="0"/>
          </a:p>
          <a:p>
            <a:r>
              <a:rPr lang="sv-SE" sz="4000" dirty="0"/>
              <a:t>Svensk Förening för Hematologi - SFH</a:t>
            </a:r>
          </a:p>
          <a:p>
            <a:endParaRPr lang="sv-SE" sz="4000" dirty="0"/>
          </a:p>
          <a:p>
            <a:r>
              <a:rPr lang="sv-SE" sz="4000" dirty="0"/>
              <a:t>Swedish </a:t>
            </a:r>
            <a:r>
              <a:rPr lang="sv-SE" sz="4000" dirty="0" err="1"/>
              <a:t>Hematology</a:t>
            </a:r>
            <a:r>
              <a:rPr lang="sv-SE" sz="4000" dirty="0"/>
              <a:t> Association</a:t>
            </a:r>
          </a:p>
          <a:p>
            <a:endParaRPr lang="sv-SE" sz="4000" dirty="0"/>
          </a:p>
          <a:p>
            <a:endParaRPr lang="sv-SE" sz="4000" dirty="0"/>
          </a:p>
        </p:txBody>
      </p:sp>
      <p:pic>
        <p:nvPicPr>
          <p:cNvPr id="4" name="Platshållare för innehåll 4" descr="En bild som visar ljus&#10;&#10;Automatiskt genererad beskrivning">
            <a:extLst>
              <a:ext uri="{FF2B5EF4-FFF2-40B4-BE49-F238E27FC236}">
                <a16:creationId xmlns:a16="http://schemas.microsoft.com/office/drawing/2014/main" id="{17A864AB-8BA8-B53B-26A9-529BEAD4E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7198" y="475750"/>
            <a:ext cx="2537604" cy="3041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75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CBE5B5D-8FA2-3D0A-6506-8560411EB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Swedish </a:t>
            </a:r>
            <a:r>
              <a:rPr lang="sv-SE" dirty="0" err="1"/>
              <a:t>Hematology</a:t>
            </a:r>
            <a:r>
              <a:rPr lang="sv-SE" dirty="0"/>
              <a:t> Association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1BCD29E-478D-4018-7DD1-FB1ADEF0143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err="1"/>
              <a:t>Founded</a:t>
            </a:r>
            <a:r>
              <a:rPr lang="sv-SE" dirty="0"/>
              <a:t> in 1962</a:t>
            </a:r>
          </a:p>
          <a:p>
            <a:r>
              <a:rPr lang="sv-SE" dirty="0"/>
              <a:t>National 3 </a:t>
            </a:r>
            <a:r>
              <a:rPr lang="sv-SE" dirty="0" err="1"/>
              <a:t>day</a:t>
            </a:r>
            <a:r>
              <a:rPr lang="sv-SE" dirty="0"/>
              <a:t> meeting </a:t>
            </a:r>
            <a:r>
              <a:rPr lang="sv-SE" dirty="0" err="1"/>
              <a:t>since</a:t>
            </a:r>
            <a:r>
              <a:rPr lang="sv-SE" dirty="0"/>
              <a:t> 1985</a:t>
            </a:r>
          </a:p>
          <a:p>
            <a:r>
              <a:rPr lang="sv-SE" dirty="0" err="1"/>
              <a:t>Hematology</a:t>
            </a:r>
            <a:r>
              <a:rPr lang="sv-SE" dirty="0"/>
              <a:t> examination - 1989</a:t>
            </a:r>
          </a:p>
          <a:p>
            <a:r>
              <a:rPr lang="sv-SE" dirty="0"/>
              <a:t>Magazine - (4/yr)</a:t>
            </a:r>
          </a:p>
          <a:p>
            <a:r>
              <a:rPr lang="sv-SE" dirty="0"/>
              <a:t>Grant - </a:t>
            </a:r>
            <a:r>
              <a:rPr lang="sv-SE" dirty="0" err="1"/>
              <a:t>hematology</a:t>
            </a:r>
            <a:r>
              <a:rPr lang="sv-SE" dirty="0"/>
              <a:t> dissertation </a:t>
            </a:r>
          </a:p>
          <a:p>
            <a:r>
              <a:rPr lang="sv-SE" dirty="0"/>
              <a:t>Classes </a:t>
            </a:r>
            <a:r>
              <a:rPr lang="sv-SE" dirty="0" err="1"/>
              <a:t>doctors</a:t>
            </a:r>
            <a:r>
              <a:rPr lang="sv-SE" dirty="0"/>
              <a:t> in </a:t>
            </a:r>
            <a:r>
              <a:rPr lang="sv-SE" dirty="0" err="1"/>
              <a:t>training</a:t>
            </a:r>
            <a:r>
              <a:rPr lang="sv-SE" dirty="0"/>
              <a:t> 3-4 </a:t>
            </a:r>
            <a:r>
              <a:rPr lang="sv-SE" dirty="0" err="1"/>
              <a:t>days</a:t>
            </a:r>
            <a:r>
              <a:rPr lang="sv-SE" dirty="0"/>
              <a:t>  (3/yr) </a:t>
            </a:r>
          </a:p>
          <a:p>
            <a:r>
              <a:rPr lang="sv-SE" dirty="0" err="1"/>
              <a:t>Quality</a:t>
            </a:r>
            <a:r>
              <a:rPr lang="sv-SE" dirty="0"/>
              <a:t> </a:t>
            </a:r>
            <a:r>
              <a:rPr lang="sv-SE" dirty="0" err="1"/>
              <a:t>registries</a:t>
            </a:r>
            <a:r>
              <a:rPr lang="sv-SE" dirty="0"/>
              <a:t> -1997</a:t>
            </a:r>
          </a:p>
          <a:p>
            <a:r>
              <a:rPr lang="sv-SE" dirty="0" err="1"/>
              <a:t>Website</a:t>
            </a:r>
            <a:r>
              <a:rPr lang="sv-SE" dirty="0"/>
              <a:t> -1999</a:t>
            </a:r>
          </a:p>
          <a:p>
            <a:r>
              <a:rPr lang="sv-SE" dirty="0" err="1"/>
              <a:t>Webbinars</a:t>
            </a:r>
            <a:r>
              <a:rPr lang="sv-SE" dirty="0"/>
              <a:t> (8-10/yr)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02FD1245-E846-C591-4A96-F9697DEBC081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 bwMode="auto">
          <a:xfrm>
            <a:off x="6172202" y="1553551"/>
            <a:ext cx="4938622" cy="4498676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2100" b="0" i="1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The </a:t>
            </a:r>
            <a:r>
              <a:rPr kumimoji="0" lang="sv-SE" altLang="sv-SE" sz="2100" b="0" i="1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association's</a:t>
            </a:r>
            <a:r>
              <a:rPr kumimoji="0" lang="sv-SE" altLang="sv-SE" sz="2100" b="0" i="1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</a:t>
            </a:r>
            <a:r>
              <a:rPr kumimoji="0" lang="sv-SE" altLang="sv-SE" sz="2100" b="0" i="1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main</a:t>
            </a:r>
            <a:r>
              <a:rPr kumimoji="0" lang="sv-SE" altLang="sv-SE" sz="2100" b="0" i="1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tasks </a:t>
            </a:r>
            <a:r>
              <a:rPr kumimoji="0" lang="sv-SE" altLang="sv-SE" sz="2100" b="0" i="1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are</a:t>
            </a:r>
            <a:r>
              <a:rPr kumimoji="0" lang="sv-SE" altLang="sv-SE" sz="2100" b="0" i="1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to </a:t>
            </a:r>
            <a:r>
              <a:rPr kumimoji="0" lang="sv-SE" altLang="sv-SE" sz="2100" b="0" i="1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promote</a:t>
            </a:r>
            <a:r>
              <a:rPr kumimoji="0" lang="sv-SE" altLang="sv-SE" sz="2100" b="0" i="1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the </a:t>
            </a:r>
            <a:r>
              <a:rPr kumimoji="0" lang="sv-SE" altLang="sv-SE" sz="2100" b="0" i="1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development</a:t>
            </a:r>
            <a:r>
              <a:rPr kumimoji="0" lang="sv-SE" altLang="sv-SE" sz="2100" b="0" i="1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and practical </a:t>
            </a:r>
            <a:r>
              <a:rPr kumimoji="0" lang="sv-SE" altLang="sv-SE" sz="2100" b="0" i="1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application</a:t>
            </a:r>
            <a:r>
              <a:rPr kumimoji="0" lang="sv-SE" altLang="sv-SE" sz="2100" b="0" i="1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</a:t>
            </a:r>
            <a:r>
              <a:rPr kumimoji="0" lang="sv-SE" altLang="sv-SE" sz="2100" b="0" i="1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of</a:t>
            </a:r>
            <a:r>
              <a:rPr kumimoji="0" lang="sv-SE" altLang="sv-SE" sz="2100" b="0" i="1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</a:t>
            </a:r>
            <a:r>
              <a:rPr kumimoji="0" lang="sv-SE" altLang="sv-SE" sz="2100" b="0" i="1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hematology</a:t>
            </a:r>
            <a:r>
              <a:rPr kumimoji="0" lang="sv-SE" altLang="sv-SE" sz="2100" b="0" i="1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in Sweden by </a:t>
            </a:r>
            <a:r>
              <a:rPr kumimoji="0" lang="sv-SE" altLang="sv-SE" sz="2100" b="0" i="1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organizing</a:t>
            </a:r>
            <a:r>
              <a:rPr kumimoji="0" lang="sv-SE" altLang="sv-SE" sz="2100" b="0" i="1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</a:t>
            </a:r>
            <a:r>
              <a:rPr kumimoji="0" lang="sv-SE" altLang="sv-SE" sz="2100" b="0" i="1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lectures</a:t>
            </a:r>
            <a:r>
              <a:rPr kumimoji="0" lang="sv-SE" altLang="sv-SE" sz="2100" b="0" i="1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, </a:t>
            </a:r>
            <a:r>
              <a:rPr kumimoji="0" lang="sv-SE" altLang="sv-SE" sz="2100" b="0" i="1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discussions</a:t>
            </a:r>
            <a:r>
              <a:rPr kumimoji="0" lang="sv-SE" altLang="sv-SE" sz="2100" b="0" i="1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, </a:t>
            </a:r>
            <a:r>
              <a:rPr kumimoji="0" lang="sv-SE" altLang="sv-SE" sz="2100" b="0" i="1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courses</a:t>
            </a:r>
            <a:r>
              <a:rPr kumimoji="0" lang="sv-SE" altLang="sv-SE" sz="2100" b="0" i="1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and </a:t>
            </a:r>
            <a:r>
              <a:rPr kumimoji="0" lang="sv-SE" altLang="sv-SE" sz="2100" b="0" i="1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congresses</a:t>
            </a:r>
            <a:r>
              <a:rPr kumimoji="0" lang="sv-SE" altLang="sv-SE" sz="2100" b="0" i="1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as </a:t>
            </a:r>
            <a:r>
              <a:rPr kumimoji="0" lang="sv-SE" altLang="sv-SE" sz="2100" b="0" i="1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well</a:t>
            </a:r>
            <a:r>
              <a:rPr kumimoji="0" lang="sv-SE" altLang="sv-SE" sz="2100" b="0" i="1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as </a:t>
            </a:r>
            <a:r>
              <a:rPr kumimoji="0" lang="sv-SE" altLang="sv-SE" sz="2100" b="0" i="1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promoting</a:t>
            </a:r>
            <a:r>
              <a:rPr kumimoji="0" lang="sv-SE" altLang="sv-SE" sz="2100" b="0" i="1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research.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2100" b="0" i="1" u="none" strike="noStrike" cap="none" normalizeH="0" baseline="0" dirty="0">
              <a:ln>
                <a:noFill/>
              </a:ln>
              <a:solidFill>
                <a:srgbClr val="1F1F1F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2100" b="0" i="1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The association </a:t>
            </a:r>
            <a:r>
              <a:rPr kumimoji="0" lang="sv-SE" altLang="sv-SE" sz="2100" b="0" i="1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shall</a:t>
            </a:r>
            <a:r>
              <a:rPr kumimoji="0" lang="sv-SE" altLang="sv-SE" sz="2100" b="0" i="1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</a:t>
            </a:r>
            <a:r>
              <a:rPr kumimoji="0" lang="sv-SE" altLang="sv-SE" sz="2100" b="0" i="1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also</a:t>
            </a:r>
            <a:r>
              <a:rPr kumimoji="0" lang="sv-SE" altLang="sv-SE" sz="2100" b="0" i="1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</a:t>
            </a:r>
            <a:r>
              <a:rPr kumimoji="0" lang="sv-SE" altLang="sv-SE" sz="2100" b="0" i="1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promote</a:t>
            </a:r>
            <a:r>
              <a:rPr kumimoji="0" lang="sv-SE" altLang="sv-SE" sz="2100" b="0" i="1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specialist </a:t>
            </a:r>
            <a:r>
              <a:rPr kumimoji="0" lang="sv-SE" altLang="sv-SE" sz="2100" b="0" i="1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training</a:t>
            </a:r>
            <a:r>
              <a:rPr kumimoji="0" lang="sv-SE" altLang="sv-SE" sz="2100" b="0" i="1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in </a:t>
            </a:r>
            <a:r>
              <a:rPr kumimoji="0" lang="sv-SE" altLang="sv-SE" sz="2100" b="0" i="1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hematology</a:t>
            </a:r>
            <a:r>
              <a:rPr kumimoji="0" lang="sv-SE" altLang="sv-SE" sz="2100" b="0" i="1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and </a:t>
            </a:r>
            <a:r>
              <a:rPr kumimoji="0" lang="sv-SE" altLang="sv-SE" sz="2100" b="0" i="1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safeguard</a:t>
            </a:r>
            <a:r>
              <a:rPr kumimoji="0" lang="sv-SE" altLang="sv-SE" sz="2100" b="0" i="1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the union interests </a:t>
            </a:r>
            <a:r>
              <a:rPr kumimoji="0" lang="sv-SE" altLang="sv-SE" sz="2100" b="0" i="1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of</a:t>
            </a:r>
            <a:r>
              <a:rPr kumimoji="0" lang="sv-SE" altLang="sv-SE" sz="2100" b="0" i="1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the </a:t>
            </a:r>
            <a:r>
              <a:rPr kumimoji="0" lang="sv-SE" altLang="sv-SE" sz="2100" b="0" i="1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members</a:t>
            </a:r>
            <a:r>
              <a:rPr kumimoji="0" lang="sv-SE" altLang="sv-SE" sz="2100" b="0" i="1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2100" b="0" i="1" u="none" strike="noStrike" cap="none" normalizeH="0" baseline="0" dirty="0">
              <a:ln>
                <a:noFill/>
              </a:ln>
              <a:solidFill>
                <a:srgbClr val="1F1F1F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2100" b="0" i="1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The association </a:t>
            </a:r>
            <a:r>
              <a:rPr kumimoji="0" lang="sv-SE" altLang="sv-SE" sz="2100" b="0" i="1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shall</a:t>
            </a:r>
            <a:r>
              <a:rPr kumimoji="0" lang="sv-SE" altLang="sv-SE" sz="2100" b="0" i="1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support and </a:t>
            </a:r>
            <a:r>
              <a:rPr kumimoji="0" lang="sv-SE" altLang="sv-SE" sz="2100" b="0" i="1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cooperate</a:t>
            </a:r>
            <a:r>
              <a:rPr kumimoji="0" lang="sv-SE" altLang="sv-SE" sz="2100" b="0" i="1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</a:t>
            </a:r>
            <a:r>
              <a:rPr kumimoji="0" lang="sv-SE" altLang="sv-SE" sz="2100" b="0" i="1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with</a:t>
            </a:r>
            <a:r>
              <a:rPr kumimoji="0" lang="sv-SE" altLang="sv-SE" sz="2100" b="0" i="1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the national </a:t>
            </a:r>
            <a:r>
              <a:rPr kumimoji="0" lang="sv-SE" altLang="sv-SE" sz="2100" b="0" i="1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groups</a:t>
            </a:r>
            <a:r>
              <a:rPr kumimoji="0" lang="sv-SE" altLang="sv-SE" sz="2100" b="0" i="1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</a:t>
            </a:r>
            <a:r>
              <a:rPr kumimoji="0" lang="sv-SE" altLang="sv-SE" sz="2100" b="0" i="1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that</a:t>
            </a:r>
            <a:r>
              <a:rPr kumimoji="0" lang="sv-SE" altLang="sv-SE" sz="2100" b="0" i="1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</a:t>
            </a:r>
            <a:r>
              <a:rPr kumimoji="0" lang="sv-SE" altLang="sv-SE" sz="2100" b="0" i="1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work</a:t>
            </a:r>
            <a:r>
              <a:rPr kumimoji="0" lang="sv-SE" altLang="sv-SE" sz="2100" b="0" i="1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in </a:t>
            </a:r>
            <a:r>
              <a:rPr kumimoji="0" lang="sv-SE" altLang="sv-SE" sz="2100" b="0" i="1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various</a:t>
            </a:r>
            <a:r>
              <a:rPr lang="sv-SE" altLang="sv-SE" sz="2100" i="1" dirty="0">
                <a:solidFill>
                  <a:srgbClr val="1F1F1F"/>
                </a:solidFill>
                <a:latin typeface="inherit"/>
              </a:rPr>
              <a:t> areas </a:t>
            </a:r>
            <a:r>
              <a:rPr lang="sv-SE" altLang="sv-SE" sz="2100" i="1" dirty="0" err="1">
                <a:solidFill>
                  <a:srgbClr val="1F1F1F"/>
                </a:solidFill>
                <a:latin typeface="inherit"/>
              </a:rPr>
              <a:t>of</a:t>
            </a:r>
            <a:r>
              <a:rPr kumimoji="0" lang="sv-SE" altLang="sv-SE" sz="2100" b="0" i="1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</a:t>
            </a:r>
            <a:r>
              <a:rPr kumimoji="0" lang="sv-SE" altLang="sv-SE" sz="2100" b="0" i="1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hematology</a:t>
            </a:r>
            <a:r>
              <a:rPr kumimoji="0" lang="sv-SE" altLang="sv-SE" sz="2100" b="0" i="1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and, </a:t>
            </a:r>
            <a:r>
              <a:rPr kumimoji="0" lang="sv-SE" altLang="sv-SE" sz="2100" b="0" i="1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if</a:t>
            </a:r>
            <a:r>
              <a:rPr kumimoji="0" lang="sv-SE" altLang="sv-SE" sz="2100" b="0" i="1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</a:t>
            </a:r>
            <a:r>
              <a:rPr kumimoji="0" lang="sv-SE" altLang="sv-SE" sz="2100" b="0" i="1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necessary</a:t>
            </a:r>
            <a:r>
              <a:rPr kumimoji="0" lang="sv-SE" altLang="sv-SE" sz="2100" b="0" i="1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, </a:t>
            </a:r>
            <a:r>
              <a:rPr kumimoji="0" lang="sv-SE" altLang="sv-SE" sz="2100" b="0" i="1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take</a:t>
            </a:r>
            <a:r>
              <a:rPr kumimoji="0" lang="sv-SE" altLang="sv-SE" sz="2100" b="0" i="1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the </a:t>
            </a:r>
            <a:r>
              <a:rPr kumimoji="0" lang="sv-SE" altLang="sv-SE" sz="2100" b="0" i="1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initiative</a:t>
            </a:r>
            <a:r>
              <a:rPr kumimoji="0" lang="sv-SE" altLang="sv-SE" sz="2100" b="0" i="1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to form new </a:t>
            </a:r>
            <a:r>
              <a:rPr kumimoji="0" lang="sv-SE" altLang="sv-SE" sz="2100" b="0" i="1" u="none" strike="noStrike" cap="none" normalizeH="0" baseline="0" dirty="0" err="1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groups</a:t>
            </a:r>
            <a:r>
              <a:rPr kumimoji="0" lang="sv-SE" altLang="sv-SE" sz="2100" b="0" i="1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.</a:t>
            </a:r>
            <a:r>
              <a:rPr kumimoji="0" lang="sv-SE" altLang="sv-SE" sz="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sv-SE" altLang="sv-SE" sz="18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latshållare för innehåll 4" descr="En bild som visar ljus&#10;&#10;Automatiskt genererad beskrivning">
            <a:extLst>
              <a:ext uri="{FF2B5EF4-FFF2-40B4-BE49-F238E27FC236}">
                <a16:creationId xmlns:a16="http://schemas.microsoft.com/office/drawing/2014/main" id="{252C0E0C-D06D-F6CE-6601-B448966CC2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8268" y="5193306"/>
            <a:ext cx="1206743" cy="1446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563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1BBD1C-9DA4-23F8-D692-A231C01A6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Groups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interest</a:t>
            </a:r>
            <a:r>
              <a:rPr lang="sv-SE" dirty="0"/>
              <a:t> and national </a:t>
            </a:r>
            <a:r>
              <a:rPr lang="sv-SE" dirty="0" err="1"/>
              <a:t>guidelines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61EA6B0-75AB-B795-90D6-9D57D19520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67210"/>
            <a:ext cx="5181600" cy="435133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sv-SE" sz="9600" dirty="0"/>
          </a:p>
          <a:p>
            <a:pPr lvl="1"/>
            <a:r>
              <a:rPr lang="sv-SE" sz="9600" dirty="0"/>
              <a:t>AML</a:t>
            </a:r>
          </a:p>
          <a:p>
            <a:pPr lvl="1"/>
            <a:r>
              <a:rPr lang="sv-SE" sz="9600" dirty="0"/>
              <a:t>ALL</a:t>
            </a:r>
          </a:p>
          <a:p>
            <a:pPr lvl="1"/>
            <a:r>
              <a:rPr lang="sv-SE" sz="9600" dirty="0"/>
              <a:t>MDS (</a:t>
            </a:r>
            <a:r>
              <a:rPr lang="sv-SE" sz="9600" dirty="0" err="1"/>
              <a:t>nordic</a:t>
            </a:r>
            <a:r>
              <a:rPr lang="sv-SE" sz="9600" dirty="0"/>
              <a:t>)</a:t>
            </a:r>
          </a:p>
          <a:p>
            <a:pPr lvl="1"/>
            <a:r>
              <a:rPr lang="sv-SE" sz="9600" dirty="0"/>
              <a:t>CML (</a:t>
            </a:r>
            <a:r>
              <a:rPr lang="sv-SE" sz="9600" dirty="0" err="1"/>
              <a:t>nordic</a:t>
            </a:r>
            <a:r>
              <a:rPr lang="sv-SE" sz="9600" dirty="0"/>
              <a:t>)</a:t>
            </a:r>
          </a:p>
          <a:p>
            <a:pPr lvl="1"/>
            <a:r>
              <a:rPr lang="sv-SE" sz="9600" dirty="0"/>
              <a:t>CLL</a:t>
            </a:r>
          </a:p>
          <a:p>
            <a:pPr lvl="1"/>
            <a:r>
              <a:rPr lang="sv-SE" sz="9600" dirty="0" err="1"/>
              <a:t>Myeloproliferative</a:t>
            </a:r>
            <a:r>
              <a:rPr lang="sv-SE" sz="9600" dirty="0"/>
              <a:t> disorders</a:t>
            </a:r>
          </a:p>
          <a:p>
            <a:pPr lvl="1"/>
            <a:r>
              <a:rPr lang="sv-SE" sz="9600" dirty="0" err="1"/>
              <a:t>Myeloma</a:t>
            </a:r>
            <a:endParaRPr lang="sv-SE" sz="9600" dirty="0"/>
          </a:p>
          <a:p>
            <a:pPr lvl="1"/>
            <a:r>
              <a:rPr lang="sv-SE" sz="9600" dirty="0" err="1"/>
              <a:t>Lymphoma</a:t>
            </a:r>
            <a:r>
              <a:rPr lang="sv-SE" sz="9600" dirty="0"/>
              <a:t> –</a:t>
            </a:r>
            <a:r>
              <a:rPr lang="sv-SE" sz="9600" dirty="0" err="1"/>
              <a:t>associated</a:t>
            </a:r>
            <a:r>
              <a:rPr lang="sv-SE" sz="9600" dirty="0"/>
              <a:t> to the Swedish </a:t>
            </a:r>
            <a:r>
              <a:rPr lang="sv-SE" sz="9600" dirty="0" err="1"/>
              <a:t>Oncology</a:t>
            </a:r>
            <a:r>
              <a:rPr lang="sv-SE" sz="9600" dirty="0"/>
              <a:t> Association</a:t>
            </a:r>
          </a:p>
          <a:p>
            <a:pPr lvl="1"/>
            <a:r>
              <a:rPr lang="sv-SE" sz="9600" dirty="0" err="1"/>
              <a:t>Cellular</a:t>
            </a:r>
            <a:r>
              <a:rPr lang="sv-SE" sz="9600" dirty="0"/>
              <a:t> </a:t>
            </a:r>
            <a:r>
              <a:rPr lang="sv-SE" sz="9600" dirty="0" err="1"/>
              <a:t>therapy</a:t>
            </a:r>
            <a:endParaRPr lang="sv-SE" sz="9600" dirty="0"/>
          </a:p>
          <a:p>
            <a:pPr lvl="1"/>
            <a:r>
              <a:rPr lang="sv-SE" sz="9600" dirty="0"/>
              <a:t>PNH</a:t>
            </a:r>
          </a:p>
          <a:p>
            <a:pPr lvl="1"/>
            <a:r>
              <a:rPr lang="sv-SE" sz="9600" dirty="0" err="1"/>
              <a:t>Mastocytos</a:t>
            </a:r>
            <a:endParaRPr lang="sv-SE" sz="9600" dirty="0"/>
          </a:p>
          <a:p>
            <a:pPr lvl="1"/>
            <a:r>
              <a:rPr lang="sv-SE" sz="9600" dirty="0"/>
              <a:t>Benign </a:t>
            </a:r>
            <a:r>
              <a:rPr lang="sv-SE" sz="9600" dirty="0" err="1"/>
              <a:t>hematology</a:t>
            </a:r>
            <a:endParaRPr lang="sv-SE" sz="9600" dirty="0"/>
          </a:p>
          <a:p>
            <a:pPr lvl="1"/>
            <a:r>
              <a:rPr lang="sv-SE" sz="9600" dirty="0" err="1"/>
              <a:t>Palliative</a:t>
            </a:r>
            <a:r>
              <a:rPr lang="sv-SE" sz="9600" dirty="0"/>
              <a:t> </a:t>
            </a:r>
            <a:r>
              <a:rPr lang="sv-SE" sz="9600" dirty="0" err="1"/>
              <a:t>hematology</a:t>
            </a:r>
            <a:endParaRPr lang="sv-SE" sz="9600" dirty="0"/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5B1E49E-CC80-D0B8-4FE7-DD52131EEA7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pPr marL="457200" lvl="1" indent="0">
              <a:buNone/>
            </a:pPr>
            <a:r>
              <a:rPr lang="sv-SE" sz="8000" dirty="0"/>
              <a:t>AML</a:t>
            </a:r>
          </a:p>
          <a:p>
            <a:pPr marL="457200" lvl="1" indent="0">
              <a:buNone/>
            </a:pPr>
            <a:r>
              <a:rPr lang="sv-SE" sz="8000" dirty="0"/>
              <a:t>ALL</a:t>
            </a:r>
          </a:p>
          <a:p>
            <a:pPr marL="457200" lvl="1" indent="0">
              <a:buNone/>
            </a:pPr>
            <a:r>
              <a:rPr lang="sv-SE" sz="8000" dirty="0"/>
              <a:t>MDS </a:t>
            </a:r>
          </a:p>
          <a:p>
            <a:pPr marL="457200" lvl="1" indent="0">
              <a:buNone/>
            </a:pPr>
            <a:r>
              <a:rPr lang="sv-SE" sz="8000" dirty="0"/>
              <a:t>CML </a:t>
            </a:r>
          </a:p>
          <a:p>
            <a:pPr marL="457200" lvl="1" indent="0">
              <a:buNone/>
            </a:pPr>
            <a:r>
              <a:rPr lang="sv-SE" sz="8000" dirty="0"/>
              <a:t>CLL</a:t>
            </a:r>
          </a:p>
          <a:p>
            <a:pPr marL="457200" lvl="1" indent="0">
              <a:buNone/>
            </a:pPr>
            <a:r>
              <a:rPr lang="sv-SE" sz="8000" dirty="0" err="1"/>
              <a:t>Myeloproliferative</a:t>
            </a:r>
            <a:r>
              <a:rPr lang="sv-SE" sz="8000" dirty="0"/>
              <a:t> </a:t>
            </a:r>
            <a:r>
              <a:rPr lang="sv-SE" sz="8000" dirty="0" err="1"/>
              <a:t>neoplasms</a:t>
            </a:r>
            <a:endParaRPr lang="sv-SE" sz="8000" dirty="0"/>
          </a:p>
          <a:p>
            <a:pPr marL="457200" lvl="1" indent="0">
              <a:buNone/>
            </a:pPr>
            <a:r>
              <a:rPr lang="sv-SE" sz="8000" dirty="0" err="1"/>
              <a:t>Myeloma</a:t>
            </a:r>
            <a:endParaRPr lang="sv-SE" sz="8000" dirty="0"/>
          </a:p>
          <a:p>
            <a:pPr marL="457200" lvl="1" indent="0">
              <a:buNone/>
            </a:pPr>
            <a:r>
              <a:rPr lang="sv-SE" sz="8000" dirty="0"/>
              <a:t>AL </a:t>
            </a:r>
            <a:r>
              <a:rPr lang="sv-SE" sz="8000" dirty="0" err="1"/>
              <a:t>amyloidos</a:t>
            </a:r>
            <a:endParaRPr lang="sv-SE" sz="8000" dirty="0"/>
          </a:p>
          <a:p>
            <a:pPr marL="457200" lvl="1" indent="0">
              <a:buNone/>
            </a:pPr>
            <a:r>
              <a:rPr lang="sv-SE" sz="8000" dirty="0"/>
              <a:t>Aggressive B-cell </a:t>
            </a:r>
            <a:r>
              <a:rPr lang="sv-SE" sz="8000" dirty="0" err="1"/>
              <a:t>lymphomas</a:t>
            </a:r>
            <a:endParaRPr lang="sv-SE" sz="8000" dirty="0"/>
          </a:p>
          <a:p>
            <a:pPr marL="457200" lvl="1" indent="0">
              <a:buNone/>
            </a:pPr>
            <a:r>
              <a:rPr lang="sv-SE" sz="8000" dirty="0"/>
              <a:t>Indolent B-cell </a:t>
            </a:r>
            <a:r>
              <a:rPr lang="sv-SE" sz="8000" dirty="0" err="1"/>
              <a:t>lymphoma</a:t>
            </a:r>
            <a:r>
              <a:rPr lang="sv-SE" sz="8000" dirty="0"/>
              <a:t> and </a:t>
            </a:r>
            <a:r>
              <a:rPr lang="sv-SE" sz="8000" dirty="0" err="1"/>
              <a:t>hairy</a:t>
            </a:r>
            <a:r>
              <a:rPr lang="sv-SE" sz="8000" dirty="0"/>
              <a:t> cell </a:t>
            </a:r>
            <a:r>
              <a:rPr lang="sv-SE" sz="8000" dirty="0" err="1"/>
              <a:t>lymphoma</a:t>
            </a:r>
            <a:endParaRPr lang="sv-SE" sz="8000" dirty="0"/>
          </a:p>
          <a:p>
            <a:pPr marL="457200" lvl="1" indent="0">
              <a:buNone/>
            </a:pPr>
            <a:r>
              <a:rPr lang="sv-SE" sz="8000" dirty="0"/>
              <a:t>Hodgkin </a:t>
            </a:r>
            <a:r>
              <a:rPr lang="sv-SE" sz="8000" dirty="0" err="1"/>
              <a:t>lymphoma</a:t>
            </a:r>
            <a:endParaRPr lang="sv-SE" sz="8000" dirty="0"/>
          </a:p>
          <a:p>
            <a:pPr marL="457200" lvl="1" indent="0">
              <a:buNone/>
            </a:pPr>
            <a:r>
              <a:rPr lang="sv-SE" sz="8000" dirty="0"/>
              <a:t>T-cell </a:t>
            </a:r>
            <a:r>
              <a:rPr lang="sv-SE" sz="8000" dirty="0" err="1"/>
              <a:t>lymphoma</a:t>
            </a:r>
            <a:endParaRPr lang="sv-SE" sz="8000" dirty="0"/>
          </a:p>
          <a:p>
            <a:pPr marL="457200" lvl="1" indent="0">
              <a:buNone/>
            </a:pPr>
            <a:r>
              <a:rPr lang="sv-SE" sz="8000" dirty="0"/>
              <a:t>Mantelcell </a:t>
            </a:r>
            <a:r>
              <a:rPr lang="sv-SE" sz="8000" dirty="0" err="1"/>
              <a:t>lymphoma</a:t>
            </a:r>
            <a:endParaRPr lang="sv-SE" sz="8000" dirty="0"/>
          </a:p>
          <a:p>
            <a:pPr marL="457200" lvl="1" indent="0">
              <a:buNone/>
            </a:pPr>
            <a:r>
              <a:rPr lang="sv-SE" sz="8000" dirty="0" err="1"/>
              <a:t>Morbus</a:t>
            </a:r>
            <a:r>
              <a:rPr lang="sv-SE" sz="8000" dirty="0"/>
              <a:t> Waldenström</a:t>
            </a:r>
          </a:p>
          <a:p>
            <a:pPr marL="457200" lvl="1" indent="0">
              <a:buNone/>
            </a:pPr>
            <a:r>
              <a:rPr lang="sv-SE" sz="8000" dirty="0" err="1"/>
              <a:t>Dermatology</a:t>
            </a:r>
            <a:r>
              <a:rPr lang="sv-SE" sz="8000" dirty="0"/>
              <a:t> </a:t>
            </a:r>
            <a:r>
              <a:rPr lang="sv-SE" sz="8000" dirty="0" err="1"/>
              <a:t>lymphoma</a:t>
            </a:r>
            <a:endParaRPr lang="sv-SE" sz="8000" dirty="0"/>
          </a:p>
          <a:p>
            <a:pPr lvl="1"/>
            <a:endParaRPr lang="sv-SE" dirty="0"/>
          </a:p>
        </p:txBody>
      </p:sp>
      <p:pic>
        <p:nvPicPr>
          <p:cNvPr id="5" name="Platshållare för innehåll 4" descr="En bild som visar ljus&#10;&#10;Automatiskt genererad beskrivning">
            <a:extLst>
              <a:ext uri="{FF2B5EF4-FFF2-40B4-BE49-F238E27FC236}">
                <a16:creationId xmlns:a16="http://schemas.microsoft.com/office/drawing/2014/main" id="{423118A7-8F59-5467-EB6F-A4F7A89236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8268" y="5193306"/>
            <a:ext cx="1206743" cy="1446246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72D26312-02EE-357B-856F-A17BA85C9A71}"/>
              </a:ext>
            </a:extLst>
          </p:cNvPr>
          <p:cNvSpPr txBox="1"/>
          <p:nvPr/>
        </p:nvSpPr>
        <p:spPr>
          <a:xfrm>
            <a:off x="9512299" y="1756617"/>
            <a:ext cx="2541080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sv-SE" sz="2000" dirty="0"/>
              <a:t>PNH</a:t>
            </a:r>
          </a:p>
          <a:p>
            <a:pPr lvl="1"/>
            <a:r>
              <a:rPr lang="sv-SE" sz="2000" dirty="0" err="1"/>
              <a:t>Mastocytos</a:t>
            </a:r>
            <a:endParaRPr lang="sv-SE" sz="2000" dirty="0"/>
          </a:p>
          <a:p>
            <a:pPr lvl="1"/>
            <a:r>
              <a:rPr lang="sv-SE" sz="2000" dirty="0"/>
              <a:t>ITP</a:t>
            </a:r>
          </a:p>
          <a:p>
            <a:pPr lvl="1"/>
            <a:r>
              <a:rPr lang="sv-SE" sz="2000" dirty="0"/>
              <a:t>TTP </a:t>
            </a:r>
          </a:p>
          <a:p>
            <a:pPr lvl="1"/>
            <a:r>
              <a:rPr lang="sv-SE" sz="2000" dirty="0" err="1"/>
              <a:t>Thalassemia</a:t>
            </a:r>
            <a:r>
              <a:rPr lang="sv-SE" sz="2000" dirty="0"/>
              <a:t> </a:t>
            </a:r>
          </a:p>
          <a:p>
            <a:pPr lvl="1"/>
            <a:r>
              <a:rPr lang="sv-SE" sz="2000" dirty="0" err="1"/>
              <a:t>Sickle</a:t>
            </a:r>
            <a:r>
              <a:rPr lang="sv-SE" sz="2000" dirty="0"/>
              <a:t> cell </a:t>
            </a:r>
            <a:r>
              <a:rPr lang="sv-SE" sz="2000" dirty="0" err="1"/>
              <a:t>anemia</a:t>
            </a:r>
            <a:r>
              <a:rPr lang="sv-SE" sz="2000" dirty="0"/>
              <a:t> </a:t>
            </a:r>
          </a:p>
          <a:p>
            <a:pPr lvl="1"/>
            <a:r>
              <a:rPr lang="sv-SE" sz="2000" dirty="0" err="1"/>
              <a:t>Aplastic</a:t>
            </a:r>
            <a:r>
              <a:rPr lang="sv-SE" sz="2000" dirty="0"/>
              <a:t> </a:t>
            </a:r>
            <a:r>
              <a:rPr lang="sv-SE" sz="2000" dirty="0" err="1"/>
              <a:t>anemia</a:t>
            </a:r>
            <a:endParaRPr lang="sv-SE" sz="20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37820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384244-9075-ADC4-644A-7725974E7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Swedish </a:t>
            </a:r>
            <a:r>
              <a:rPr lang="sv-SE" dirty="0" err="1"/>
              <a:t>Hematology</a:t>
            </a:r>
            <a:r>
              <a:rPr lang="sv-SE" dirty="0"/>
              <a:t> Association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3DB201B-838E-6929-8E5A-37343091CAE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/>
              <a:t>720 </a:t>
            </a:r>
            <a:r>
              <a:rPr lang="sv-SE" dirty="0" err="1"/>
              <a:t>members</a:t>
            </a:r>
            <a:r>
              <a:rPr lang="sv-SE" dirty="0"/>
              <a:t> (2024)</a:t>
            </a:r>
          </a:p>
          <a:p>
            <a:pPr lvl="1"/>
            <a:r>
              <a:rPr lang="sv-SE" dirty="0"/>
              <a:t>311 specialists in </a:t>
            </a:r>
            <a:r>
              <a:rPr lang="sv-SE" dirty="0" err="1"/>
              <a:t>hematology</a:t>
            </a:r>
            <a:endParaRPr lang="sv-SE" dirty="0"/>
          </a:p>
          <a:p>
            <a:pPr lvl="1"/>
            <a:r>
              <a:rPr lang="sv-SE" dirty="0"/>
              <a:t>181 </a:t>
            </a:r>
            <a:r>
              <a:rPr lang="sv-SE" dirty="0" err="1"/>
              <a:t>doctors</a:t>
            </a:r>
            <a:r>
              <a:rPr lang="sv-SE" dirty="0"/>
              <a:t> in </a:t>
            </a:r>
            <a:r>
              <a:rPr lang="sv-SE" dirty="0" err="1"/>
              <a:t>training</a:t>
            </a:r>
            <a:endParaRPr lang="sv-SE" dirty="0"/>
          </a:p>
          <a:p>
            <a:pPr lvl="1"/>
            <a:r>
              <a:rPr lang="sv-SE" dirty="0"/>
              <a:t>155 </a:t>
            </a:r>
            <a:r>
              <a:rPr lang="sv-SE" dirty="0" err="1"/>
              <a:t>retired</a:t>
            </a:r>
            <a:r>
              <a:rPr lang="sv-SE" dirty="0"/>
              <a:t> </a:t>
            </a:r>
            <a:r>
              <a:rPr lang="sv-SE" dirty="0" err="1"/>
              <a:t>hematologists</a:t>
            </a:r>
            <a:endParaRPr lang="sv-SE" dirty="0"/>
          </a:p>
          <a:p>
            <a:pPr lvl="1"/>
            <a:r>
              <a:rPr lang="sv-SE" dirty="0"/>
              <a:t>55 </a:t>
            </a:r>
            <a:r>
              <a:rPr lang="sv-SE" dirty="0" err="1"/>
              <a:t>industry</a:t>
            </a:r>
            <a:endParaRPr lang="sv-SE" dirty="0"/>
          </a:p>
          <a:p>
            <a:pPr lvl="1"/>
            <a:r>
              <a:rPr lang="sv-SE" dirty="0"/>
              <a:t>18 </a:t>
            </a:r>
            <a:r>
              <a:rPr lang="sv-SE" dirty="0" err="1"/>
              <a:t>nurses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  <a:p>
            <a:r>
              <a:rPr lang="sv-SE" dirty="0"/>
              <a:t>Board; president, </a:t>
            </a:r>
            <a:r>
              <a:rPr lang="sv-SE" dirty="0" err="1"/>
              <a:t>secretary</a:t>
            </a:r>
            <a:r>
              <a:rPr lang="sv-SE" dirty="0"/>
              <a:t>, treasurer, 4 </a:t>
            </a:r>
            <a:r>
              <a:rPr lang="sv-SE" dirty="0" err="1"/>
              <a:t>members</a:t>
            </a:r>
            <a:endParaRPr lang="sv-SE" dirty="0"/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BC18834-27CB-5FE1-A371-6994AED0405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 err="1"/>
              <a:t>Choosing</a:t>
            </a:r>
            <a:r>
              <a:rPr lang="sv-SE" dirty="0"/>
              <a:t> </a:t>
            </a:r>
            <a:r>
              <a:rPr lang="sv-SE" dirty="0" err="1"/>
              <a:t>wisely</a:t>
            </a:r>
            <a:endParaRPr lang="sv-SE" dirty="0"/>
          </a:p>
          <a:p>
            <a:pPr lvl="1"/>
            <a:r>
              <a:rPr lang="sv-SE" dirty="0"/>
              <a:t>”</a:t>
            </a:r>
            <a:r>
              <a:rPr lang="sv-SE" dirty="0" err="1"/>
              <a:t>Time</a:t>
            </a:r>
            <a:r>
              <a:rPr lang="sv-SE" dirty="0"/>
              <a:t> </a:t>
            </a:r>
            <a:r>
              <a:rPr lang="sv-SE" dirty="0" err="1"/>
              <a:t>needed</a:t>
            </a:r>
            <a:r>
              <a:rPr lang="sv-SE" dirty="0"/>
              <a:t> to </a:t>
            </a:r>
            <a:r>
              <a:rPr lang="sv-SE" dirty="0" err="1"/>
              <a:t>treat</a:t>
            </a:r>
            <a:r>
              <a:rPr lang="sv-SE" dirty="0"/>
              <a:t>”</a:t>
            </a:r>
          </a:p>
          <a:p>
            <a:pPr lvl="1"/>
            <a:r>
              <a:rPr lang="sv-SE" dirty="0" err="1"/>
              <a:t>Prevalence</a:t>
            </a:r>
            <a:endParaRPr lang="sv-SE" dirty="0"/>
          </a:p>
          <a:p>
            <a:r>
              <a:rPr lang="sv-SE" dirty="0" err="1"/>
              <a:t>Nurses</a:t>
            </a:r>
            <a:r>
              <a:rPr lang="sv-SE" dirty="0"/>
              <a:t> </a:t>
            </a:r>
            <a:r>
              <a:rPr lang="sv-SE" dirty="0" err="1"/>
              <a:t>specialized</a:t>
            </a:r>
            <a:r>
              <a:rPr lang="sv-SE" dirty="0"/>
              <a:t> in </a:t>
            </a:r>
            <a:r>
              <a:rPr lang="sv-SE" dirty="0" err="1"/>
              <a:t>hematology</a:t>
            </a:r>
            <a:endParaRPr lang="sv-SE" dirty="0"/>
          </a:p>
          <a:p>
            <a:r>
              <a:rPr lang="sv-SE" dirty="0" err="1"/>
              <a:t>Accessibility</a:t>
            </a:r>
            <a:r>
              <a:rPr lang="sv-SE" dirty="0"/>
              <a:t> to new </a:t>
            </a:r>
            <a:r>
              <a:rPr lang="sv-SE" dirty="0" err="1"/>
              <a:t>drugs</a:t>
            </a:r>
            <a:endParaRPr lang="sv-SE" dirty="0"/>
          </a:p>
          <a:p>
            <a:r>
              <a:rPr lang="sv-SE" dirty="0"/>
              <a:t>Clinical studies</a:t>
            </a:r>
          </a:p>
          <a:p>
            <a:r>
              <a:rPr lang="sv-SE" dirty="0" err="1"/>
              <a:t>Continuing</a:t>
            </a:r>
            <a:r>
              <a:rPr lang="sv-SE" dirty="0"/>
              <a:t> </a:t>
            </a:r>
            <a:r>
              <a:rPr lang="sv-SE" dirty="0" err="1"/>
              <a:t>education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2253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FH_mallPP" id="{FF7895F0-E5DB-954B-9A32-115C62072501}" vid="{0B99D68B-5BEA-3645-9A58-F9590829CBE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SFH_mallPP</Template>
  <TotalTime>111</TotalTime>
  <Words>270</Words>
  <Application>Microsoft Office PowerPoint</Application>
  <PresentationFormat>Widescreen</PresentationFormat>
  <Paragraphs>72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inherit</vt:lpstr>
      <vt:lpstr>Office-tema</vt:lpstr>
      <vt:lpstr>PowerPoint Presentation</vt:lpstr>
      <vt:lpstr>Swedish Hematology Association</vt:lpstr>
      <vt:lpstr>Groups of interest and national guidelines</vt:lpstr>
      <vt:lpstr>Swedish Hematology Association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Lovisa Vennström</dc:creator>
  <cp:lastModifiedBy>Manon Saris</cp:lastModifiedBy>
  <cp:revision>6</cp:revision>
  <dcterms:created xsi:type="dcterms:W3CDTF">2025-02-09T21:30:06Z</dcterms:created>
  <dcterms:modified xsi:type="dcterms:W3CDTF">2025-02-13T08:57:33Z</dcterms:modified>
</cp:coreProperties>
</file>