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9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8" autoAdjust="0"/>
    <p:restoredTop sz="77931" autoAdjust="0"/>
  </p:normalViewPr>
  <p:slideViewPr>
    <p:cSldViewPr snapToGrid="0">
      <p:cViewPr varScale="1">
        <p:scale>
          <a:sx n="61" d="100"/>
          <a:sy n="61" d="100"/>
        </p:scale>
        <p:origin x="121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B0BAF-AC73-5E4F-88CE-5D9600B48617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896B5-F7DE-7D4E-AD92-86D73AD682A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15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96B5-F7DE-7D4E-AD92-86D73AD682A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5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96B5-F7DE-7D4E-AD92-86D73AD682A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10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96B5-F7DE-7D4E-AD92-86D73AD682A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45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B83CFF-4A5A-2B39-A471-A85BEE67D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F18316-B50B-29EF-0A8E-063CF05DF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5F2A9-CFFB-DAE7-59FC-D6774FB1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6EA831-45FF-5485-08BA-A39A0CE3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CCA4C6-694F-45EA-3944-9239B13A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68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6EF2E-F33D-AD5B-E1A5-8D3AA42F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82944D-445C-86AB-9997-6DC8BC197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4318B8-F442-659A-ADEA-5EADB820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2AC62A-9E7D-189B-925A-0B596BF9B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EC7759-5776-E431-52FD-C0EAD3765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67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7A6C49-071B-B9EF-CACC-DC829A57E9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F6C89E-45DB-9492-4F94-9F85BDCC3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BA9C72-3D68-9F4F-C9ED-F3E73582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5DF9AB-4E1D-713C-AB9D-8B27294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2D5E63-CD19-69C5-7012-E905CB2F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04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9DBF4C-200A-2B60-D0D4-FE4CE8223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84000F-53AD-90B3-EC95-392CC4CAA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141FF3-89BA-55A8-0179-AAB7402EE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F336A8-0954-6F41-2C33-FCB2B2F9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4579FB-FDA9-957F-B526-BA344C1B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23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249DD-1832-641E-1FF4-618A26F5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A00FF7-8651-F4F1-BA2D-E51D7791B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A35297-F839-0F35-0862-BF437532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7A094-C004-AF8F-DBC7-642B2206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4A5CCB-A6F7-B8B4-D740-18D43FAC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93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59A8E-51B3-9F51-495C-B6562ED1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34F871-36BB-FE55-BE0C-8CE0B656F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FD0802-7E2B-9BA4-6580-7E896F587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2DE047-E80F-F1AB-332A-4D212F182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4F83E6-F9AE-0217-669E-125647501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BFF9E4-8D09-6C55-B24A-29097210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1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9FA55-0F24-6363-3B40-186E2E8D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89B369-38AA-5E62-ABF2-BDEF42F2D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4049FC-9783-29C5-13B8-A747D6833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CC9EC20-23E9-7542-69B9-96BB63592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A60BEFA-FDD3-D2CE-A4D0-D958C1ABF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6B65AB-E7A9-97D4-1DA1-36AEFDF3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CF3684D-1C3B-175F-56BC-19C24E72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C40AD1-3B49-347D-5964-F4C7FA58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21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1E709-14AB-4EA6-6618-3D0FFE41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2B9A4C-229A-4627-D509-FCAC84CD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1F307C-E6B7-4E67-FE58-5126AF35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22316-8650-25F1-39BF-CB73C625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03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782975-6E8A-9B5E-7D62-5852CB8F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2160E0-DEEB-7483-99F9-1E4E60DE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CDF7A5-A4B3-DACA-2F4E-DF54E658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55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B35B2-EBAC-7035-3709-B303F59A9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C04F96-4002-7A2C-8CA3-332A1F3CB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1EBE79-0640-C0BC-E30A-2BE1529E6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86E8BC-A81C-690E-7C35-1085A8AB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D3E1F9-2F72-80BC-B59B-AFB6021F6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FCC8A5-7796-53DD-4ED5-3F48E02E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5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80B87-7F19-100C-608D-9F404DC6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C2679A-68AA-4CDF-DCD7-CA029ACD7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C0E5D3-57D1-D6D9-ED85-3DFB94044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43F4D5-2C2E-2F2F-FD01-3A40CF67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A60618-4A41-E407-692B-40968980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8623C-F4F1-C584-7CCF-11BA7E17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56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DACFDC1-3127-EFCA-9FC1-592E659B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852BD4-D6F8-C496-47B2-5AD9B8397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BD57B0-7990-294D-1E07-2C967B076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8B2F5B-B649-A44F-961B-0C5BED24EF11}" type="datetimeFigureOut">
              <a:rPr lang="de-DE" smtClean="0"/>
              <a:t>13.02.2025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B15695-4742-E67E-6437-77CF92E65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20883A-F9C9-E9BA-9176-3B4EC1A28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A1C9E9-3943-CB40-864F-E1DD006EE5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81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85707058-189C-3A47-C39B-1B17AC42E596}"/>
              </a:ext>
            </a:extLst>
          </p:cNvPr>
          <p:cNvSpPr txBox="1"/>
          <p:nvPr/>
        </p:nvSpPr>
        <p:spPr>
          <a:xfrm>
            <a:off x="1576300" y="119315"/>
            <a:ext cx="9707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Challenges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of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the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Transition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from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Pediatric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to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Adult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Oncology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: Best Practices in Austria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419A1D32-398F-8EAA-CD9F-A03CC8D2D56D}"/>
              </a:ext>
            </a:extLst>
          </p:cNvPr>
          <p:cNvGrpSpPr/>
          <p:nvPr/>
        </p:nvGrpSpPr>
        <p:grpSpPr>
          <a:xfrm>
            <a:off x="2491959" y="2883006"/>
            <a:ext cx="5749378" cy="3038560"/>
            <a:chOff x="2185987" y="1800225"/>
            <a:chExt cx="6872287" cy="3700463"/>
          </a:xfrm>
        </p:grpSpPr>
        <p:pic>
          <p:nvPicPr>
            <p:cNvPr id="8" name="Grafik 7" descr="Ein Bild, das Schwarz, Dunkelheit enthält.&#10;&#10;Automatisch generierte Beschreibung">
              <a:extLst>
                <a:ext uri="{FF2B5EF4-FFF2-40B4-BE49-F238E27FC236}">
                  <a16:creationId xmlns:a16="http://schemas.microsoft.com/office/drawing/2014/main" id="{F75C2840-C221-5ED6-41DC-747F5C827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4528" t="25124" r="5955" b="26675"/>
            <a:stretch/>
          </p:blipFill>
          <p:spPr>
            <a:xfrm>
              <a:off x="2185987" y="1800225"/>
              <a:ext cx="6872287" cy="3700463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4F99436-1F8A-E8A6-518E-8E1629BC609A}"/>
                </a:ext>
              </a:extLst>
            </p:cNvPr>
            <p:cNvSpPr/>
            <p:nvPr/>
          </p:nvSpPr>
          <p:spPr>
            <a:xfrm>
              <a:off x="8215312" y="2914651"/>
              <a:ext cx="257175" cy="24288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596EFC0-CEF0-43BF-B0C4-43E3EE667D55}"/>
                </a:ext>
              </a:extLst>
            </p:cNvPr>
            <p:cNvSpPr/>
            <p:nvPr/>
          </p:nvSpPr>
          <p:spPr>
            <a:xfrm>
              <a:off x="7781925" y="4295776"/>
              <a:ext cx="257175" cy="24288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CA4D553-5CAC-5D84-4A32-229BC7B4A9B0}"/>
                </a:ext>
              </a:extLst>
            </p:cNvPr>
            <p:cNvSpPr/>
            <p:nvPr/>
          </p:nvSpPr>
          <p:spPr>
            <a:xfrm>
              <a:off x="3776662" y="4174332"/>
              <a:ext cx="257175" cy="24288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23683B6-0229-EAB6-DAC0-13F3CA207A02}"/>
                </a:ext>
              </a:extLst>
            </p:cNvPr>
            <p:cNvSpPr/>
            <p:nvPr/>
          </p:nvSpPr>
          <p:spPr>
            <a:xfrm>
              <a:off x="6286499" y="2793207"/>
              <a:ext cx="257175" cy="242887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1ADEE3BB-0366-5A51-4DB6-B021E5FD3EC1}"/>
              </a:ext>
            </a:extLst>
          </p:cNvPr>
          <p:cNvSpPr txBox="1"/>
          <p:nvPr/>
        </p:nvSpPr>
        <p:spPr>
          <a:xfrm>
            <a:off x="6926474" y="3980908"/>
            <a:ext cx="102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Vienna</a:t>
            </a:r>
            <a:endParaRPr lang="de-DE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5381CAC-A421-28B7-1FE5-0B7D7BEF7052}"/>
              </a:ext>
            </a:extLst>
          </p:cNvPr>
          <p:cNvSpPr txBox="1"/>
          <p:nvPr/>
        </p:nvSpPr>
        <p:spPr>
          <a:xfrm>
            <a:off x="6586048" y="5045097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</a:t>
            </a:r>
            <a:endParaRPr lang="de-DE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4217310-C117-1678-845F-AF8CCD24B59D}"/>
              </a:ext>
            </a:extLst>
          </p:cNvPr>
          <p:cNvSpPr txBox="1"/>
          <p:nvPr/>
        </p:nvSpPr>
        <p:spPr>
          <a:xfrm>
            <a:off x="4039336" y="4683058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endParaRPr lang="de-DE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4217310-C117-1678-845F-AF8CCD24B59D}"/>
              </a:ext>
            </a:extLst>
          </p:cNvPr>
          <p:cNvSpPr txBox="1"/>
          <p:nvPr/>
        </p:nvSpPr>
        <p:spPr>
          <a:xfrm>
            <a:off x="5941342" y="388496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Linz</a:t>
            </a:r>
            <a:endParaRPr lang="de-DE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Grafik 12" descr="cid:image001.png@01D5BCB7.9A88A0A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3" y="78687"/>
            <a:ext cx="1494564" cy="41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Gerader Verbinder 37"/>
          <p:cNvCxnSpPr/>
          <p:nvPr/>
        </p:nvCxnSpPr>
        <p:spPr>
          <a:xfrm>
            <a:off x="5514570" y="3446759"/>
            <a:ext cx="497160" cy="31340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/>
          <p:cNvGrpSpPr/>
          <p:nvPr/>
        </p:nvGrpSpPr>
        <p:grpSpPr>
          <a:xfrm>
            <a:off x="1576300" y="2413492"/>
            <a:ext cx="4241334" cy="1096264"/>
            <a:chOff x="772534" y="1563791"/>
            <a:chExt cx="4672269" cy="1096264"/>
          </a:xfrm>
        </p:grpSpPr>
        <p:sp>
          <p:nvSpPr>
            <p:cNvPr id="5" name="Abgerundetes Rechteck 4"/>
            <p:cNvSpPr/>
            <p:nvPr/>
          </p:nvSpPr>
          <p:spPr>
            <a:xfrm>
              <a:off x="772534" y="1563791"/>
              <a:ext cx="4672269" cy="1096264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25294">
                  <a:schemeClr val="bg2"/>
                </a:gs>
                <a:gs pos="52000">
                  <a:schemeClr val="bg2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80000" rtlCol="0" anchor="ctr"/>
            <a:lstStyle/>
            <a:p>
              <a:pPr algn="r"/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Med. Campus III &amp; IV </a:t>
              </a:r>
            </a:p>
            <a:p>
              <a:pPr algn="r"/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Kepler-</a:t>
              </a:r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Clinic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Linz</a:t>
              </a:r>
              <a:endParaRPr lang="de-A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8" name="Picture 4" descr="https://upload.wikimedia.org/wikipedia/commons/2/2a/Kepler_Universit%C3%A4ts-Klinikum_Logo-large-new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6287" y="1654349"/>
              <a:ext cx="1609020" cy="854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2" name="Gerader Verbinder 41"/>
          <p:cNvCxnSpPr/>
          <p:nvPr/>
        </p:nvCxnSpPr>
        <p:spPr>
          <a:xfrm flipH="1">
            <a:off x="7703225" y="3709656"/>
            <a:ext cx="473085" cy="16620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/>
        </p:nvCxnSpPr>
        <p:spPr>
          <a:xfrm flipH="1" flipV="1">
            <a:off x="7328263" y="5097040"/>
            <a:ext cx="753387" cy="83886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/>
          <p:cNvCxnSpPr>
            <a:stCxn id="12" idx="3"/>
          </p:cNvCxnSpPr>
          <p:nvPr/>
        </p:nvCxnSpPr>
        <p:spPr>
          <a:xfrm flipH="1">
            <a:off x="3122319" y="5002690"/>
            <a:ext cx="731912" cy="119739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/>
          <p:cNvGrpSpPr/>
          <p:nvPr/>
        </p:nvGrpSpPr>
        <p:grpSpPr>
          <a:xfrm>
            <a:off x="444137" y="5425452"/>
            <a:ext cx="4480559" cy="1195849"/>
            <a:chOff x="-62955" y="4442442"/>
            <a:chExt cx="4876832" cy="1195849"/>
          </a:xfrm>
        </p:grpSpPr>
        <p:sp>
          <p:nvSpPr>
            <p:cNvPr id="28" name="Abgerundetes Rechteck 27"/>
            <p:cNvSpPr/>
            <p:nvPr/>
          </p:nvSpPr>
          <p:spPr>
            <a:xfrm>
              <a:off x="-62955" y="4442442"/>
              <a:ext cx="4876832" cy="1195849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25294">
                  <a:schemeClr val="bg2"/>
                </a:gs>
                <a:gs pos="52000">
                  <a:schemeClr val="bg2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80000" rtlCol="0" anchor="ctr"/>
            <a:lstStyle/>
            <a:p>
              <a:pPr algn="r"/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Clinic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Internal </a:t>
              </a:r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Medicine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 &amp; </a:t>
              </a:r>
            </a:p>
            <a:p>
              <a:pPr algn="r"/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Children's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Cancer Center University Innsbruck</a:t>
              </a:r>
              <a:endParaRPr lang="de-A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453" y="4516277"/>
              <a:ext cx="1439246" cy="1048178"/>
            </a:xfrm>
            <a:prstGeom prst="rect">
              <a:avLst/>
            </a:prstGeom>
          </p:spPr>
        </p:pic>
      </p:grpSp>
      <p:grpSp>
        <p:nvGrpSpPr>
          <p:cNvPr id="29" name="Gruppieren 28"/>
          <p:cNvGrpSpPr/>
          <p:nvPr/>
        </p:nvGrpSpPr>
        <p:grpSpPr>
          <a:xfrm>
            <a:off x="6515983" y="5660289"/>
            <a:ext cx="5365243" cy="1028242"/>
            <a:chOff x="4676840" y="5138968"/>
            <a:chExt cx="6208088" cy="1028242"/>
          </a:xfrm>
        </p:grpSpPr>
        <p:sp>
          <p:nvSpPr>
            <p:cNvPr id="32" name="Abgerundetes Rechteck 31"/>
            <p:cNvSpPr/>
            <p:nvPr/>
          </p:nvSpPr>
          <p:spPr>
            <a:xfrm>
              <a:off x="4676840" y="5138968"/>
              <a:ext cx="6208088" cy="1028242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25294">
                  <a:schemeClr val="bg2"/>
                </a:gs>
                <a:gs pos="52000">
                  <a:schemeClr val="bg2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80000" rtlCol="0" anchor="ctr"/>
            <a:lstStyle/>
            <a:p>
              <a:pPr algn="r"/>
              <a:r>
                <a:rPr lang="de-DE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Children's</a:t>
              </a:r>
              <a:r>
                <a:rPr lang="de-DE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Cancer Center University Graz</a:t>
              </a:r>
              <a:endParaRPr lang="de-A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6" name="Picture 2" descr="https://www.uniklinikumgraz.at/fileadmin/media/lkh-univ-klinikum-graz/Uniklinikum/Logos/Logo_LKH-Univ._Klinikum_Graz_RGB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6643" y="5189498"/>
              <a:ext cx="3418086" cy="8548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uppieren 29"/>
          <p:cNvGrpSpPr/>
          <p:nvPr/>
        </p:nvGrpSpPr>
        <p:grpSpPr>
          <a:xfrm>
            <a:off x="7959105" y="1887409"/>
            <a:ext cx="4045060" cy="2719695"/>
            <a:chOff x="8723935" y="3024410"/>
            <a:chExt cx="5771365" cy="1439106"/>
          </a:xfrm>
        </p:grpSpPr>
        <p:sp>
          <p:nvSpPr>
            <p:cNvPr id="36" name="Abgerundetes Rechteck 35"/>
            <p:cNvSpPr/>
            <p:nvPr/>
          </p:nvSpPr>
          <p:spPr>
            <a:xfrm>
              <a:off x="8723935" y="3024410"/>
              <a:ext cx="5771365" cy="1439106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25294">
                  <a:schemeClr val="bg2"/>
                </a:gs>
                <a:gs pos="52000">
                  <a:schemeClr val="bg2"/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80000" rtlCol="0" anchor="ctr"/>
            <a:lstStyle/>
            <a:p>
              <a:pPr algn="r"/>
              <a:endPara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5" name="Bildplatzhalter 16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08" t="28731" r="8181" b="28580"/>
            <a:stretch/>
          </p:blipFill>
          <p:spPr>
            <a:xfrm>
              <a:off x="9000865" y="3562815"/>
              <a:ext cx="1636331" cy="383432"/>
            </a:xfrm>
            <a:prstGeom prst="rect">
              <a:avLst/>
            </a:prstGeom>
          </p:spPr>
        </p:pic>
      </p:grpSp>
      <p:sp>
        <p:nvSpPr>
          <p:cNvPr id="48" name="Textfeld 47"/>
          <p:cNvSpPr txBox="1"/>
          <p:nvPr/>
        </p:nvSpPr>
        <p:spPr>
          <a:xfrm>
            <a:off x="9524674" y="2025056"/>
            <a:ext cx="2328387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Bef>
                <a:spcPts val="1200"/>
              </a:spcBef>
            </a:pP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Hanusch-Clinic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Hematological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Network Vienna: IONA</a:t>
            </a:r>
          </a:p>
          <a:p>
            <a:pPr algn="r">
              <a:lnSpc>
                <a:spcPts val="1800"/>
              </a:lnSpc>
              <a:spcBef>
                <a:spcPts val="1200"/>
              </a:spcBef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St. Anna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Children's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Cancer Research Institute</a:t>
            </a:r>
          </a:p>
          <a:p>
            <a:pPr algn="r">
              <a:lnSpc>
                <a:spcPts val="1800"/>
              </a:lnSpc>
              <a:spcBef>
                <a:spcPts val="1200"/>
              </a:spcBef>
            </a:pP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Children's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Cancer Hospital Medical University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Vienna</a:t>
            </a:r>
          </a:p>
        </p:txBody>
      </p:sp>
      <p:pic>
        <p:nvPicPr>
          <p:cNvPr id="1030" name="Picture 6" descr="MedUni Wien Logos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3" t="50378" r="56284" b="13373"/>
          <a:stretch/>
        </p:blipFill>
        <p:spPr bwMode="auto">
          <a:xfrm>
            <a:off x="8086718" y="3842684"/>
            <a:ext cx="1707552" cy="48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stitut für Medizinische und Chemische Labordiagnostik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925" y="1999911"/>
            <a:ext cx="1545808" cy="71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feld 48"/>
          <p:cNvSpPr txBox="1"/>
          <p:nvPr/>
        </p:nvSpPr>
        <p:spPr>
          <a:xfrm>
            <a:off x="1913500" y="1128598"/>
            <a:ext cx="88983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Prim. Univ. </a:t>
            </a:r>
            <a:r>
              <a:rPr lang="en-GB" alt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Prof.</a:t>
            </a:r>
            <a:r>
              <a:rPr lang="en-GB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Felix Keil, </a:t>
            </a:r>
          </a:p>
          <a:p>
            <a:pPr algn="ctr"/>
            <a:r>
              <a:rPr lang="en-GB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Head of 3</a:t>
            </a:r>
            <a:r>
              <a:rPr lang="en-GB" altLang="en-US" sz="1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Medical Department </a:t>
            </a:r>
            <a:r>
              <a:rPr lang="en-GB" alt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Hanusch</a:t>
            </a:r>
            <a:r>
              <a:rPr lang="en-GB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-Clinic Vienna, </a:t>
            </a:r>
          </a:p>
          <a:p>
            <a:pPr algn="ctr"/>
            <a:r>
              <a:rPr lang="en-GB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Head of </a:t>
            </a:r>
            <a:r>
              <a:rPr lang="en-GB" alt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Hematological</a:t>
            </a:r>
            <a:r>
              <a:rPr lang="en-GB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Network Vienna </a:t>
            </a:r>
            <a:endParaRPr lang="de-AT" sz="1400" i="1" dirty="0"/>
          </a:p>
        </p:txBody>
      </p:sp>
      <p:sp>
        <p:nvSpPr>
          <p:cNvPr id="2" name="Textfeld 1"/>
          <p:cNvSpPr txBox="1"/>
          <p:nvPr/>
        </p:nvSpPr>
        <p:spPr>
          <a:xfrm>
            <a:off x="-58758" y="6621300"/>
            <a:ext cx="21976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©Felix Keil</a:t>
            </a:r>
            <a:endParaRPr lang="de-A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85707058-189C-3A47-C39B-1B17AC42E596}"/>
              </a:ext>
            </a:extLst>
          </p:cNvPr>
          <p:cNvSpPr txBox="1"/>
          <p:nvPr/>
        </p:nvSpPr>
        <p:spPr>
          <a:xfrm>
            <a:off x="1881484" y="101808"/>
            <a:ext cx="9707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Interdisciplinary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Oncological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Aftercare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Transition – </a:t>
            </a:r>
          </a:p>
          <a:p>
            <a:pPr algn="ctr"/>
            <a:r>
              <a:rPr lang="de-DE" sz="2800" b="1" dirty="0">
                <a:solidFill>
                  <a:srgbClr val="00B050"/>
                </a:solidFill>
                <a:latin typeface="Helvetica" pitchFamily="2" charset="0"/>
              </a:rPr>
              <a:t>IONA</a:t>
            </a:r>
            <a:r>
              <a:rPr lang="de-DE" sz="2800" b="1" dirty="0">
                <a:latin typeface="Helvetica" pitchFamily="2" charset="0"/>
              </a:rPr>
              <a:t> 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in Vienna</a:t>
            </a:r>
          </a:p>
        </p:txBody>
      </p:sp>
      <p:pic>
        <p:nvPicPr>
          <p:cNvPr id="27" name="Grafik 12" descr="cid:image001.png@01D5BCB7.9A88A0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77" y="59127"/>
            <a:ext cx="1538587" cy="43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877029" y="1208309"/>
            <a:ext cx="10570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IONA</a:t>
            </a:r>
            <a:r>
              <a:rPr lang="de-DE" sz="2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Multidisciplinary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hemato-oncology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providing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psychological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interdisciplinary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823459" y="3192949"/>
            <a:ext cx="55406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IONA – </a:t>
            </a: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de-D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aged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hemato-oncological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adolescents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-term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outpatient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surveillance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Inhaltsplatzhalter 1"/>
          <p:cNvSpPr txBox="1">
            <a:spLocks/>
          </p:cNvSpPr>
          <p:nvPr/>
        </p:nvSpPr>
        <p:spPr>
          <a:xfrm>
            <a:off x="5050711" y="3192949"/>
            <a:ext cx="8589789" cy="402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IONA Patient </a:t>
            </a:r>
            <a:r>
              <a:rPr lang="de-AT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referring</a:t>
            </a:r>
            <a:r>
              <a:rPr lang="de-A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lang="de-A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2020-2024: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6700989" y="3563022"/>
            <a:ext cx="4862781" cy="2628931"/>
            <a:chOff x="7189711" y="3930464"/>
            <a:chExt cx="4862781" cy="2628931"/>
          </a:xfrm>
        </p:grpSpPr>
        <p:cxnSp>
          <p:nvCxnSpPr>
            <p:cNvPr id="70" name="Gerade Verbindung 47">
              <a:extLst>
                <a:ext uri="{FF2B5EF4-FFF2-40B4-BE49-F238E27FC236}">
                  <a16:creationId xmlns:a16="http://schemas.microsoft.com/office/drawing/2014/main" id="{936757BA-E2EC-F940-AA27-CBEE9DB1CBC9}"/>
                </a:ext>
              </a:extLst>
            </p:cNvPr>
            <p:cNvCxnSpPr>
              <a:cxnSpLocks/>
            </p:cNvCxnSpPr>
            <p:nvPr/>
          </p:nvCxnSpPr>
          <p:spPr>
            <a:xfrm>
              <a:off x="7900130" y="6111038"/>
              <a:ext cx="3654876" cy="0"/>
            </a:xfrm>
            <a:prstGeom prst="line">
              <a:avLst/>
            </a:prstGeom>
            <a:ln w="38100">
              <a:solidFill>
                <a:srgbClr val="00B050"/>
              </a:solidFill>
              <a:headEnd type="oval"/>
              <a:tailEnd type="triangle" w="lg" len="sm"/>
            </a:ln>
            <a:effectLst>
              <a:glow>
                <a:schemeClr val="accent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platzhalter 20">
              <a:extLst>
                <a:ext uri="{FF2B5EF4-FFF2-40B4-BE49-F238E27FC236}">
                  <a16:creationId xmlns:a16="http://schemas.microsoft.com/office/drawing/2014/main" id="{31E30953-B19F-494E-BE44-98D6FF56B8C0}"/>
                </a:ext>
              </a:extLst>
            </p:cNvPr>
            <p:cNvSpPr txBox="1">
              <a:spLocks/>
            </p:cNvSpPr>
            <p:nvPr/>
          </p:nvSpPr>
          <p:spPr>
            <a:xfrm>
              <a:off x="7982705" y="6243484"/>
              <a:ext cx="994972" cy="31591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351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7" name="Gerade Verbindung 48">
              <a:extLst>
                <a:ext uri="{FF2B5EF4-FFF2-40B4-BE49-F238E27FC236}">
                  <a16:creationId xmlns:a16="http://schemas.microsoft.com/office/drawing/2014/main" id="{6FD5AE6A-828C-AB43-8EDC-7C4B429AFAD7}"/>
                </a:ext>
              </a:extLst>
            </p:cNvPr>
            <p:cNvCxnSpPr>
              <a:cxnSpLocks/>
            </p:cNvCxnSpPr>
            <p:nvPr/>
          </p:nvCxnSpPr>
          <p:spPr>
            <a:xfrm>
              <a:off x="8240152" y="5618108"/>
              <a:ext cx="0" cy="492930"/>
            </a:xfrm>
            <a:prstGeom prst="line">
              <a:avLst/>
            </a:prstGeom>
            <a:ln w="12700">
              <a:solidFill>
                <a:schemeClr val="accent1"/>
              </a:solidFill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Gerade Verbindung 50">
              <a:extLst>
                <a:ext uri="{FF2B5EF4-FFF2-40B4-BE49-F238E27FC236}">
                  <a16:creationId xmlns:a16="http://schemas.microsoft.com/office/drawing/2014/main" id="{CE3A0C10-6B76-FF4B-AB6F-951CE5892AD4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06" y="5618108"/>
              <a:ext cx="0" cy="492930"/>
            </a:xfrm>
            <a:prstGeom prst="line">
              <a:avLst/>
            </a:prstGeom>
            <a:ln w="12700">
              <a:solidFill>
                <a:schemeClr val="accent1"/>
              </a:solidFill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Gerade Verbindung 51">
              <a:extLst>
                <a:ext uri="{FF2B5EF4-FFF2-40B4-BE49-F238E27FC236}">
                  <a16:creationId xmlns:a16="http://schemas.microsoft.com/office/drawing/2014/main" id="{99D51BAA-45B2-C545-A342-3F19872DE7D6}"/>
                </a:ext>
              </a:extLst>
            </p:cNvPr>
            <p:cNvCxnSpPr>
              <a:cxnSpLocks/>
              <a:stCxn id="26" idx="2"/>
            </p:cNvCxnSpPr>
            <p:nvPr/>
          </p:nvCxnSpPr>
          <p:spPr>
            <a:xfrm>
              <a:off x="11313623" y="5364131"/>
              <a:ext cx="0" cy="746907"/>
            </a:xfrm>
            <a:prstGeom prst="line">
              <a:avLst/>
            </a:prstGeom>
            <a:ln w="12700">
              <a:solidFill>
                <a:schemeClr val="accent1"/>
              </a:solidFill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platzhalter 20">
              <a:extLst>
                <a:ext uri="{FF2B5EF4-FFF2-40B4-BE49-F238E27FC236}">
                  <a16:creationId xmlns:a16="http://schemas.microsoft.com/office/drawing/2014/main" id="{0CF3C707-6F3D-F411-534A-9F6800C9EA37}"/>
                </a:ext>
              </a:extLst>
            </p:cNvPr>
            <p:cNvSpPr txBox="1">
              <a:spLocks/>
            </p:cNvSpPr>
            <p:nvPr/>
          </p:nvSpPr>
          <p:spPr>
            <a:xfrm>
              <a:off x="7189711" y="4652885"/>
              <a:ext cx="1884762" cy="529492"/>
            </a:xfrm>
            <a:prstGeom prst="rect">
              <a:avLst/>
            </a:prstGeom>
            <a:noFill/>
          </p:spPr>
          <p:txBody>
            <a:bodyPr vert="horz" lIns="0" tIns="0" rIns="0" bIns="0" rtlCol="0">
              <a:noAutofit/>
            </a:bodyPr>
            <a:lstStyle>
              <a:lvl1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 sz="2800" b="1" i="0" kern="1200" baseline="0">
                  <a:solidFill>
                    <a:schemeClr val="accent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FontTx/>
                <a:buNone/>
                <a:defRPr sz="1400" b="1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Clr>
                  <a:schemeClr val="accent1"/>
                </a:buClr>
                <a:buFontTx/>
                <a:buNone/>
                <a:defRPr sz="1200" b="0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600" dirty="0">
                  <a:solidFill>
                    <a:srgbClr val="001E50"/>
                  </a:solidFill>
                </a:rPr>
                <a:t>St. Anna </a:t>
              </a:r>
              <a:r>
                <a:rPr lang="de-DE" sz="1600" dirty="0" err="1">
                  <a:solidFill>
                    <a:srgbClr val="001E50"/>
                  </a:solidFill>
                </a:rPr>
                <a:t>Children's</a:t>
              </a:r>
              <a:r>
                <a:rPr lang="de-DE" sz="1600" dirty="0">
                  <a:solidFill>
                    <a:srgbClr val="001E50"/>
                  </a:solidFill>
                </a:rPr>
                <a:t> Hospital</a:t>
              </a:r>
            </a:p>
          </p:txBody>
        </p:sp>
        <p:sp>
          <p:nvSpPr>
            <p:cNvPr id="83" name="Geschweifte Klammer rechts 82">
              <a:extLst>
                <a:ext uri="{FF2B5EF4-FFF2-40B4-BE49-F238E27FC236}">
                  <a16:creationId xmlns:a16="http://schemas.microsoft.com/office/drawing/2014/main" id="{F52411D0-CF05-6C3E-CE33-B24E3644EA03}"/>
                </a:ext>
              </a:extLst>
            </p:cNvPr>
            <p:cNvSpPr/>
            <p:nvPr/>
          </p:nvSpPr>
          <p:spPr>
            <a:xfrm rot="16200000">
              <a:off x="9723083" y="2907043"/>
              <a:ext cx="222490" cy="310087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Textplatzhalter 20">
              <a:extLst>
                <a:ext uri="{FF2B5EF4-FFF2-40B4-BE49-F238E27FC236}">
                  <a16:creationId xmlns:a16="http://schemas.microsoft.com/office/drawing/2014/main" id="{C1BBCD07-D057-D9C0-57CA-CE0D9EAC794C}"/>
                </a:ext>
              </a:extLst>
            </p:cNvPr>
            <p:cNvSpPr txBox="1">
              <a:spLocks/>
            </p:cNvSpPr>
            <p:nvPr/>
          </p:nvSpPr>
          <p:spPr>
            <a:xfrm>
              <a:off x="7994544" y="3930464"/>
              <a:ext cx="3570007" cy="419261"/>
            </a:xfrm>
            <a:prstGeom prst="rect">
              <a:avLst/>
            </a:prstGeom>
            <a:noFill/>
          </p:spPr>
          <p:txBody>
            <a:bodyPr vert="horz" lIns="0" tIns="0" rIns="0" bIns="0" rtlCol="0">
              <a:noAutofit/>
            </a:bodyPr>
            <a:lstStyle>
              <a:lvl1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 sz="2800" b="1" i="0" kern="1200" baseline="0">
                  <a:solidFill>
                    <a:schemeClr val="accent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FontTx/>
                <a:buNone/>
                <a:defRPr sz="1400" b="1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Clr>
                  <a:schemeClr val="accent1"/>
                </a:buClr>
                <a:buFontTx/>
                <a:buNone/>
                <a:defRPr sz="1200" b="0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800" dirty="0">
                  <a:solidFill>
                    <a:srgbClr val="002060"/>
                  </a:solidFill>
                </a:rPr>
                <a:t>628 </a:t>
              </a:r>
              <a:r>
                <a:rPr lang="de-DE" sz="1800" dirty="0" err="1">
                  <a:solidFill>
                    <a:srgbClr val="002060"/>
                  </a:solidFill>
                </a:rPr>
                <a:t>Patients</a:t>
              </a:r>
              <a:endParaRPr lang="de-DE" sz="1800" dirty="0">
                <a:solidFill>
                  <a:srgbClr val="002060"/>
                </a:solidFill>
              </a:endParaRPr>
            </a:p>
          </p:txBody>
        </p:sp>
        <p:sp>
          <p:nvSpPr>
            <p:cNvPr id="22" name="Textplatzhalter 20">
              <a:extLst>
                <a:ext uri="{FF2B5EF4-FFF2-40B4-BE49-F238E27FC236}">
                  <a16:creationId xmlns:a16="http://schemas.microsoft.com/office/drawing/2014/main" id="{0CF3C707-6F3D-F411-534A-9F6800C9EA37}"/>
                </a:ext>
              </a:extLst>
            </p:cNvPr>
            <p:cNvSpPr txBox="1">
              <a:spLocks/>
            </p:cNvSpPr>
            <p:nvPr/>
          </p:nvSpPr>
          <p:spPr>
            <a:xfrm>
              <a:off x="9172875" y="4657389"/>
              <a:ext cx="1611819" cy="529492"/>
            </a:xfrm>
            <a:prstGeom prst="rect">
              <a:avLst/>
            </a:prstGeom>
            <a:noFill/>
          </p:spPr>
          <p:txBody>
            <a:bodyPr vert="horz" lIns="0" tIns="0" rIns="0" bIns="0" rtlCol="0">
              <a:noAutofit/>
            </a:bodyPr>
            <a:lstStyle>
              <a:lvl1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 sz="2800" b="1" i="0" kern="1200" baseline="0">
                  <a:solidFill>
                    <a:schemeClr val="accent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FontTx/>
                <a:buNone/>
                <a:defRPr sz="1400" b="1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Clr>
                  <a:schemeClr val="accent1"/>
                </a:buClr>
                <a:buFontTx/>
                <a:buNone/>
                <a:defRPr sz="1200" b="0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600" dirty="0">
                  <a:solidFill>
                    <a:srgbClr val="001E50"/>
                  </a:solidFill>
                </a:rPr>
                <a:t>University Hospital Vienna</a:t>
              </a:r>
            </a:p>
          </p:txBody>
        </p:sp>
        <p:sp>
          <p:nvSpPr>
            <p:cNvPr id="24" name="Textplatzhalter 20">
              <a:extLst>
                <a:ext uri="{FF2B5EF4-FFF2-40B4-BE49-F238E27FC236}">
                  <a16:creationId xmlns:a16="http://schemas.microsoft.com/office/drawing/2014/main" id="{31E30953-B19F-494E-BE44-98D6FF56B8C0}"/>
                </a:ext>
              </a:extLst>
            </p:cNvPr>
            <p:cNvSpPr txBox="1">
              <a:spLocks/>
            </p:cNvSpPr>
            <p:nvPr/>
          </p:nvSpPr>
          <p:spPr>
            <a:xfrm>
              <a:off x="11057520" y="6228170"/>
              <a:ext cx="994972" cy="31591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90</a:t>
              </a:r>
            </a:p>
          </p:txBody>
        </p:sp>
        <p:sp>
          <p:nvSpPr>
            <p:cNvPr id="25" name="Textplatzhalter 20">
              <a:extLst>
                <a:ext uri="{FF2B5EF4-FFF2-40B4-BE49-F238E27FC236}">
                  <a16:creationId xmlns:a16="http://schemas.microsoft.com/office/drawing/2014/main" id="{31E30953-B19F-494E-BE44-98D6FF56B8C0}"/>
                </a:ext>
              </a:extLst>
            </p:cNvPr>
            <p:cNvSpPr txBox="1">
              <a:spLocks/>
            </p:cNvSpPr>
            <p:nvPr/>
          </p:nvSpPr>
          <p:spPr>
            <a:xfrm>
              <a:off x="9478488" y="6228171"/>
              <a:ext cx="994972" cy="31591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187</a:t>
              </a:r>
            </a:p>
          </p:txBody>
        </p:sp>
        <p:sp>
          <p:nvSpPr>
            <p:cNvPr id="26" name="Textplatzhalter 20">
              <a:extLst>
                <a:ext uri="{FF2B5EF4-FFF2-40B4-BE49-F238E27FC236}">
                  <a16:creationId xmlns:a16="http://schemas.microsoft.com/office/drawing/2014/main" id="{0CF3C707-6F3D-F411-534A-9F6800C9EA37}"/>
                </a:ext>
              </a:extLst>
            </p:cNvPr>
            <p:cNvSpPr txBox="1">
              <a:spLocks/>
            </p:cNvSpPr>
            <p:nvPr/>
          </p:nvSpPr>
          <p:spPr>
            <a:xfrm>
              <a:off x="10639926" y="4834639"/>
              <a:ext cx="1347394" cy="529492"/>
            </a:xfrm>
            <a:prstGeom prst="rect">
              <a:avLst/>
            </a:prstGeom>
            <a:noFill/>
          </p:spPr>
          <p:txBody>
            <a:bodyPr vert="horz" lIns="0" tIns="0" rIns="0" bIns="0" rtlCol="0">
              <a:noAutofit/>
            </a:bodyPr>
            <a:lstStyle>
              <a:lvl1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 sz="2800" b="1" i="0" kern="1200" baseline="0">
                  <a:solidFill>
                    <a:schemeClr val="accent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FontTx/>
                <a:buNone/>
                <a:defRPr sz="1400" b="1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300"/>
                </a:spcBef>
                <a:buClr>
                  <a:schemeClr val="accent1"/>
                </a:buClr>
                <a:buFontTx/>
                <a:buNone/>
                <a:defRPr sz="1200" b="0" i="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b="0" i="0" kern="1200">
                  <a:solidFill>
                    <a:schemeClr val="tx1"/>
                  </a:solidFill>
                  <a:latin typeface="TT Norms Pro Light" panose="02000503020000020003" pitchFamily="2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600" dirty="0" err="1">
                  <a:solidFill>
                    <a:srgbClr val="001E50"/>
                  </a:solidFill>
                </a:rPr>
                <a:t>Others</a:t>
              </a:r>
              <a:endParaRPr lang="de-DE" sz="1600" dirty="0">
                <a:solidFill>
                  <a:srgbClr val="001E50"/>
                </a:solidFill>
              </a:endParaRPr>
            </a:p>
          </p:txBody>
        </p:sp>
        <p:pic>
          <p:nvPicPr>
            <p:cNvPr id="28" name="Bildplatzhalter 1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08" t="28731" r="8181" b="28580"/>
            <a:stretch/>
          </p:blipFill>
          <p:spPr>
            <a:xfrm>
              <a:off x="7773782" y="5117922"/>
              <a:ext cx="870164" cy="524271"/>
            </a:xfrm>
            <a:prstGeom prst="rect">
              <a:avLst/>
            </a:prstGeom>
          </p:spPr>
        </p:pic>
        <p:pic>
          <p:nvPicPr>
            <p:cNvPr id="1028" name="Picture 4" descr="akh-wien-logo | RIEGER Industrievertretungen Ges.m.b.H.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852"/>
            <a:stretch/>
          </p:blipFill>
          <p:spPr bwMode="auto">
            <a:xfrm>
              <a:off x="9317643" y="5117922"/>
              <a:ext cx="1014744" cy="434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" name="Textfeld 33"/>
          <p:cNvSpPr txBox="1"/>
          <p:nvPr/>
        </p:nvSpPr>
        <p:spPr>
          <a:xfrm>
            <a:off x="-58758" y="6621300"/>
            <a:ext cx="21976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©Felix Keil</a:t>
            </a:r>
            <a:endParaRPr lang="de-A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09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85707058-189C-3A47-C39B-1B17AC42E596}"/>
              </a:ext>
            </a:extLst>
          </p:cNvPr>
          <p:cNvSpPr txBox="1"/>
          <p:nvPr/>
        </p:nvSpPr>
        <p:spPr>
          <a:xfrm>
            <a:off x="1606028" y="140725"/>
            <a:ext cx="10206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Evaluation 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of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n=628 IONA-</a:t>
            </a:r>
            <a:r>
              <a:rPr lang="de-DE" sz="2800" b="1" dirty="0" err="1">
                <a:solidFill>
                  <a:srgbClr val="002060"/>
                </a:solidFill>
                <a:latin typeface="Helvetica" pitchFamily="2" charset="0"/>
              </a:rPr>
              <a:t>Patients</a:t>
            </a:r>
            <a:r>
              <a:rPr lang="de-DE" sz="2800" b="1" dirty="0">
                <a:solidFill>
                  <a:srgbClr val="002060"/>
                </a:solidFill>
                <a:latin typeface="Helvetica" pitchFamily="2" charset="0"/>
              </a:rPr>
              <a:t> in Vienna (2020-2024)</a:t>
            </a:r>
          </a:p>
        </p:txBody>
      </p:sp>
      <p:pic>
        <p:nvPicPr>
          <p:cNvPr id="27" name="Grafik 12" descr="cid:image001.png@01D5BCB7.9A88A0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1" y="105266"/>
            <a:ext cx="1253261" cy="351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306934"/>
              </p:ext>
            </p:extLst>
          </p:nvPr>
        </p:nvGraphicFramePr>
        <p:xfrm>
          <a:off x="571622" y="4726326"/>
          <a:ext cx="4921534" cy="1676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631475">
                  <a:extLst>
                    <a:ext uri="{9D8B030D-6E8A-4147-A177-3AD203B41FA5}">
                      <a16:colId xmlns:a16="http://schemas.microsoft.com/office/drawing/2014/main" val="3197381293"/>
                    </a:ext>
                  </a:extLst>
                </a:gridCol>
                <a:gridCol w="1290059">
                  <a:extLst>
                    <a:ext uri="{9D8B030D-6E8A-4147-A177-3AD203B41FA5}">
                      <a16:colId xmlns:a16="http://schemas.microsoft.com/office/drawing/2014/main" val="1736844198"/>
                    </a:ext>
                  </a:extLst>
                </a:gridCol>
              </a:tblGrid>
              <a:tr h="307083">
                <a:tc>
                  <a:txBody>
                    <a:bodyPr/>
                    <a:lstStyle/>
                    <a:p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094161"/>
                  </a:ext>
                </a:extLst>
              </a:tr>
              <a:tr h="307083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Treatment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 (100%)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390330"/>
                  </a:ext>
                </a:extLst>
              </a:tr>
              <a:tr h="307083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Psychological</a:t>
                      </a:r>
                      <a:r>
                        <a:rPr lang="de-D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Treatment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562 (89%)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82965"/>
                  </a:ext>
                </a:extLst>
              </a:tr>
              <a:tr h="307083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de-D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Neurological Treatment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 (26%)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19183"/>
                  </a:ext>
                </a:extLst>
              </a:tr>
              <a:tr h="307083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in 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Problems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r>
                        <a:rPr lang="de-D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(13%)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73561"/>
                  </a:ext>
                </a:extLst>
              </a:tr>
            </a:tbl>
          </a:graphicData>
        </a:graphic>
      </p:graphicFrame>
      <p:graphicFrame>
        <p:nvGraphicFramePr>
          <p:cNvPr id="33" name="Tabel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397786"/>
              </p:ext>
            </p:extLst>
          </p:nvPr>
        </p:nvGraphicFramePr>
        <p:xfrm>
          <a:off x="6487836" y="1876657"/>
          <a:ext cx="5324299" cy="322453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28665">
                  <a:extLst>
                    <a:ext uri="{9D8B030D-6E8A-4147-A177-3AD203B41FA5}">
                      <a16:colId xmlns:a16="http://schemas.microsoft.com/office/drawing/2014/main" val="3197381293"/>
                    </a:ext>
                  </a:extLst>
                </a:gridCol>
                <a:gridCol w="1395634">
                  <a:extLst>
                    <a:ext uri="{9D8B030D-6E8A-4147-A177-3AD203B41FA5}">
                      <a16:colId xmlns:a16="http://schemas.microsoft.com/office/drawing/2014/main" val="1736844198"/>
                    </a:ext>
                  </a:extLst>
                </a:gridCol>
              </a:tblGrid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Comorbidities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094161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Endocrinologic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390330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Cardiovascular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82965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Osteoporosis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Osteopenia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19183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Neurocognitive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73561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Fatigue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-Symptoms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327315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Epilepsy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276319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Obesity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77733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Malignancy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980605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89955" y="4308049"/>
            <a:ext cx="3534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de-DE" sz="2000" b="1" dirty="0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000" b="1" dirty="0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Admission</a:t>
            </a:r>
            <a:endParaRPr lang="de-AT" sz="2000" b="1" dirty="0">
              <a:solidFill>
                <a:srgbClr val="1F59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409898" y="1318351"/>
            <a:ext cx="5893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</a:t>
            </a:r>
            <a:r>
              <a:rPr lang="de-DE" sz="2000" b="1" dirty="0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de-DE" sz="2000" b="1" dirty="0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sz="2000" b="1" dirty="0" err="1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Comorbidities</a:t>
            </a:r>
            <a:endParaRPr lang="de-AT" sz="2000" b="1" dirty="0">
              <a:solidFill>
                <a:srgbClr val="1F59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89955" y="822141"/>
            <a:ext cx="5620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5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Diagnosis</a:t>
            </a:r>
            <a:endParaRPr lang="de-AT" sz="2000" b="1" dirty="0">
              <a:solidFill>
                <a:srgbClr val="1F59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Tabel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282130"/>
              </p:ext>
            </p:extLst>
          </p:nvPr>
        </p:nvGraphicFramePr>
        <p:xfrm>
          <a:off x="571622" y="1236668"/>
          <a:ext cx="4836401" cy="2590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875964">
                  <a:extLst>
                    <a:ext uri="{9D8B030D-6E8A-4147-A177-3AD203B41FA5}">
                      <a16:colId xmlns:a16="http://schemas.microsoft.com/office/drawing/2014/main" val="3197381293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1736844198"/>
                    </a:ext>
                  </a:extLst>
                </a:gridCol>
              </a:tblGrid>
              <a:tr h="310009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Diagnosis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094161"/>
                  </a:ext>
                </a:extLst>
              </a:tr>
              <a:tr h="310009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CNS Tumor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390330"/>
                  </a:ext>
                </a:extLst>
              </a:tr>
              <a:tr h="310009">
                <a:tc>
                  <a:txBody>
                    <a:bodyPr/>
                    <a:lstStyle/>
                    <a:p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Acute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Leukemia</a:t>
                      </a: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/MDS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82965"/>
                  </a:ext>
                </a:extLst>
              </a:tr>
              <a:tr h="310009">
                <a:tc>
                  <a:txBody>
                    <a:bodyPr/>
                    <a:lstStyle/>
                    <a:p>
                      <a:r>
                        <a:rPr lang="de-A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Neuroblastoma</a:t>
                      </a:r>
                      <a:r>
                        <a:rPr lang="de-A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soft </a:t>
                      </a:r>
                      <a:r>
                        <a:rPr lang="de-A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tissue</a:t>
                      </a:r>
                      <a:r>
                        <a:rPr lang="de-A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sarcoma</a:t>
                      </a:r>
                      <a:r>
                        <a:rPr lang="de-A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A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bone</a:t>
                      </a:r>
                      <a:r>
                        <a:rPr lang="de-A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A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tumors</a:t>
                      </a:r>
                      <a:r>
                        <a:rPr lang="de-A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203734"/>
                  </a:ext>
                </a:extLst>
              </a:tr>
              <a:tr h="310009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Morbus Hodgkin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748038"/>
                  </a:ext>
                </a:extLst>
              </a:tr>
              <a:tr h="310009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Rare 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Diseases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023532"/>
                  </a:ext>
                </a:extLst>
              </a:tr>
              <a:tr h="310009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de-D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Hodgkin's</a:t>
                      </a:r>
                      <a:r>
                        <a:rPr lang="de-D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Lymphoma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de-A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237738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-58758" y="6621300"/>
            <a:ext cx="21976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©Felix Keil</a:t>
            </a:r>
            <a:endParaRPr lang="de-A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368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Widescreen</PresentationFormat>
  <Paragraphs>81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Helvetica</vt:lpstr>
      <vt:lpstr>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Franziska Mödder</dc:creator>
  <cp:lastModifiedBy>Manon Saris</cp:lastModifiedBy>
  <cp:revision>25</cp:revision>
  <dcterms:created xsi:type="dcterms:W3CDTF">2025-02-11T08:20:41Z</dcterms:created>
  <dcterms:modified xsi:type="dcterms:W3CDTF">2025-02-13T08:56:36Z</dcterms:modified>
</cp:coreProperties>
</file>