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1" r:id="rId4"/>
    <p:sldId id="271" r:id="rId5"/>
    <p:sldId id="267" r:id="rId6"/>
  </p:sldIdLst>
  <p:sldSz cx="18288000" cy="10287000"/>
  <p:notesSz cx="6858000" cy="9144000"/>
  <p:embeddedFontLst>
    <p:embeddedFont>
      <p:font typeface="Montaser Arabic" panose="020B0604020202020204" charset="-78"/>
      <p:regular r:id="rId7"/>
    </p:embeddedFont>
    <p:embeddedFont>
      <p:font typeface="Univers Condensed" panose="020B050602020205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7" autoAdjust="0"/>
  </p:normalViewPr>
  <p:slideViewPr>
    <p:cSldViewPr>
      <p:cViewPr varScale="1">
        <p:scale>
          <a:sx n="50" d="100"/>
          <a:sy n="50" d="100"/>
        </p:scale>
        <p:origin x="8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931811" cy="10287000"/>
            <a:chOff x="0" y="0"/>
            <a:chExt cx="314253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2535" cy="2709333"/>
            </a:xfrm>
            <a:custGeom>
              <a:avLst/>
              <a:gdLst/>
              <a:ahLst/>
              <a:cxnLst/>
              <a:rect l="l" t="t" r="r" b="b"/>
              <a:pathLst>
                <a:path w="3142535" h="2709333">
                  <a:moveTo>
                    <a:pt x="0" y="0"/>
                  </a:moveTo>
                  <a:lnTo>
                    <a:pt x="3142535" y="0"/>
                  </a:lnTo>
                  <a:lnTo>
                    <a:pt x="31425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42535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78312" y="386614"/>
            <a:ext cx="5648670" cy="3123602"/>
          </a:xfrm>
          <a:custGeom>
            <a:avLst/>
            <a:gdLst/>
            <a:ahLst/>
            <a:cxnLst/>
            <a:rect l="l" t="t" r="r" b="b"/>
            <a:pathLst>
              <a:path w="5648670" h="3123602">
                <a:moveTo>
                  <a:pt x="0" y="0"/>
                </a:moveTo>
                <a:lnTo>
                  <a:pt x="5648669" y="0"/>
                </a:lnTo>
                <a:lnTo>
                  <a:pt x="5648669" y="3123602"/>
                </a:lnTo>
                <a:lnTo>
                  <a:pt x="0" y="312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8" name="TextBox 8"/>
          <p:cNvSpPr txBox="1"/>
          <p:nvPr/>
        </p:nvSpPr>
        <p:spPr>
          <a:xfrm>
            <a:off x="11881560" y="4285237"/>
            <a:ext cx="6042175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8171" b="1" spc="-408" dirty="0">
                <a:solidFill>
                  <a:srgbClr val="164E82"/>
                </a:solidFill>
                <a:latin typeface="Univers Condensed" panose="020B0506020202050204" pitchFamily="34" charset="0"/>
              </a:rPr>
              <a:t>Turkish Society of Hematology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79259" y="6915748"/>
            <a:ext cx="6044476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spc="960" dirty="0">
                <a:solidFill>
                  <a:srgbClr val="164E82"/>
                </a:solidFill>
                <a:latin typeface="Univers Condensed" panose="020B0506020202050204" pitchFamily="34" charset="0"/>
              </a:rPr>
              <a:t>2024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9CC27E7-D6FA-E69D-D797-5F8EEBE82AEF}"/>
              </a:ext>
            </a:extLst>
          </p:cNvPr>
          <p:cNvSpPr/>
          <p:nvPr/>
        </p:nvSpPr>
        <p:spPr>
          <a:xfrm>
            <a:off x="13220985" y="9029700"/>
            <a:ext cx="4844351" cy="1001589"/>
          </a:xfrm>
          <a:custGeom>
            <a:avLst/>
            <a:gdLst/>
            <a:ahLst/>
            <a:cxnLst/>
            <a:rect l="l" t="t" r="r" b="b"/>
            <a:pathLst>
              <a:path w="4844351" h="1001589">
                <a:moveTo>
                  <a:pt x="0" y="0"/>
                </a:moveTo>
                <a:lnTo>
                  <a:pt x="4844351" y="0"/>
                </a:lnTo>
                <a:lnTo>
                  <a:pt x="4844351" y="1001589"/>
                </a:lnTo>
                <a:lnTo>
                  <a:pt x="0" y="1001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490" r="-20586" b="-264773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6A98DC95-3640-0ADD-D081-8F82E92093BA}"/>
              </a:ext>
            </a:extLst>
          </p:cNvPr>
          <p:cNvSpPr txBox="1"/>
          <p:nvPr/>
        </p:nvSpPr>
        <p:spPr>
          <a:xfrm>
            <a:off x="480226" y="9707439"/>
            <a:ext cx="486570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400" dirty="0">
                <a:solidFill>
                  <a:srgbClr val="164E82"/>
                </a:solidFill>
                <a:latin typeface="Univers Condensed" panose="020B0506020202050204" pitchFamily="34" charset="0"/>
              </a:rPr>
              <a:t>www.thd.org.tr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5E22D84-1139-024C-0545-0A2460F93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3" y="179511"/>
            <a:ext cx="11219985" cy="7554789"/>
          </a:xfrm>
          <a:prstGeom prst="rect">
            <a:avLst/>
          </a:prstGeom>
          <a:effectLst>
            <a:outerShdw blurRad="6604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4300"/>
            <a:ext cx="11931811" cy="10134600"/>
            <a:chOff x="0" y="0"/>
            <a:chExt cx="314253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2535" cy="2709333"/>
            </a:xfrm>
            <a:custGeom>
              <a:avLst/>
              <a:gdLst/>
              <a:ahLst/>
              <a:cxnLst/>
              <a:rect l="l" t="t" r="r" b="b"/>
              <a:pathLst>
                <a:path w="3142535" h="2709333">
                  <a:moveTo>
                    <a:pt x="0" y="0"/>
                  </a:moveTo>
                  <a:lnTo>
                    <a:pt x="3142535" y="0"/>
                  </a:lnTo>
                  <a:lnTo>
                    <a:pt x="314253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142535" cy="27283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>
                <a:solidFill>
                  <a:srgbClr val="002060"/>
                </a:solidFill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-38100"/>
            <a:ext cx="5664465" cy="7330602"/>
          </a:xfrm>
          <a:custGeom>
            <a:avLst/>
            <a:gdLst/>
            <a:ahLst/>
            <a:cxnLst/>
            <a:rect l="l" t="t" r="r" b="b"/>
            <a:pathLst>
              <a:path w="4774513" h="5923662">
                <a:moveTo>
                  <a:pt x="0" y="0"/>
                </a:moveTo>
                <a:lnTo>
                  <a:pt x="4774513" y="0"/>
                </a:lnTo>
                <a:lnTo>
                  <a:pt x="4774513" y="5923662"/>
                </a:lnTo>
                <a:lnTo>
                  <a:pt x="0" y="592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20735"/>
            </a:stretch>
          </a:blipFill>
          <a:effectLst>
            <a:outerShdw blurRad="9398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TR"/>
          </a:p>
        </p:txBody>
      </p:sp>
      <p:sp>
        <p:nvSpPr>
          <p:cNvPr id="8" name="Freeform 8"/>
          <p:cNvSpPr/>
          <p:nvPr/>
        </p:nvSpPr>
        <p:spPr>
          <a:xfrm>
            <a:off x="50011" y="7490967"/>
            <a:ext cx="5664465" cy="1905000"/>
          </a:xfrm>
          <a:custGeom>
            <a:avLst/>
            <a:gdLst/>
            <a:ahLst/>
            <a:cxnLst/>
            <a:rect l="l" t="t" r="r" b="b"/>
            <a:pathLst>
              <a:path w="6884740" h="2524405">
                <a:moveTo>
                  <a:pt x="0" y="0"/>
                </a:moveTo>
                <a:lnTo>
                  <a:pt x="6884740" y="0"/>
                </a:lnTo>
                <a:lnTo>
                  <a:pt x="6884740" y="2524405"/>
                </a:lnTo>
                <a:lnTo>
                  <a:pt x="0" y="2524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9398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endParaRPr lang="en-TR"/>
          </a:p>
        </p:txBody>
      </p:sp>
      <p:sp>
        <p:nvSpPr>
          <p:cNvPr id="11" name="TextBox 11"/>
          <p:cNvSpPr txBox="1"/>
          <p:nvPr/>
        </p:nvSpPr>
        <p:spPr>
          <a:xfrm rot="-5400000">
            <a:off x="16115717" y="722098"/>
            <a:ext cx="2730070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999"/>
              </a:lnSpc>
              <a:spcBef>
                <a:spcPct val="0"/>
              </a:spcBef>
            </a:pPr>
            <a:r>
              <a:rPr lang="en-US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0</a:t>
            </a:r>
            <a:r>
              <a:rPr lang="tr-TR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4</a:t>
            </a:r>
            <a:endParaRPr lang="en-US" sz="9999" spc="-499" dirty="0">
              <a:solidFill>
                <a:srgbClr val="164E82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C19153F0-B60F-58CD-AC6A-7F24BE1A9DB0}"/>
              </a:ext>
            </a:extLst>
          </p:cNvPr>
          <p:cNvSpPr/>
          <p:nvPr/>
        </p:nvSpPr>
        <p:spPr>
          <a:xfrm>
            <a:off x="13220985" y="9029700"/>
            <a:ext cx="4844351" cy="1001589"/>
          </a:xfrm>
          <a:custGeom>
            <a:avLst/>
            <a:gdLst/>
            <a:ahLst/>
            <a:cxnLst/>
            <a:rect l="l" t="t" r="r" b="b"/>
            <a:pathLst>
              <a:path w="4844351" h="1001589">
                <a:moveTo>
                  <a:pt x="0" y="0"/>
                </a:moveTo>
                <a:lnTo>
                  <a:pt x="4844351" y="0"/>
                </a:lnTo>
                <a:lnTo>
                  <a:pt x="4844351" y="1001589"/>
                </a:lnTo>
                <a:lnTo>
                  <a:pt x="0" y="1001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90" r="-20586" b="-264773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E239933-10EA-6F6D-9AA4-E069BC46CD1B}"/>
              </a:ext>
            </a:extLst>
          </p:cNvPr>
          <p:cNvSpPr txBox="1"/>
          <p:nvPr/>
        </p:nvSpPr>
        <p:spPr>
          <a:xfrm>
            <a:off x="6092474" y="317501"/>
            <a:ext cx="9299926" cy="13207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>
              <a:lnSpc>
                <a:spcPts val="9999"/>
              </a:lnSpc>
              <a:spcBef>
                <a:spcPct val="0"/>
              </a:spcBef>
            </a:pPr>
            <a:r>
              <a:rPr lang="tr-TR" sz="9600" b="1" spc="-49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Priorities</a:t>
            </a:r>
            <a:r>
              <a:rPr lang="tr-TR" sz="9600" b="1" spc="-499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 </a:t>
            </a:r>
            <a:endParaRPr lang="en-US" sz="9600" b="1" spc="-499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  <a:cs typeface="Montaser Arabic" panose="020B0604020202020204" charset="-7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168216" y="259858"/>
            <a:ext cx="2290984" cy="1526685"/>
          </a:xfrm>
          <a:custGeom>
            <a:avLst/>
            <a:gdLst/>
            <a:ahLst/>
            <a:cxnLst/>
            <a:rect l="l" t="t" r="r" b="b"/>
            <a:pathLst>
              <a:path w="3711966" h="2623037">
                <a:moveTo>
                  <a:pt x="0" y="0"/>
                </a:moveTo>
                <a:lnTo>
                  <a:pt x="3711967" y="0"/>
                </a:lnTo>
                <a:lnTo>
                  <a:pt x="3711967" y="2623036"/>
                </a:lnTo>
                <a:lnTo>
                  <a:pt x="0" y="2623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9965" t="-60364" b="-47159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32E7609-6F83-773F-526B-87F41677C916}"/>
              </a:ext>
            </a:extLst>
          </p:cNvPr>
          <p:cNvSpPr txBox="1"/>
          <p:nvPr/>
        </p:nvSpPr>
        <p:spPr>
          <a:xfrm>
            <a:off x="5975189" y="1638300"/>
            <a:ext cx="1193181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u="sng" dirty="0">
                <a:solidFill>
                  <a:srgbClr val="002060"/>
                </a:solidFill>
                <a:cs typeface="Montaser Arabic" panose="020B0604020202020204" charset="-78"/>
              </a:rPr>
              <a:t>EDUCATION:</a:t>
            </a:r>
          </a:p>
          <a:p>
            <a:pPr marL="350838" indent="-350838">
              <a:buAutoNum type="arabicPeriod"/>
            </a:pP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Turkish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Haematology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Academy: 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6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mo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‘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Rising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Star’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Training Programme for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young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haematologists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(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Stem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Cell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Transplantation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in 2024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)</a:t>
            </a:r>
          </a:p>
          <a:p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2.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Turkish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School of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Haematology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: 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3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year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course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consisting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of   </a:t>
            </a:r>
          </a:p>
          <a:p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   12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modules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for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haematology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fellows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based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on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European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 </a:t>
            </a:r>
          </a:p>
          <a:p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  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Curriculum</a:t>
            </a:r>
            <a:endParaRPr lang="tr-TR" sz="3600" i="1" dirty="0">
              <a:solidFill>
                <a:srgbClr val="002060"/>
              </a:solidFill>
              <a:cs typeface="Montaser Arabic" panose="020B0604020202020204" charset="-78"/>
            </a:endParaRPr>
          </a:p>
          <a:p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3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. 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Online Education: 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15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webinars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, 10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Podcasts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in 2024</a:t>
            </a:r>
          </a:p>
          <a:p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4. Small-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group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Education: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4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courses</a:t>
            </a:r>
            <a:endParaRPr lang="tr-TR" sz="3600" i="1" dirty="0">
              <a:solidFill>
                <a:srgbClr val="002060"/>
              </a:solidFill>
              <a:cs typeface="Montaser Arabic" panose="020B0604020202020204" charset="-78"/>
            </a:endParaRPr>
          </a:p>
          <a:p>
            <a:endParaRPr lang="tr-TR" sz="3600" i="1" dirty="0">
              <a:solidFill>
                <a:srgbClr val="002060"/>
              </a:solidFill>
              <a:cs typeface="Montaser Arabic" panose="020B0604020202020204" charset="-78"/>
            </a:endParaRPr>
          </a:p>
          <a:p>
            <a:r>
              <a:rPr lang="tr-TR" sz="3600" b="1" i="1" u="sng" dirty="0">
                <a:solidFill>
                  <a:srgbClr val="002060"/>
                </a:solidFill>
                <a:cs typeface="Montaser Arabic" panose="020B0604020202020204" charset="-78"/>
              </a:rPr>
              <a:t>GRANTS (2024):</a:t>
            </a:r>
          </a:p>
          <a:p>
            <a:pPr marL="350838" indent="-350838">
              <a:buAutoNum type="arabicPeriod"/>
            </a:pP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Research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Grants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: 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3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Projects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</a:p>
          <a:p>
            <a:pPr marL="350838" indent="-350838">
              <a:buAutoNum type="arabicPeriod"/>
            </a:pP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Merit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Scholorships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: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12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Fellows</a:t>
            </a:r>
            <a:endParaRPr lang="tr-TR" sz="3600" i="1" dirty="0">
              <a:solidFill>
                <a:srgbClr val="002060"/>
              </a:solidFill>
              <a:cs typeface="Montaser Arabic" panose="020B0604020202020204" charset="-78"/>
            </a:endParaRPr>
          </a:p>
          <a:p>
            <a:pPr marL="350838" indent="-350838">
              <a:buAutoNum type="arabicPeriod"/>
            </a:pP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Travel </a:t>
            </a:r>
            <a:r>
              <a:rPr lang="tr-TR" sz="3600" b="1" i="1" dirty="0" err="1">
                <a:solidFill>
                  <a:srgbClr val="002060"/>
                </a:solidFill>
                <a:cs typeface="Montaser Arabic" panose="020B0604020202020204" charset="-78"/>
              </a:rPr>
              <a:t>Grants</a:t>
            </a:r>
            <a:r>
              <a:rPr lang="tr-TR" sz="3600" b="1" i="1" dirty="0">
                <a:solidFill>
                  <a:srgbClr val="002060"/>
                </a:solidFill>
                <a:cs typeface="Montaser Arabic" panose="020B0604020202020204" charset="-78"/>
              </a:rPr>
              <a:t>: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32 </a:t>
            </a:r>
            <a:r>
              <a:rPr lang="tr-TR" sz="3600" i="1" dirty="0" err="1">
                <a:solidFill>
                  <a:srgbClr val="002060"/>
                </a:solidFill>
                <a:cs typeface="Montaser Arabic" panose="020B0604020202020204" charset="-78"/>
              </a:rPr>
              <a:t>Fellows</a:t>
            </a:r>
            <a:r>
              <a:rPr lang="tr-TR" sz="3600" i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</a:p>
          <a:p>
            <a:endParaRPr lang="tr-TR" sz="3600" dirty="0">
              <a:solidFill>
                <a:srgbClr val="002060"/>
              </a:solidFill>
              <a:cs typeface="Montaser Arabic" panose="020B0604020202020204" charset="-78"/>
            </a:endParaRPr>
          </a:p>
          <a:p>
            <a:r>
              <a:rPr lang="tr-TR" sz="3600" b="1" dirty="0">
                <a:solidFill>
                  <a:srgbClr val="002060"/>
                </a:solidFill>
                <a:cs typeface="Montaser Arabic" panose="020B0604020202020204" charset="-78"/>
              </a:rPr>
              <a:t> </a:t>
            </a:r>
            <a:endParaRPr lang="en-GB" sz="3600" b="1" dirty="0">
              <a:solidFill>
                <a:srgbClr val="002060"/>
              </a:solidFill>
              <a:cs typeface="Montaser Arabic" panose="020B0604020202020204" charset="-78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1A79593-A881-D6D0-3E01-AAD0E3B59EBF}"/>
              </a:ext>
            </a:extLst>
          </p:cNvPr>
          <p:cNvSpPr txBox="1"/>
          <p:nvPr/>
        </p:nvSpPr>
        <p:spPr>
          <a:xfrm>
            <a:off x="480226" y="9707439"/>
            <a:ext cx="486570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400" dirty="0">
                <a:solidFill>
                  <a:srgbClr val="164E82"/>
                </a:solidFill>
                <a:latin typeface="Univers Condensed" panose="020B0506020202050204" pitchFamily="34" charset="0"/>
              </a:rPr>
              <a:t>www.thd.org.tr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20765" y="1304947"/>
            <a:ext cx="12271868" cy="8207300"/>
          </a:xfrm>
          <a:custGeom>
            <a:avLst/>
            <a:gdLst/>
            <a:ahLst/>
            <a:cxnLst/>
            <a:rect l="l" t="t" r="r" b="b"/>
            <a:pathLst>
              <a:path w="12271868" h="8207300">
                <a:moveTo>
                  <a:pt x="0" y="0"/>
                </a:moveTo>
                <a:lnTo>
                  <a:pt x="12271868" y="0"/>
                </a:lnTo>
                <a:lnTo>
                  <a:pt x="12271868" y="8207300"/>
                </a:lnTo>
                <a:lnTo>
                  <a:pt x="0" y="82073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TextBox 8"/>
          <p:cNvSpPr txBox="1"/>
          <p:nvPr/>
        </p:nvSpPr>
        <p:spPr>
          <a:xfrm rot="-5400000">
            <a:off x="-534891" y="746013"/>
            <a:ext cx="2730070" cy="145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999"/>
              </a:lnSpc>
              <a:spcBef>
                <a:spcPct val="0"/>
              </a:spcBef>
            </a:pPr>
            <a:r>
              <a:rPr lang="en-US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0</a:t>
            </a:r>
            <a:r>
              <a:rPr lang="tr-TR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5</a:t>
            </a:r>
            <a:endParaRPr lang="en-US" sz="9999" spc="-499" dirty="0">
              <a:solidFill>
                <a:srgbClr val="164E82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89217" y="385550"/>
            <a:ext cx="8197779" cy="11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00"/>
              </a:lnSpc>
              <a:spcBef>
                <a:spcPct val="0"/>
              </a:spcBef>
            </a:pPr>
            <a:r>
              <a:rPr lang="tr-TR" sz="9600" b="1" spc="-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Events</a:t>
            </a:r>
            <a:endParaRPr lang="en-US" sz="9600" b="1" spc="-45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  <a:cs typeface="Montaser Arabic" panose="020B0604020202020204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54978" y="1187471"/>
            <a:ext cx="846625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sz="3600" i="1" dirty="0"/>
          </a:p>
          <a:p>
            <a:r>
              <a:rPr lang="tr-TR" sz="3600" b="1" i="1" u="sng" dirty="0">
                <a:solidFill>
                  <a:srgbClr val="002060"/>
                </a:solidFill>
              </a:rPr>
              <a:t>SCIENTIFIC MEETINGS (2024):</a:t>
            </a:r>
            <a:endParaRPr lang="en-US" sz="3600" b="1" i="1" u="sng" dirty="0">
              <a:solidFill>
                <a:srgbClr val="002060"/>
              </a:solidFill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50</a:t>
            </a:r>
            <a:r>
              <a:rPr lang="en-US" sz="3600" b="1" i="1" baseline="30000" dirty="0">
                <a:solidFill>
                  <a:srgbClr val="002060"/>
                </a:solidFill>
              </a:rPr>
              <a:t>th</a:t>
            </a:r>
            <a:r>
              <a:rPr lang="en-US" sz="3600" b="1" i="1" dirty="0">
                <a:solidFill>
                  <a:srgbClr val="002060"/>
                </a:solidFill>
              </a:rPr>
              <a:t> National Hematology Congress</a:t>
            </a:r>
            <a:endParaRPr lang="tr-TR" sz="3600" b="1" i="1" dirty="0">
              <a:solidFill>
                <a:srgbClr val="002060"/>
              </a:solidFill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9</a:t>
            </a:r>
            <a:r>
              <a:rPr lang="tr-TR" sz="3600" b="1" i="1" baseline="30000" dirty="0" err="1">
                <a:solidFill>
                  <a:srgbClr val="002060"/>
                </a:solidFill>
              </a:rPr>
              <a:t>th</a:t>
            </a:r>
            <a:r>
              <a:rPr lang="en-US" sz="3600" b="1" i="1" dirty="0">
                <a:solidFill>
                  <a:srgbClr val="002060"/>
                </a:solidFill>
              </a:rPr>
              <a:t> International Congress on Leukemia, Lymphoma Myeloma</a:t>
            </a:r>
            <a:endParaRPr lang="tr-TR" sz="3600" b="1" i="1" dirty="0">
              <a:solidFill>
                <a:srgbClr val="002060"/>
              </a:solidFill>
            </a:endParaRPr>
          </a:p>
          <a:p>
            <a:pPr marL="742950" indent="-742950">
              <a:spcBef>
                <a:spcPct val="0"/>
              </a:spcBef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16</a:t>
            </a:r>
            <a:r>
              <a:rPr lang="tr-TR" sz="3600" b="1" i="1" baseline="30000" dirty="0" err="1">
                <a:solidFill>
                  <a:srgbClr val="002060"/>
                </a:solidFill>
              </a:rPr>
              <a:t>th</a:t>
            </a:r>
            <a:r>
              <a:rPr lang="en-US" sz="3600" b="1" i="1" dirty="0">
                <a:solidFill>
                  <a:srgbClr val="002060"/>
                </a:solidFill>
              </a:rPr>
              <a:t> National Bone Marrow Transplantation and Cellular Therapies Congress</a:t>
            </a:r>
            <a:endParaRPr lang="tr-TR" sz="3600" b="1" i="1" dirty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</a:pPr>
            <a:endParaRPr lang="en-US" sz="3600" i="1" dirty="0">
              <a:solidFill>
                <a:srgbClr val="164E82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D71AA2F-7E7D-F164-3EDD-1F8C80CC924F}"/>
              </a:ext>
            </a:extLst>
          </p:cNvPr>
          <p:cNvSpPr/>
          <p:nvPr/>
        </p:nvSpPr>
        <p:spPr>
          <a:xfrm>
            <a:off x="13220985" y="9029700"/>
            <a:ext cx="4844351" cy="1001589"/>
          </a:xfrm>
          <a:custGeom>
            <a:avLst/>
            <a:gdLst/>
            <a:ahLst/>
            <a:cxnLst/>
            <a:rect l="l" t="t" r="r" b="b"/>
            <a:pathLst>
              <a:path w="4844351" h="1001589">
                <a:moveTo>
                  <a:pt x="0" y="0"/>
                </a:moveTo>
                <a:lnTo>
                  <a:pt x="4844351" y="0"/>
                </a:lnTo>
                <a:lnTo>
                  <a:pt x="4844351" y="1001589"/>
                </a:lnTo>
                <a:lnTo>
                  <a:pt x="0" y="1001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490" r="-20586" b="-264773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DBE85E8F-CDAD-DAAB-B80A-1865DC452865}"/>
              </a:ext>
            </a:extLst>
          </p:cNvPr>
          <p:cNvSpPr txBox="1"/>
          <p:nvPr/>
        </p:nvSpPr>
        <p:spPr>
          <a:xfrm>
            <a:off x="480226" y="9707439"/>
            <a:ext cx="486570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400" dirty="0">
                <a:solidFill>
                  <a:srgbClr val="164E82"/>
                </a:solidFill>
                <a:latin typeface="Univers Condensed" panose="020B0506020202050204" pitchFamily="34" charset="0"/>
              </a:rPr>
              <a:t>www.thd.org.tr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EAC1332-1A91-1DF9-006A-74418517F2DD}"/>
              </a:ext>
            </a:extLst>
          </p:cNvPr>
          <p:cNvSpPr txBox="1"/>
          <p:nvPr/>
        </p:nvSpPr>
        <p:spPr>
          <a:xfrm>
            <a:off x="6475282" y="6889341"/>
            <a:ext cx="9328824" cy="1307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endParaRPr lang="en-US" sz="3600" dirty="0">
              <a:solidFill>
                <a:srgbClr val="002060"/>
              </a:solidFill>
            </a:endParaRPr>
          </a:p>
          <a:p>
            <a:pPr>
              <a:lnSpc>
                <a:spcPts val="3067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002060"/>
                </a:solidFill>
              </a:rPr>
              <a:t>TURKISH JOURNAL OF HEMATOLOGY </a:t>
            </a:r>
            <a:r>
              <a:rPr lang="tr-TR" sz="3200" b="1" i="1" dirty="0">
                <a:solidFill>
                  <a:srgbClr val="002060"/>
                </a:solidFill>
              </a:rPr>
              <a:t>since 1951</a:t>
            </a:r>
          </a:p>
          <a:p>
            <a:pPr>
              <a:lnSpc>
                <a:spcPts val="3067"/>
              </a:lnSpc>
              <a:spcBef>
                <a:spcPct val="0"/>
              </a:spcBef>
            </a:pPr>
            <a:r>
              <a:rPr lang="tr-TR" sz="3200" b="1" i="1" dirty="0">
                <a:solidFill>
                  <a:srgbClr val="002060"/>
                </a:solidFill>
              </a:rPr>
              <a:t>(</a:t>
            </a:r>
            <a:r>
              <a:rPr lang="tr-TR" sz="3200" b="1" i="1" dirty="0" err="1">
                <a:solidFill>
                  <a:srgbClr val="002060"/>
                </a:solidFill>
              </a:rPr>
              <a:t>indexed</a:t>
            </a:r>
            <a:r>
              <a:rPr lang="tr-TR" sz="3200" b="1" i="1" dirty="0">
                <a:solidFill>
                  <a:srgbClr val="002060"/>
                </a:solidFill>
              </a:rPr>
              <a:t> in SCIE)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5EE90E02-5D79-081E-031C-93043055B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7" t="28705" r="6863" b="9804"/>
          <a:stretch/>
        </p:blipFill>
        <p:spPr>
          <a:xfrm>
            <a:off x="11429999" y="1460553"/>
            <a:ext cx="6077101" cy="3548384"/>
          </a:xfrm>
          <a:prstGeom prst="rect">
            <a:avLst/>
          </a:prstGeom>
          <a:effectLst>
            <a:outerShdw blurRad="1079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Metin kutusu 16">
            <a:extLst>
              <a:ext uri="{FF2B5EF4-FFF2-40B4-BE49-F238E27FC236}">
                <a16:creationId xmlns:a16="http://schemas.microsoft.com/office/drawing/2014/main" id="{5980FB73-CED8-ACD5-76FE-305C16F124BF}"/>
              </a:ext>
            </a:extLst>
          </p:cNvPr>
          <p:cNvSpPr txBox="1"/>
          <p:nvPr/>
        </p:nvSpPr>
        <p:spPr>
          <a:xfrm>
            <a:off x="11429999" y="5147971"/>
            <a:ext cx="6077101" cy="9099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3067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002060"/>
                </a:solidFill>
              </a:rPr>
              <a:t>UPDATED NATIONAL HEMATOLOGY GUIDELINES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4306767-56D8-F252-C323-B02523962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87721"/>
            <a:ext cx="3963060" cy="4055531"/>
          </a:xfrm>
          <a:prstGeom prst="rect">
            <a:avLst/>
          </a:prstGeom>
          <a:noFill/>
          <a:effectLst>
            <a:outerShdw blurRad="10795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B3CC8C1C-0207-0FC9-9F34-BE2821601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98" y="1745604"/>
            <a:ext cx="2514600" cy="2699724"/>
          </a:xfrm>
          <a:prstGeom prst="rect">
            <a:avLst/>
          </a:prstGeom>
          <a:effectLst>
            <a:outerShdw blurRad="927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87B8D5D1-96F6-0A4B-7C01-362DA4384BE5}"/>
              </a:ext>
            </a:extLst>
          </p:cNvPr>
          <p:cNvSpPr txBox="1"/>
          <p:nvPr/>
        </p:nvSpPr>
        <p:spPr>
          <a:xfrm rot="-5400000">
            <a:off x="16128652" y="749648"/>
            <a:ext cx="2730070" cy="1459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1999"/>
              </a:lnSpc>
              <a:spcBef>
                <a:spcPct val="0"/>
              </a:spcBef>
            </a:pPr>
            <a:r>
              <a:rPr lang="en-US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0</a:t>
            </a:r>
            <a:r>
              <a:rPr lang="tr-TR" sz="9999" spc="-499" dirty="0">
                <a:solidFill>
                  <a:srgbClr val="164E82"/>
                </a:solidFill>
                <a:latin typeface="Univers Condensed" panose="020B0506020202050204" pitchFamily="34" charset="0"/>
              </a:rPr>
              <a:t>7</a:t>
            </a:r>
            <a:endParaRPr lang="en-US" sz="9999" spc="-499" dirty="0">
              <a:solidFill>
                <a:srgbClr val="164E82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59AFB3EB-B845-87EC-3961-8BCD2CB016B2}"/>
              </a:ext>
            </a:extLst>
          </p:cNvPr>
          <p:cNvSpPr txBox="1"/>
          <p:nvPr/>
        </p:nvSpPr>
        <p:spPr>
          <a:xfrm>
            <a:off x="685800" y="495300"/>
            <a:ext cx="8197779" cy="11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00"/>
              </a:lnSpc>
              <a:spcBef>
                <a:spcPct val="0"/>
              </a:spcBef>
            </a:pPr>
            <a:r>
              <a:rPr lang="tr-TR" sz="9600" b="1" spc="-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Success</a:t>
            </a:r>
            <a:r>
              <a:rPr lang="tr-TR" sz="9600" b="1" spc="-450" dirty="0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 </a:t>
            </a:r>
            <a:r>
              <a:rPr lang="tr-TR" sz="9600" b="1" spc="-4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nivers Condensed" panose="020B0506020202050204" pitchFamily="34" charset="0"/>
                <a:cs typeface="Montaser Arabic" panose="020B0604020202020204" charset="-78"/>
              </a:rPr>
              <a:t>Stories</a:t>
            </a:r>
            <a:endParaRPr lang="en-US" sz="9600" b="1" spc="-450" dirty="0">
              <a:solidFill>
                <a:schemeClr val="tx1">
                  <a:lumMod val="65000"/>
                  <a:lumOff val="35000"/>
                </a:schemeClr>
              </a:solidFill>
              <a:latin typeface="Univers Condensed" panose="020B0506020202050204" pitchFamily="34" charset="0"/>
              <a:cs typeface="Montaser Arabic" panose="020B0604020202020204" charset="-78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F5405F19-C736-2E40-9538-BD611E92A62C}"/>
              </a:ext>
            </a:extLst>
          </p:cNvPr>
          <p:cNvSpPr/>
          <p:nvPr/>
        </p:nvSpPr>
        <p:spPr>
          <a:xfrm>
            <a:off x="13220985" y="9029700"/>
            <a:ext cx="4844351" cy="1001589"/>
          </a:xfrm>
          <a:custGeom>
            <a:avLst/>
            <a:gdLst/>
            <a:ahLst/>
            <a:cxnLst/>
            <a:rect l="l" t="t" r="r" b="b"/>
            <a:pathLst>
              <a:path w="4844351" h="1001589">
                <a:moveTo>
                  <a:pt x="0" y="0"/>
                </a:moveTo>
                <a:lnTo>
                  <a:pt x="4844351" y="0"/>
                </a:lnTo>
                <a:lnTo>
                  <a:pt x="4844351" y="1001589"/>
                </a:lnTo>
                <a:lnTo>
                  <a:pt x="0" y="1001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90" r="-20586" b="-264773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BCAFF2A-90B2-C18B-03D6-2FD0D7F1F82D}"/>
              </a:ext>
            </a:extLst>
          </p:cNvPr>
          <p:cNvSpPr txBox="1"/>
          <p:nvPr/>
        </p:nvSpPr>
        <p:spPr>
          <a:xfrm>
            <a:off x="4667251" y="2090200"/>
            <a:ext cx="13208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spc="-170" dirty="0" err="1">
                <a:solidFill>
                  <a:srgbClr val="164E82"/>
                </a:solidFill>
              </a:rPr>
              <a:t>Council</a:t>
            </a:r>
            <a:r>
              <a:rPr lang="tr-TR" sz="2400" b="1" i="1" spc="-170" dirty="0">
                <a:solidFill>
                  <a:srgbClr val="164E82"/>
                </a:solidFill>
              </a:rPr>
              <a:t> for Evaluation and </a:t>
            </a:r>
            <a:r>
              <a:rPr lang="tr-TR" sz="2400" b="1" i="1" spc="-170" dirty="0" err="1">
                <a:solidFill>
                  <a:srgbClr val="164E82"/>
                </a:solidFill>
              </a:rPr>
              <a:t>Accreditation</a:t>
            </a:r>
            <a:r>
              <a:rPr lang="tr-TR" sz="2400" b="1" i="1" spc="-170" dirty="0">
                <a:solidFill>
                  <a:srgbClr val="164E82"/>
                </a:solidFill>
              </a:rPr>
              <a:t> of </a:t>
            </a:r>
            <a:r>
              <a:rPr lang="tr-TR" sz="2400" b="1" i="1" spc="-170" dirty="0" err="1">
                <a:solidFill>
                  <a:srgbClr val="164E82"/>
                </a:solidFill>
              </a:rPr>
              <a:t>Haematology</a:t>
            </a:r>
            <a:r>
              <a:rPr lang="tr-TR" sz="2400" b="1" i="1" spc="-170" dirty="0">
                <a:solidFill>
                  <a:srgbClr val="164E82"/>
                </a:solidFill>
              </a:rPr>
              <a:t> Education </a:t>
            </a:r>
            <a:r>
              <a:rPr lang="tr-TR" sz="2400" b="1" i="1" spc="-170" dirty="0" err="1">
                <a:solidFill>
                  <a:srgbClr val="164E82"/>
                </a:solidFill>
              </a:rPr>
              <a:t>Programmes</a:t>
            </a:r>
            <a:r>
              <a:rPr lang="tr-TR" sz="2400" b="1" i="1" spc="-170" dirty="0">
                <a:solidFill>
                  <a:srgbClr val="164E82"/>
                </a:solidFill>
              </a:rPr>
              <a:t> and </a:t>
            </a:r>
            <a:r>
              <a:rPr lang="tr-TR" sz="2400" b="1" i="1" spc="-170" dirty="0" err="1">
                <a:solidFill>
                  <a:srgbClr val="164E82"/>
                </a:solidFill>
              </a:rPr>
              <a:t>Haematology</a:t>
            </a:r>
            <a:r>
              <a:rPr lang="tr-TR" sz="2400" b="1" i="1" spc="-170" dirty="0">
                <a:solidFill>
                  <a:srgbClr val="164E82"/>
                </a:solidFill>
              </a:rPr>
              <a:t>  Board </a:t>
            </a:r>
            <a:r>
              <a:rPr lang="tr-TR" sz="2400" b="1" i="1" spc="-170" dirty="0" err="1">
                <a:solidFill>
                  <a:srgbClr val="164E82"/>
                </a:solidFill>
              </a:rPr>
              <a:t>Certification</a:t>
            </a:r>
            <a:endParaRPr lang="tr-TR" sz="2400" b="1" i="1" spc="-170" dirty="0">
              <a:solidFill>
                <a:srgbClr val="164E8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400" b="1" i="1" spc="-170" dirty="0" err="1">
                <a:solidFill>
                  <a:srgbClr val="164E82"/>
                </a:solidFill>
              </a:rPr>
              <a:t>Haematology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Programmes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were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accredited</a:t>
            </a:r>
            <a:r>
              <a:rPr lang="tr-TR" sz="2400" b="1" i="1" spc="-170" dirty="0">
                <a:solidFill>
                  <a:srgbClr val="164E82"/>
                </a:solidFill>
              </a:rPr>
              <a:t>  at 7 </a:t>
            </a:r>
            <a:r>
              <a:rPr lang="tr-TR" sz="2400" b="1" i="1" spc="-170" dirty="0" err="1">
                <a:solidFill>
                  <a:srgbClr val="164E82"/>
                </a:solidFill>
              </a:rPr>
              <a:t>centres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countrywide</a:t>
            </a:r>
            <a:endParaRPr lang="tr-TR" sz="2400" b="1" i="1" spc="-170" dirty="0">
              <a:solidFill>
                <a:srgbClr val="164E8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2400" b="1" i="1" spc="-170" dirty="0">
                <a:solidFill>
                  <a:srgbClr val="164E82"/>
                </a:solidFill>
              </a:rPr>
              <a:t>Board </a:t>
            </a:r>
            <a:r>
              <a:rPr lang="tr-TR" sz="2400" b="1" i="1" spc="-170" dirty="0" err="1">
                <a:solidFill>
                  <a:srgbClr val="164E82"/>
                </a:solidFill>
              </a:rPr>
              <a:t>Certification</a:t>
            </a:r>
            <a:r>
              <a:rPr lang="tr-TR" sz="2400" b="1" i="1" spc="-170" dirty="0">
                <a:solidFill>
                  <a:srgbClr val="164E82"/>
                </a:solidFill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2400" b="1" i="1" spc="-170" dirty="0" err="1">
                <a:solidFill>
                  <a:srgbClr val="164E82"/>
                </a:solidFill>
              </a:rPr>
              <a:t>Written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Exam</a:t>
            </a:r>
            <a:r>
              <a:rPr lang="tr-TR" sz="2400" b="1" i="1" spc="-170" dirty="0">
                <a:solidFill>
                  <a:srgbClr val="164E82"/>
                </a:solidFill>
              </a:rPr>
              <a:t> (EHA Board </a:t>
            </a:r>
            <a:r>
              <a:rPr lang="tr-TR" sz="2400" b="1" i="1" spc="-170" dirty="0" err="1">
                <a:solidFill>
                  <a:srgbClr val="164E82"/>
                </a:solidFill>
              </a:rPr>
              <a:t>Exam</a:t>
            </a:r>
            <a:r>
              <a:rPr lang="tr-TR" sz="2400" b="1" i="1" spc="-170" dirty="0">
                <a:solidFill>
                  <a:srgbClr val="164E82"/>
                </a:solidFill>
              </a:rPr>
              <a:t> is </a:t>
            </a:r>
            <a:r>
              <a:rPr lang="tr-TR" sz="2400" b="1" i="1" spc="-170" dirty="0" err="1">
                <a:solidFill>
                  <a:srgbClr val="164E82"/>
                </a:solidFill>
              </a:rPr>
              <a:t>recognised</a:t>
            </a:r>
            <a:r>
              <a:rPr lang="tr-TR" sz="2400" b="1" i="1" spc="-170" dirty="0">
                <a:solidFill>
                  <a:srgbClr val="164E82"/>
                </a:solidFill>
              </a:rPr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r-TR" sz="2400" b="1" i="1" spc="-170" dirty="0" err="1">
                <a:solidFill>
                  <a:srgbClr val="164E82"/>
                </a:solidFill>
              </a:rPr>
              <a:t>Practical</a:t>
            </a:r>
            <a:r>
              <a:rPr lang="tr-TR" sz="2400" b="1" i="1" spc="-170" dirty="0">
                <a:solidFill>
                  <a:srgbClr val="164E82"/>
                </a:solidFill>
              </a:rPr>
              <a:t> </a:t>
            </a:r>
            <a:r>
              <a:rPr lang="tr-TR" sz="2400" b="1" i="1" spc="-170" dirty="0" err="1">
                <a:solidFill>
                  <a:srgbClr val="164E82"/>
                </a:solidFill>
              </a:rPr>
              <a:t>Exam</a:t>
            </a:r>
            <a:endParaRPr lang="tr-TR" sz="2400" b="1" i="1" spc="-170" dirty="0">
              <a:solidFill>
                <a:srgbClr val="164E82"/>
              </a:solidFill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B8F185A5-40D6-2F8B-CE3F-1940D78F7870}"/>
              </a:ext>
            </a:extLst>
          </p:cNvPr>
          <p:cNvSpPr txBox="1"/>
          <p:nvPr/>
        </p:nvSpPr>
        <p:spPr>
          <a:xfrm>
            <a:off x="480226" y="9707439"/>
            <a:ext cx="486570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400" dirty="0">
                <a:solidFill>
                  <a:srgbClr val="164E82"/>
                </a:solidFill>
                <a:latin typeface="Univers Condensed" panose="020B0506020202050204" pitchFamily="34" charset="0"/>
              </a:rPr>
              <a:t>www.thd.org.tr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885FF6D6-1264-3CE8-54FE-19705901C8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23782" r="1960" b="8236"/>
          <a:stretch/>
        </p:blipFill>
        <p:spPr>
          <a:xfrm>
            <a:off x="12679479" y="3848100"/>
            <a:ext cx="4732223" cy="2313106"/>
          </a:xfrm>
          <a:prstGeom prst="rect">
            <a:avLst/>
          </a:prstGeom>
          <a:effectLst>
            <a:outerShdw blurRad="6985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6D7BD869-BCA6-1AC6-2E07-ECE239D27C24}"/>
              </a:ext>
            </a:extLst>
          </p:cNvPr>
          <p:cNvSpPr txBox="1"/>
          <p:nvPr/>
        </p:nvSpPr>
        <p:spPr>
          <a:xfrm>
            <a:off x="4419600" y="4824108"/>
            <a:ext cx="8010143" cy="3793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3067"/>
              </a:lnSpc>
            </a:pPr>
            <a:r>
              <a:rPr lang="tr-TR" sz="2400" b="1" i="1" dirty="0">
                <a:solidFill>
                  <a:srgbClr val="002060"/>
                </a:solidFill>
              </a:rPr>
              <a:t>EHA-THD </a:t>
            </a:r>
            <a:r>
              <a:rPr lang="tr-TR" sz="2400" b="1" i="1" dirty="0" err="1">
                <a:solidFill>
                  <a:srgbClr val="002060"/>
                </a:solidFill>
              </a:rPr>
              <a:t>Joint</a:t>
            </a:r>
            <a:r>
              <a:rPr lang="tr-TR" sz="2400" b="1" i="1" dirty="0">
                <a:solidFill>
                  <a:srgbClr val="002060"/>
                </a:solidFill>
              </a:rPr>
              <a:t> </a:t>
            </a:r>
            <a:r>
              <a:rPr lang="tr-TR" sz="2400" b="1" i="1" dirty="0" err="1">
                <a:solidFill>
                  <a:srgbClr val="002060"/>
                </a:solidFill>
              </a:rPr>
              <a:t>Membership</a:t>
            </a:r>
            <a:endParaRPr lang="en-US" sz="2400" i="1" dirty="0">
              <a:solidFill>
                <a:srgbClr val="164E8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790BFA-5B1C-5409-754A-0C306892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5067300"/>
            <a:ext cx="3790953" cy="2745919"/>
          </a:xfrm>
          <a:prstGeom prst="rect">
            <a:avLst/>
          </a:prstGeom>
          <a:noFill/>
          <a:effectLst>
            <a:outerShdw blurRad="3683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C808E530-A6F5-F98F-5642-EDBFC8EBCF8E}"/>
              </a:ext>
            </a:extLst>
          </p:cNvPr>
          <p:cNvSpPr txBox="1"/>
          <p:nvPr/>
        </p:nvSpPr>
        <p:spPr>
          <a:xfrm>
            <a:off x="4876800" y="6132688"/>
            <a:ext cx="9324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2060"/>
                </a:solidFill>
              </a:rPr>
              <a:t>Joint EHA Tutorial</a:t>
            </a:r>
            <a:r>
              <a:rPr lang="tr-TR" sz="2400" b="1" i="1" dirty="0">
                <a:solidFill>
                  <a:srgbClr val="002060"/>
                </a:solidFill>
              </a:rPr>
              <a:t> (La </a:t>
            </a:r>
            <a:r>
              <a:rPr lang="tr-TR" sz="2400" b="1" i="1" dirty="0" err="1">
                <a:solidFill>
                  <a:srgbClr val="002060"/>
                </a:solidFill>
              </a:rPr>
              <a:t>Cantera</a:t>
            </a:r>
            <a:r>
              <a:rPr lang="tr-TR" sz="2400" b="1" i="1" dirty="0">
                <a:solidFill>
                  <a:srgbClr val="002060"/>
                </a:solidFill>
              </a:rPr>
              <a:t>) for </a:t>
            </a:r>
            <a:r>
              <a:rPr lang="tr-TR" sz="2400" b="1" i="1" dirty="0" err="1">
                <a:solidFill>
                  <a:srgbClr val="002060"/>
                </a:solidFill>
              </a:rPr>
              <a:t>fellows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23">
            <a:extLst>
              <a:ext uri="{FF2B5EF4-FFF2-40B4-BE49-F238E27FC236}">
                <a16:creationId xmlns:a16="http://schemas.microsoft.com/office/drawing/2014/main" id="{F1AF282B-6A1C-B3C8-2A47-AD5EBC317A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172" r="2844" b="26894"/>
          <a:stretch/>
        </p:blipFill>
        <p:spPr>
          <a:xfrm>
            <a:off x="9075136" y="7200900"/>
            <a:ext cx="3955064" cy="2555385"/>
          </a:xfrm>
          <a:prstGeom prst="rect">
            <a:avLst/>
          </a:prstGeom>
          <a:effectLst>
            <a:outerShdw blurRad="901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6310CC57-0A35-EDCC-1DA2-BE762ADEFA18}"/>
              </a:ext>
            </a:extLst>
          </p:cNvPr>
          <p:cNvSpPr txBox="1"/>
          <p:nvPr/>
        </p:nvSpPr>
        <p:spPr>
          <a:xfrm>
            <a:off x="2286000" y="8263940"/>
            <a:ext cx="6648837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solidFill>
                  <a:srgbClr val="002060"/>
                </a:solidFill>
              </a:rPr>
              <a:t>EHA-THD </a:t>
            </a:r>
            <a:r>
              <a:rPr lang="en-US" sz="2400" b="1" dirty="0">
                <a:solidFill>
                  <a:srgbClr val="002060"/>
                </a:solidFill>
              </a:rPr>
              <a:t>JOINT SESSION </a:t>
            </a:r>
            <a:r>
              <a:rPr lang="en-US" sz="2400" b="1" i="1" dirty="0">
                <a:solidFill>
                  <a:srgbClr val="002060"/>
                </a:solidFill>
              </a:rPr>
              <a:t>at National Meeting</a:t>
            </a:r>
            <a:endParaRPr lang="en-TR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995376"/>
            <a:chOff x="0" y="0"/>
            <a:chExt cx="4274726" cy="18424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842403"/>
            </a:xfrm>
            <a:custGeom>
              <a:avLst/>
              <a:gdLst/>
              <a:ahLst/>
              <a:cxnLst/>
              <a:rect l="l" t="t" r="r" b="b"/>
              <a:pathLst>
                <a:path w="4274726" h="1842403">
                  <a:moveTo>
                    <a:pt x="0" y="0"/>
                  </a:moveTo>
                  <a:lnTo>
                    <a:pt x="4274726" y="0"/>
                  </a:lnTo>
                  <a:lnTo>
                    <a:pt x="4274726" y="1842403"/>
                  </a:lnTo>
                  <a:lnTo>
                    <a:pt x="0" y="1842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274726" cy="18614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685027" y="9105900"/>
            <a:ext cx="9535957" cy="0"/>
          </a:xfrm>
          <a:prstGeom prst="line">
            <a:avLst/>
          </a:prstGeom>
          <a:ln w="28575" cap="flat">
            <a:solidFill>
              <a:srgbClr val="8D8D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TR"/>
          </a:p>
        </p:txBody>
      </p:sp>
      <p:sp>
        <p:nvSpPr>
          <p:cNvPr id="9" name="TextBox 9"/>
          <p:cNvSpPr txBox="1"/>
          <p:nvPr/>
        </p:nvSpPr>
        <p:spPr>
          <a:xfrm>
            <a:off x="2472500" y="5838825"/>
            <a:ext cx="13343000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11999" b="1" spc="-599" dirty="0">
                <a:solidFill>
                  <a:srgbClr val="164E82"/>
                </a:solidFill>
                <a:latin typeface="Univers Condensed" panose="020B0506020202050204" pitchFamily="34" charset="0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72500" y="7543800"/>
            <a:ext cx="1334300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tr-TR" sz="3200" b="1" dirty="0" err="1">
                <a:solidFill>
                  <a:srgbClr val="164E82"/>
                </a:solidFill>
                <a:latin typeface="Univers Condensed" panose="020B0506020202050204" pitchFamily="34" charset="0"/>
              </a:rPr>
              <a:t>thd</a:t>
            </a:r>
            <a:r>
              <a:rPr lang="en-US" sz="3200" b="1" dirty="0">
                <a:solidFill>
                  <a:srgbClr val="164E82"/>
                </a:solidFill>
                <a:latin typeface="Univers Condensed" panose="020B0506020202050204" pitchFamily="34" charset="0"/>
              </a:rPr>
              <a:t>@thd.org.tr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220985" y="8590818"/>
            <a:ext cx="4844351" cy="1001589"/>
          </a:xfrm>
          <a:custGeom>
            <a:avLst/>
            <a:gdLst/>
            <a:ahLst/>
            <a:cxnLst/>
            <a:rect l="l" t="t" r="r" b="b"/>
            <a:pathLst>
              <a:path w="4844351" h="1001589">
                <a:moveTo>
                  <a:pt x="0" y="0"/>
                </a:moveTo>
                <a:lnTo>
                  <a:pt x="4844351" y="0"/>
                </a:lnTo>
                <a:lnTo>
                  <a:pt x="4844351" y="1001589"/>
                </a:lnTo>
                <a:lnTo>
                  <a:pt x="0" y="1001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490" r="-20586" b="-264773"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12" name="TextBox 12"/>
          <p:cNvSpPr txBox="1"/>
          <p:nvPr/>
        </p:nvSpPr>
        <p:spPr>
          <a:xfrm>
            <a:off x="1028700" y="8920162"/>
            <a:ext cx="486570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400">
                <a:solidFill>
                  <a:srgbClr val="164E82"/>
                </a:solidFill>
                <a:latin typeface="Univers Condensed" panose="020B0506020202050204" pitchFamily="34" charset="0"/>
              </a:rPr>
              <a:t>www.thd.org.tr</a:t>
            </a:r>
          </a:p>
        </p:txBody>
      </p:sp>
      <p:sp>
        <p:nvSpPr>
          <p:cNvPr id="13" name="Freeform 13"/>
          <p:cNvSpPr/>
          <p:nvPr/>
        </p:nvSpPr>
        <p:spPr>
          <a:xfrm>
            <a:off x="4235421" y="705406"/>
            <a:ext cx="9817158" cy="5428694"/>
          </a:xfrm>
          <a:custGeom>
            <a:avLst/>
            <a:gdLst/>
            <a:ahLst/>
            <a:cxnLst/>
            <a:rect l="l" t="t" r="r" b="b"/>
            <a:pathLst>
              <a:path w="9817158" h="5428694">
                <a:moveTo>
                  <a:pt x="0" y="0"/>
                </a:moveTo>
                <a:lnTo>
                  <a:pt x="9817158" y="0"/>
                </a:lnTo>
                <a:lnTo>
                  <a:pt x="9817158" y="5428693"/>
                </a:lnTo>
                <a:lnTo>
                  <a:pt x="0" y="54286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6000"/>
            </a:blip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Univers Condensed</vt:lpstr>
      <vt:lpstr>Montaser Arabic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</dc:title>
  <dc:creator>M. Cem Ar</dc:creator>
  <cp:lastModifiedBy>Manon Saris</cp:lastModifiedBy>
  <cp:revision>9</cp:revision>
  <dcterms:created xsi:type="dcterms:W3CDTF">2006-08-16T00:00:00Z</dcterms:created>
  <dcterms:modified xsi:type="dcterms:W3CDTF">2025-02-13T08:50:09Z</dcterms:modified>
  <dc:identifier>DAF9-RUecjs</dc:identifier>
</cp:coreProperties>
</file>