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30279975" cy="4280535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272C"/>
    <a:srgbClr val="FBD0FC"/>
    <a:srgbClr val="E7CA8C"/>
    <a:srgbClr val="ED6E6E"/>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042446-E07E-2401-6D68-1C459EB60DC5}" v="8" dt="2024-11-18T09:32:55.639"/>
    <p1510:client id="{7210F6AF-347F-8242-B17E-277870E7C977}" v="5" dt="2024-11-18T10:45:11.417"/>
    <p1510:client id="{AD216DF6-426B-143B-ABE1-BF2BC0B2D868}" v="1" dt="2024-11-18T09:33:35.2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5" d="100"/>
          <a:sy n="25" d="100"/>
        </p:scale>
        <p:origin x="792" y="-161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Scheffer" userId="92100582-52d3-4258-a36d-57d1554a5cfa" providerId="ADAL" clId="{0A8A9495-80CE-4410-9031-089A01D0B737}"/>
    <pc:docChg chg="delSld">
      <pc:chgData name="Jennifer Scheffer" userId="92100582-52d3-4258-a36d-57d1554a5cfa" providerId="ADAL" clId="{0A8A9495-80CE-4410-9031-089A01D0B737}" dt="2024-11-18T11:16:17.247" v="0" actId="2696"/>
      <pc:docMkLst>
        <pc:docMk/>
      </pc:docMkLst>
      <pc:sldChg chg="del">
        <pc:chgData name="Jennifer Scheffer" userId="92100582-52d3-4258-a36d-57d1554a5cfa" providerId="ADAL" clId="{0A8A9495-80CE-4410-9031-089A01D0B737}" dt="2024-11-18T11:16:17.247" v="0" actId="2696"/>
        <pc:sldMkLst>
          <pc:docMk/>
          <pc:sldMk cId="3042788951"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84997" y="7005416"/>
            <a:ext cx="22709981" cy="14902603"/>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3784997" y="22482721"/>
            <a:ext cx="22709981" cy="1033471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9107" y="2278988"/>
            <a:ext cx="6529120" cy="3627555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81748" y="2278988"/>
            <a:ext cx="19208859" cy="362755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978" y="10671618"/>
            <a:ext cx="26116478" cy="17805833"/>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2065978" y="28645901"/>
            <a:ext cx="26116478" cy="936366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81748" y="11394943"/>
            <a:ext cx="12868989" cy="27159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5329238" y="11394943"/>
            <a:ext cx="12868989" cy="27159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692" y="2278992"/>
            <a:ext cx="26116478" cy="8273722"/>
          </a:xfrm>
        </p:spPr>
        <p:txBody>
          <a:bodyPr/>
          <a:lstStyle/>
          <a:p>
            <a:r>
              <a:rPr lang="en-US"/>
              <a:t>Click to edit Master title style</a:t>
            </a:r>
          </a:p>
        </p:txBody>
      </p:sp>
      <p:sp>
        <p:nvSpPr>
          <p:cNvPr id="3" name="Text Placeholder 2"/>
          <p:cNvSpPr>
            <a:spLocks noGrp="1"/>
          </p:cNvSpPr>
          <p:nvPr>
            <p:ph type="body" idx="1"/>
          </p:nvPr>
        </p:nvSpPr>
        <p:spPr>
          <a:xfrm>
            <a:off x="2085693" y="10493259"/>
            <a:ext cx="12809848" cy="514258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085693" y="15635843"/>
            <a:ext cx="12809848" cy="229979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329238" y="10493259"/>
            <a:ext cx="12872933" cy="514258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5329238" y="15635843"/>
            <a:ext cx="12872933" cy="229979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694" y="2853690"/>
            <a:ext cx="9766079" cy="9987915"/>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12872933" y="6163181"/>
            <a:ext cx="15329237" cy="3041954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85694" y="12841605"/>
            <a:ext cx="9766079" cy="237906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694" y="2853690"/>
            <a:ext cx="9766079" cy="9987915"/>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12872933" y="6163181"/>
            <a:ext cx="15329237" cy="304195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085694" y="12841605"/>
            <a:ext cx="9766079" cy="237906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749" y="2278992"/>
            <a:ext cx="26116478" cy="827372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081749" y="11394943"/>
            <a:ext cx="26116478" cy="271596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081748" y="39674221"/>
            <a:ext cx="6812994" cy="2278989"/>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11/18/2024</a:t>
            </a:fld>
            <a:endParaRPr lang="en-US"/>
          </a:p>
        </p:txBody>
      </p:sp>
      <p:sp>
        <p:nvSpPr>
          <p:cNvPr id="5" name="Footer Placeholder 4"/>
          <p:cNvSpPr>
            <a:spLocks noGrp="1"/>
          </p:cNvSpPr>
          <p:nvPr>
            <p:ph type="ftr" sz="quarter" idx="3"/>
          </p:nvPr>
        </p:nvSpPr>
        <p:spPr>
          <a:xfrm>
            <a:off x="10030242" y="39674221"/>
            <a:ext cx="10219492" cy="2278989"/>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21385233" y="39674221"/>
            <a:ext cx="6812994" cy="2278989"/>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onts.google.com/specimen/Space+Grotesk"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fonts.google.com/specimen/Work+Sa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E272C"/>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6BC0871-4BA3-0F39-8FD7-678C5FB031E6}"/>
              </a:ext>
            </a:extLst>
          </p:cNvPr>
          <p:cNvSpPr/>
          <p:nvPr/>
        </p:nvSpPr>
        <p:spPr>
          <a:xfrm>
            <a:off x="-102495" y="3925146"/>
            <a:ext cx="30388480" cy="891717"/>
          </a:xfrm>
          <a:prstGeom prst="rect">
            <a:avLst/>
          </a:prstGeom>
          <a:solidFill>
            <a:srgbClr val="FBD0FC"/>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s-ES"/>
            </a:defPPr>
            <a:lvl1pPr marL="0" algn="l" defTabSz="4215567" rtl="0" eaLnBrk="1" latinLnBrk="0" hangingPunct="1">
              <a:defRPr sz="8300" kern="1200">
                <a:solidFill>
                  <a:schemeClr val="lt1"/>
                </a:solidFill>
                <a:latin typeface="+mn-lt"/>
                <a:ea typeface="+mn-ea"/>
                <a:cs typeface="+mn-cs"/>
              </a:defRPr>
            </a:lvl1pPr>
            <a:lvl2pPr marL="2107783" algn="l" defTabSz="4215567" rtl="0" eaLnBrk="1" latinLnBrk="0" hangingPunct="1">
              <a:defRPr sz="8300" kern="1200">
                <a:solidFill>
                  <a:schemeClr val="lt1"/>
                </a:solidFill>
                <a:latin typeface="+mn-lt"/>
                <a:ea typeface="+mn-ea"/>
                <a:cs typeface="+mn-cs"/>
              </a:defRPr>
            </a:lvl2pPr>
            <a:lvl3pPr marL="4215567" algn="l" defTabSz="4215567" rtl="0" eaLnBrk="1" latinLnBrk="0" hangingPunct="1">
              <a:defRPr sz="8300" kern="1200">
                <a:solidFill>
                  <a:schemeClr val="lt1"/>
                </a:solidFill>
                <a:latin typeface="+mn-lt"/>
                <a:ea typeface="+mn-ea"/>
                <a:cs typeface="+mn-cs"/>
              </a:defRPr>
            </a:lvl3pPr>
            <a:lvl4pPr marL="6323350" algn="l" defTabSz="4215567" rtl="0" eaLnBrk="1" latinLnBrk="0" hangingPunct="1">
              <a:defRPr sz="8300" kern="1200">
                <a:solidFill>
                  <a:schemeClr val="lt1"/>
                </a:solidFill>
                <a:latin typeface="+mn-lt"/>
                <a:ea typeface="+mn-ea"/>
                <a:cs typeface="+mn-cs"/>
              </a:defRPr>
            </a:lvl4pPr>
            <a:lvl5pPr marL="8431134" algn="l" defTabSz="4215567" rtl="0" eaLnBrk="1" latinLnBrk="0" hangingPunct="1">
              <a:defRPr sz="8300" kern="1200">
                <a:solidFill>
                  <a:schemeClr val="lt1"/>
                </a:solidFill>
                <a:latin typeface="+mn-lt"/>
                <a:ea typeface="+mn-ea"/>
                <a:cs typeface="+mn-cs"/>
              </a:defRPr>
            </a:lvl5pPr>
            <a:lvl6pPr marL="10538917" algn="l" defTabSz="4215567" rtl="0" eaLnBrk="1" latinLnBrk="0" hangingPunct="1">
              <a:defRPr sz="8300" kern="1200">
                <a:solidFill>
                  <a:schemeClr val="lt1"/>
                </a:solidFill>
                <a:latin typeface="+mn-lt"/>
                <a:ea typeface="+mn-ea"/>
                <a:cs typeface="+mn-cs"/>
              </a:defRPr>
            </a:lvl6pPr>
            <a:lvl7pPr marL="12646701" algn="l" defTabSz="4215567" rtl="0" eaLnBrk="1" latinLnBrk="0" hangingPunct="1">
              <a:defRPr sz="8300" kern="1200">
                <a:solidFill>
                  <a:schemeClr val="lt1"/>
                </a:solidFill>
                <a:latin typeface="+mn-lt"/>
                <a:ea typeface="+mn-ea"/>
                <a:cs typeface="+mn-cs"/>
              </a:defRPr>
            </a:lvl7pPr>
            <a:lvl8pPr marL="14754484" algn="l" defTabSz="4215567" rtl="0" eaLnBrk="1" latinLnBrk="0" hangingPunct="1">
              <a:defRPr sz="8300" kern="1200">
                <a:solidFill>
                  <a:schemeClr val="lt1"/>
                </a:solidFill>
                <a:latin typeface="+mn-lt"/>
                <a:ea typeface="+mn-ea"/>
                <a:cs typeface="+mn-cs"/>
              </a:defRPr>
            </a:lvl8pPr>
            <a:lvl9pPr marL="16862268" algn="l" defTabSz="4215567" rtl="0" eaLnBrk="1" latinLnBrk="0" hangingPunct="1">
              <a:defRPr sz="8300" kern="1200">
                <a:solidFill>
                  <a:schemeClr val="lt1"/>
                </a:solidFill>
                <a:latin typeface="+mn-lt"/>
                <a:ea typeface="+mn-ea"/>
                <a:cs typeface="+mn-cs"/>
              </a:defRPr>
            </a:lvl9pPr>
          </a:lstStyle>
          <a:p>
            <a:pPr algn="ctr"/>
            <a:endParaRPr lang="en-US"/>
          </a:p>
        </p:txBody>
      </p:sp>
      <p:sp>
        <p:nvSpPr>
          <p:cNvPr id="4" name="Rectangle 3">
            <a:extLst>
              <a:ext uri="{FF2B5EF4-FFF2-40B4-BE49-F238E27FC236}">
                <a16:creationId xmlns:a16="http://schemas.microsoft.com/office/drawing/2014/main" id="{40784217-4408-E66B-C7D6-1C32615DC73D}"/>
              </a:ext>
            </a:extLst>
          </p:cNvPr>
          <p:cNvSpPr>
            <a:spLocks noChangeArrowheads="1"/>
          </p:cNvSpPr>
          <p:nvPr/>
        </p:nvSpPr>
        <p:spPr bwMode="auto">
          <a:xfrm>
            <a:off x="896322" y="5749038"/>
            <a:ext cx="28434458" cy="4270592"/>
          </a:xfrm>
          <a:prstGeom prst="rect">
            <a:avLst/>
          </a:prstGeom>
          <a:solidFill>
            <a:schemeClr val="bg1"/>
          </a:solidFill>
          <a:ln w="12700">
            <a:solidFill>
              <a:srgbClr val="FBD0FC"/>
            </a:solidFill>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597541">
              <a:spcBef>
                <a:spcPct val="50000"/>
              </a:spcBef>
            </a:pPr>
            <a:r>
              <a:rPr lang="en-US" sz="3800" b="1">
                <a:solidFill>
                  <a:srgbClr val="1E272C"/>
                </a:solidFill>
                <a:latin typeface="Space Grotesk" pitchFamily="2" charset="77"/>
                <a:ea typeface="Verdana"/>
                <a:cs typeface="Space Grotesk" pitchFamily="2" charset="77"/>
              </a:rPr>
              <a:t>Introduction</a:t>
            </a:r>
            <a:endParaRPr lang="en-US" sz="3800">
              <a:solidFill>
                <a:srgbClr val="1E272C"/>
              </a:solidFill>
              <a:latin typeface="Space Grotesk" pitchFamily="2" charset="77"/>
              <a:ea typeface="Verdana"/>
              <a:cs typeface="Space Grotesk" pitchFamily="2" charset="77"/>
            </a:endParaRPr>
          </a:p>
          <a:p>
            <a:pPr defTabSz="2769359">
              <a:spcBef>
                <a:spcPct val="20000"/>
              </a:spcBef>
            </a:pPr>
            <a:r>
              <a:rPr lang="en-AU" sz="1950">
                <a:solidFill>
                  <a:srgbClr val="1E272C"/>
                </a:solidFill>
                <a:latin typeface=""/>
                <a:ea typeface="Verdana"/>
                <a:cs typeface="Space Grotesk" pitchFamily="2" charset="77"/>
              </a:rPr>
              <a:t>How to use this poster template…</a:t>
            </a:r>
            <a:r>
              <a:rPr lang="en-CA" altLang="en-US" sz="1950">
                <a:solidFill>
                  <a:srgbClr val="1E272C"/>
                </a:solidFill>
                <a:latin typeface=""/>
                <a:ea typeface="Verdana"/>
                <a:cs typeface="Space Grotesk" pitchFamily="2" charset="77"/>
              </a:rPr>
              <a:t>Copy and paste your text content here, adjusting the font size to fit.</a:t>
            </a:r>
          </a:p>
        </p:txBody>
      </p:sp>
      <p:sp>
        <p:nvSpPr>
          <p:cNvPr id="5" name="Rectangle 4">
            <a:extLst>
              <a:ext uri="{FF2B5EF4-FFF2-40B4-BE49-F238E27FC236}">
                <a16:creationId xmlns:a16="http://schemas.microsoft.com/office/drawing/2014/main" id="{5C3991D7-C129-70FB-4ADA-DBE2D0FCE899}"/>
              </a:ext>
            </a:extLst>
          </p:cNvPr>
          <p:cNvSpPr>
            <a:spLocks noChangeArrowheads="1"/>
          </p:cNvSpPr>
          <p:nvPr/>
        </p:nvSpPr>
        <p:spPr bwMode="auto">
          <a:xfrm>
            <a:off x="15609514" y="25835840"/>
            <a:ext cx="13722829" cy="8392320"/>
          </a:xfrm>
          <a:prstGeom prst="rect">
            <a:avLst/>
          </a:prstGeom>
          <a:solidFill>
            <a:schemeClr val="bg1"/>
          </a:solidFill>
          <a:ln w="12700">
            <a:solidFill>
              <a:srgbClr val="FBD0FC"/>
            </a:solidFill>
            <a:miter lim="800000"/>
            <a:headEnd/>
            <a:tailEnd/>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597541" eaLnBrk="0" hangingPunct="0">
              <a:spcBef>
                <a:spcPct val="50000"/>
              </a:spcBef>
            </a:pPr>
            <a:r>
              <a:rPr lang="en-US" sz="3800" b="1">
                <a:solidFill>
                  <a:srgbClr val="1E272C"/>
                </a:solidFill>
                <a:latin typeface="Space Grotesk" pitchFamily="2" charset="77"/>
                <a:ea typeface="Verdana"/>
                <a:cs typeface="Space Grotesk" pitchFamily="2" charset="77"/>
              </a:rPr>
              <a:t>Conclusion(s)</a:t>
            </a:r>
          </a:p>
          <a:p>
            <a:pPr defTabSz="2769359">
              <a:spcBef>
                <a:spcPct val="20000"/>
              </a:spcBef>
              <a:defRPr/>
            </a:pPr>
            <a:r>
              <a:rPr lang="en-AU" sz="1950">
                <a:solidFill>
                  <a:srgbClr val="1E272C"/>
                </a:solidFill>
                <a:latin typeface=""/>
                <a:ea typeface="Verdana"/>
              </a:rPr>
              <a:t>How to use this poster template…</a:t>
            </a:r>
            <a:r>
              <a:rPr lang="en-CA" altLang="en-US" sz="1950">
                <a:solidFill>
                  <a:srgbClr val="1E272C"/>
                </a:solidFill>
                <a:latin typeface=""/>
                <a:ea typeface="Verdana"/>
                <a:cs typeface="Calibri"/>
              </a:rPr>
              <a:t>copy and paste your text content here, adjusting the font size to fit.</a:t>
            </a:r>
          </a:p>
        </p:txBody>
      </p:sp>
      <p:sp>
        <p:nvSpPr>
          <p:cNvPr id="7" name="Rectangle 6">
            <a:extLst>
              <a:ext uri="{FF2B5EF4-FFF2-40B4-BE49-F238E27FC236}">
                <a16:creationId xmlns:a16="http://schemas.microsoft.com/office/drawing/2014/main" id="{36EFC3C1-4DD4-937F-0AC8-D9B153BC14DD}"/>
              </a:ext>
            </a:extLst>
          </p:cNvPr>
          <p:cNvSpPr>
            <a:spLocks noChangeArrowheads="1"/>
          </p:cNvSpPr>
          <p:nvPr/>
        </p:nvSpPr>
        <p:spPr bwMode="auto">
          <a:xfrm>
            <a:off x="15597052" y="35097040"/>
            <a:ext cx="13722827" cy="2888607"/>
          </a:xfrm>
          <a:prstGeom prst="rect">
            <a:avLst/>
          </a:prstGeom>
          <a:solidFill>
            <a:schemeClr val="bg1"/>
          </a:solidFill>
          <a:ln w="12700">
            <a:solidFill>
              <a:srgbClr val="FBD0FC"/>
            </a:solidFill>
            <a:miter lim="800000"/>
            <a:headEnd/>
            <a:tailEnd/>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597541" eaLnBrk="0" hangingPunct="0">
              <a:spcBef>
                <a:spcPct val="50000"/>
              </a:spcBef>
            </a:pPr>
            <a:r>
              <a:rPr lang="en-GB" sz="3800" b="1">
                <a:solidFill>
                  <a:srgbClr val="1E272C"/>
                </a:solidFill>
                <a:latin typeface="Space Grotesk" pitchFamily="2" charset="77"/>
                <a:ea typeface="Verdana"/>
                <a:cs typeface="Space Grotesk" pitchFamily="2" charset="77"/>
              </a:rPr>
              <a:t>Acknowledgements</a:t>
            </a:r>
            <a:endParaRPr lang="en-GB" sz="3800" b="1" cap="all">
              <a:solidFill>
                <a:srgbClr val="1E272C"/>
              </a:solidFill>
              <a:latin typeface="Space Grotesk" pitchFamily="2" charset="77"/>
              <a:ea typeface="Verdana"/>
              <a:cs typeface="Space Grotesk" pitchFamily="2" charset="77"/>
            </a:endParaRPr>
          </a:p>
          <a:p>
            <a:pPr defTabSz="597541" eaLnBrk="0" hangingPunct="0">
              <a:spcBef>
                <a:spcPct val="50000"/>
              </a:spcBef>
            </a:pPr>
            <a:r>
              <a:rPr lang="en-AU" sz="1950">
                <a:solidFill>
                  <a:srgbClr val="1E272C"/>
                </a:solidFill>
                <a:latin typeface=""/>
                <a:ea typeface="Verdana"/>
              </a:rPr>
              <a:t>just highlight this text and replace with your own text. </a:t>
            </a:r>
            <a:endParaRPr lang="en-US" sz="1950">
              <a:solidFill>
                <a:srgbClr val="1E272C"/>
              </a:solidFill>
              <a:latin typeface=""/>
              <a:ea typeface="Verdana"/>
            </a:endParaRPr>
          </a:p>
        </p:txBody>
      </p:sp>
      <p:sp>
        <p:nvSpPr>
          <p:cNvPr id="9" name="Rectangle 8">
            <a:extLst>
              <a:ext uri="{FF2B5EF4-FFF2-40B4-BE49-F238E27FC236}">
                <a16:creationId xmlns:a16="http://schemas.microsoft.com/office/drawing/2014/main" id="{5657ABA5-8693-712C-5303-54C0D3020854}"/>
              </a:ext>
            </a:extLst>
          </p:cNvPr>
          <p:cNvSpPr>
            <a:spLocks noChangeArrowheads="1"/>
          </p:cNvSpPr>
          <p:nvPr/>
        </p:nvSpPr>
        <p:spPr bwMode="auto">
          <a:xfrm>
            <a:off x="981980" y="35114995"/>
            <a:ext cx="13672623" cy="5788165"/>
          </a:xfrm>
          <a:prstGeom prst="rect">
            <a:avLst/>
          </a:prstGeom>
          <a:solidFill>
            <a:schemeClr val="bg1"/>
          </a:solidFill>
          <a:ln w="12700">
            <a:solidFill>
              <a:srgbClr val="FBD0FC"/>
            </a:solidFill>
            <a:miter lim="800000"/>
            <a:headEnd/>
            <a:tailEnd/>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597541" eaLnBrk="0" hangingPunct="0">
              <a:spcBef>
                <a:spcPct val="50000"/>
              </a:spcBef>
            </a:pPr>
            <a:r>
              <a:rPr lang="en-US" sz="3800" b="1">
                <a:solidFill>
                  <a:srgbClr val="1E272C"/>
                </a:solidFill>
                <a:latin typeface="Space Grotesk" pitchFamily="2" charset="77"/>
                <a:ea typeface="Verdana"/>
                <a:cs typeface="Space Grotesk" pitchFamily="2" charset="77"/>
              </a:rPr>
              <a:t>References</a:t>
            </a:r>
          </a:p>
          <a:p>
            <a:pPr defTabSz="2769359"/>
            <a:r>
              <a:rPr lang="en-AU" sz="1950">
                <a:solidFill>
                  <a:srgbClr val="1E272C"/>
                </a:solidFill>
                <a:latin typeface=""/>
                <a:ea typeface="Verdana"/>
                <a:cs typeface="Arial"/>
              </a:rPr>
              <a:t>Just highlight this text and replace with your own text.</a:t>
            </a:r>
            <a:br>
              <a:rPr lang="en-AU" sz="1950">
                <a:latin typeface=""/>
                <a:cs typeface="Arial" charset="0"/>
              </a:rPr>
            </a:br>
            <a:br>
              <a:rPr lang="en-AU" sz="1950">
                <a:latin typeface=""/>
                <a:cs typeface="Arial" charset="0"/>
              </a:rPr>
            </a:br>
            <a:r>
              <a:rPr lang="en-US" sz="1950">
                <a:solidFill>
                  <a:srgbClr val="1E272C"/>
                </a:solidFill>
                <a:latin typeface=""/>
                <a:ea typeface="Times New Roman"/>
              </a:rPr>
              <a:t>Should be vancouver style i.E. 1 </a:t>
            </a:r>
            <a:r>
              <a:rPr lang="en-US" sz="1950" b="1">
                <a:solidFill>
                  <a:srgbClr val="1E272C"/>
                </a:solidFill>
                <a:latin typeface=""/>
                <a:ea typeface="Times New Roman"/>
              </a:rPr>
              <a:t>meyer J-P et al</a:t>
            </a:r>
            <a:r>
              <a:rPr lang="en-US" sz="1950">
                <a:solidFill>
                  <a:srgbClr val="1E272C"/>
                </a:solidFill>
                <a:latin typeface=""/>
                <a:ea typeface="Times New Roman"/>
              </a:rPr>
              <a:t>. The treatment of high-grade superficial bladder cancer and carcinoma in situ with BCG – a questionnaire survey of consultant practice in england and </a:t>
            </a:r>
            <a:r>
              <a:rPr lang="en-US" sz="1950" err="1">
                <a:solidFill>
                  <a:srgbClr val="1E272C"/>
                </a:solidFill>
                <a:latin typeface=""/>
                <a:ea typeface="Times New Roman"/>
              </a:rPr>
              <a:t>wales</a:t>
            </a:r>
            <a:r>
              <a:rPr lang="en-US" sz="1950">
                <a:solidFill>
                  <a:srgbClr val="1E272C"/>
                </a:solidFill>
                <a:latin typeface=""/>
                <a:ea typeface="Times New Roman"/>
              </a:rPr>
              <a:t>. </a:t>
            </a:r>
            <a:r>
              <a:rPr lang="en-US" sz="1950" i="1" err="1">
                <a:solidFill>
                  <a:srgbClr val="1E272C"/>
                </a:solidFill>
                <a:latin typeface=""/>
                <a:ea typeface="Times New Roman"/>
              </a:rPr>
              <a:t>Urol</a:t>
            </a:r>
            <a:r>
              <a:rPr lang="en-US" sz="1950" i="1">
                <a:solidFill>
                  <a:srgbClr val="1E272C"/>
                </a:solidFill>
                <a:latin typeface=""/>
                <a:ea typeface="Times New Roman"/>
              </a:rPr>
              <a:t> </a:t>
            </a:r>
            <a:r>
              <a:rPr lang="en-US" sz="1950" i="1" err="1">
                <a:solidFill>
                  <a:srgbClr val="1E272C"/>
                </a:solidFill>
                <a:latin typeface=""/>
                <a:ea typeface="Times New Roman"/>
              </a:rPr>
              <a:t>oncol</a:t>
            </a:r>
            <a:r>
              <a:rPr lang="en-US" sz="1950" i="1">
                <a:solidFill>
                  <a:srgbClr val="1E272C"/>
                </a:solidFill>
                <a:latin typeface=""/>
                <a:ea typeface="Times New Roman"/>
              </a:rPr>
              <a:t> 2002; 2;: 77-80</a:t>
            </a:r>
            <a:r>
              <a:rPr lang="en-US" sz="1950">
                <a:solidFill>
                  <a:srgbClr val="1E272C"/>
                </a:solidFill>
                <a:latin typeface=""/>
                <a:ea typeface="Times New Roman"/>
              </a:rPr>
              <a:t> </a:t>
            </a:r>
            <a:endParaRPr lang="en-AU" sz="1950">
              <a:solidFill>
                <a:srgbClr val="1E272C"/>
              </a:solidFill>
              <a:latin typeface=""/>
              <a:ea typeface="Times New Roman"/>
              <a:cs typeface="Times New Roman"/>
            </a:endParaRPr>
          </a:p>
          <a:p>
            <a:pPr defTabSz="597541" eaLnBrk="0" hangingPunct="0">
              <a:spcBef>
                <a:spcPct val="50000"/>
              </a:spcBef>
            </a:pPr>
            <a:r>
              <a:rPr lang="en-AU" sz="1950">
                <a:solidFill>
                  <a:srgbClr val="1E272C"/>
                </a:solidFill>
                <a:latin typeface=""/>
                <a:ea typeface="Verdana"/>
                <a:cs typeface="Arial"/>
              </a:rPr>
              <a:t> </a:t>
            </a:r>
            <a:endParaRPr lang="en-US" sz="1950">
              <a:solidFill>
                <a:srgbClr val="1E272C"/>
              </a:solidFill>
              <a:latin typeface=""/>
              <a:ea typeface="Verdana"/>
              <a:cs typeface="Arial"/>
            </a:endParaRPr>
          </a:p>
        </p:txBody>
      </p:sp>
      <p:sp>
        <p:nvSpPr>
          <p:cNvPr id="10" name="Text Box 11">
            <a:extLst>
              <a:ext uri="{FF2B5EF4-FFF2-40B4-BE49-F238E27FC236}">
                <a16:creationId xmlns:a16="http://schemas.microsoft.com/office/drawing/2014/main" id="{B12BF447-7713-9190-F058-C8B9B8893F41}"/>
              </a:ext>
            </a:extLst>
          </p:cNvPr>
          <p:cNvSpPr txBox="1">
            <a:spLocks noChangeArrowheads="1"/>
          </p:cNvSpPr>
          <p:nvPr/>
        </p:nvSpPr>
        <p:spPr bwMode="auto">
          <a:xfrm>
            <a:off x="18099075" y="18082281"/>
            <a:ext cx="3951387" cy="1087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17841" tIns="117841" rIns="117841" bIns="117841">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117915"/>
            <a:r>
              <a:rPr lang="en-AU" sz="1381" i="1">
                <a:solidFill>
                  <a:prstClr val="black"/>
                </a:solidFill>
                <a:latin typeface="Calibri"/>
                <a:cs typeface="Arial" charset="0"/>
              </a:rPr>
              <a:t>Captions to be set in Calibri font italic and no smaller than 6 points. Right aligned if it refers to a figure on its right. Caption starts right at the top edge of the picture (graph or photo).</a:t>
            </a:r>
          </a:p>
        </p:txBody>
      </p:sp>
      <p:sp>
        <p:nvSpPr>
          <p:cNvPr id="11" name="Rectangle 10">
            <a:extLst>
              <a:ext uri="{FF2B5EF4-FFF2-40B4-BE49-F238E27FC236}">
                <a16:creationId xmlns:a16="http://schemas.microsoft.com/office/drawing/2014/main" id="{810E0ED3-B52D-0042-1AC8-1BE2BB75F546}"/>
              </a:ext>
            </a:extLst>
          </p:cNvPr>
          <p:cNvSpPr>
            <a:spLocks noChangeArrowheads="1"/>
          </p:cNvSpPr>
          <p:nvPr/>
        </p:nvSpPr>
        <p:spPr bwMode="auto">
          <a:xfrm>
            <a:off x="22753223" y="14743785"/>
            <a:ext cx="3775323" cy="3065661"/>
          </a:xfrm>
          <a:prstGeom prst="rect">
            <a:avLst/>
          </a:prstGeom>
          <a:solidFill>
            <a:srgbClr val="EBE8E5"/>
          </a:solidFill>
          <a:ln w="9525">
            <a:solidFill>
              <a:schemeClr val="bg1">
                <a:lumMod val="50000"/>
              </a:schemeClr>
            </a:solidFill>
            <a:miter lim="800000"/>
            <a:headEnd/>
            <a:tailEnd/>
          </a:ln>
          <a:effectLst/>
        </p:spPr>
        <p:txBody>
          <a:bodyPr wrap="none" lIns="327823" tIns="163912" rIns="327823" bIns="163912" anchor="ct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2769359"/>
            <a:endParaRPr lang="en-GB" sz="7252">
              <a:solidFill>
                <a:prstClr val="black"/>
              </a:solidFill>
              <a:latin typeface="Calibri"/>
            </a:endParaRPr>
          </a:p>
        </p:txBody>
      </p:sp>
      <p:sp>
        <p:nvSpPr>
          <p:cNvPr id="12" name="Text Box 16">
            <a:extLst>
              <a:ext uri="{FF2B5EF4-FFF2-40B4-BE49-F238E27FC236}">
                <a16:creationId xmlns:a16="http://schemas.microsoft.com/office/drawing/2014/main" id="{AA62F3F0-6F2B-AA34-950F-D67C660AB8CA}"/>
              </a:ext>
            </a:extLst>
          </p:cNvPr>
          <p:cNvSpPr txBox="1">
            <a:spLocks noChangeArrowheads="1"/>
          </p:cNvSpPr>
          <p:nvPr/>
        </p:nvSpPr>
        <p:spPr bwMode="auto">
          <a:xfrm>
            <a:off x="22751459" y="18082281"/>
            <a:ext cx="3775323" cy="1087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17841" tIns="117841" rIns="117841" bIns="117841">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117915" eaLnBrk="1" hangingPunct="1"/>
            <a:r>
              <a:rPr lang="en-AU" sz="1381" i="1">
                <a:solidFill>
                  <a:prstClr val="black"/>
                </a:solidFill>
                <a:latin typeface="Calibri"/>
                <a:cs typeface="Arial" charset="0"/>
              </a:rPr>
              <a:t>Captions to be set in Calibri font italic and no smaller than 6 points. Left aligned if it refers to a figure on its left. Caption starts right at the top edge of the picture (graph or photo).</a:t>
            </a:r>
          </a:p>
        </p:txBody>
      </p:sp>
      <p:sp>
        <p:nvSpPr>
          <p:cNvPr id="13" name="Rectangle 12">
            <a:extLst>
              <a:ext uri="{FF2B5EF4-FFF2-40B4-BE49-F238E27FC236}">
                <a16:creationId xmlns:a16="http://schemas.microsoft.com/office/drawing/2014/main" id="{AFB9C73C-BA65-4F01-5DE1-A49C133A0945}"/>
              </a:ext>
            </a:extLst>
          </p:cNvPr>
          <p:cNvSpPr>
            <a:spLocks noChangeArrowheads="1"/>
          </p:cNvSpPr>
          <p:nvPr/>
        </p:nvSpPr>
        <p:spPr bwMode="auto">
          <a:xfrm>
            <a:off x="18099075" y="14743785"/>
            <a:ext cx="3953151" cy="3065661"/>
          </a:xfrm>
          <a:prstGeom prst="rect">
            <a:avLst/>
          </a:prstGeom>
          <a:solidFill>
            <a:srgbClr val="EBE8E5"/>
          </a:solidFill>
          <a:ln w="9525">
            <a:solidFill>
              <a:schemeClr val="bg1">
                <a:lumMod val="50000"/>
              </a:schemeClr>
            </a:solidFill>
            <a:miter lim="800000"/>
            <a:headEnd/>
            <a:tailEnd/>
          </a:ln>
          <a:effectLst/>
        </p:spPr>
        <p:txBody>
          <a:bodyPr wrap="none" lIns="327823" tIns="163912" rIns="327823" bIns="163912" anchor="ct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2769359"/>
            <a:endParaRPr lang="en-GB" sz="7252">
              <a:solidFill>
                <a:prstClr val="black"/>
              </a:solidFill>
              <a:latin typeface="Calibri"/>
            </a:endParaRPr>
          </a:p>
        </p:txBody>
      </p:sp>
      <p:sp>
        <p:nvSpPr>
          <p:cNvPr id="6" name="Rectangle 5">
            <a:extLst>
              <a:ext uri="{FF2B5EF4-FFF2-40B4-BE49-F238E27FC236}">
                <a16:creationId xmlns:a16="http://schemas.microsoft.com/office/drawing/2014/main" id="{777033D4-E294-F373-0B7F-B54243E83430}"/>
              </a:ext>
            </a:extLst>
          </p:cNvPr>
          <p:cNvSpPr>
            <a:spLocks noChangeArrowheads="1"/>
          </p:cNvSpPr>
          <p:nvPr/>
        </p:nvSpPr>
        <p:spPr bwMode="auto">
          <a:xfrm>
            <a:off x="15599440" y="11100990"/>
            <a:ext cx="13722829" cy="13990684"/>
          </a:xfrm>
          <a:prstGeom prst="rect">
            <a:avLst/>
          </a:prstGeom>
          <a:solidFill>
            <a:schemeClr val="bg1"/>
          </a:solidFill>
          <a:ln w="12700">
            <a:solidFill>
              <a:srgbClr val="FBD0FC"/>
            </a:solidFill>
            <a:miter lim="800000"/>
            <a:headEnd/>
            <a:tailEnd/>
          </a:ln>
          <a:effectLst/>
        </p:spPr>
        <p:txBody>
          <a:bodyPr lIns="235677" tIns="235677" rIns="235677" bIns="235677" numCol="1" spcCol="720685"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597541" eaLnBrk="0" hangingPunct="0">
              <a:spcBef>
                <a:spcPct val="50000"/>
              </a:spcBef>
            </a:pPr>
            <a:r>
              <a:rPr lang="en-US" sz="3800" b="1">
                <a:solidFill>
                  <a:srgbClr val="1E272C"/>
                </a:solidFill>
                <a:latin typeface="Space Grotesk" pitchFamily="2" charset="77"/>
                <a:ea typeface="Verdana"/>
                <a:cs typeface="Space Grotesk" pitchFamily="2" charset="77"/>
              </a:rPr>
              <a:t>Result(s)</a:t>
            </a:r>
          </a:p>
          <a:p>
            <a:pPr defTabSz="597541" eaLnBrk="0" hangingPunct="0">
              <a:spcBef>
                <a:spcPct val="50000"/>
              </a:spcBef>
            </a:pPr>
            <a:r>
              <a:rPr lang="en-AU" sz="1950">
                <a:solidFill>
                  <a:srgbClr val="1E272C"/>
                </a:solidFill>
                <a:latin typeface=""/>
                <a:ea typeface="Verdana"/>
              </a:rPr>
              <a:t>Importing / inserting files…</a:t>
            </a:r>
            <a:endParaRPr lang="en-AU" sz="1950">
              <a:solidFill>
                <a:srgbClr val="1E272C"/>
              </a:solidFill>
              <a:latin typeface=""/>
              <a:ea typeface="Verdana"/>
              <a:cs typeface="Calibri"/>
            </a:endParaRPr>
          </a:p>
          <a:p>
            <a:pPr defTabSz="597541" eaLnBrk="0" hangingPunct="0">
              <a:spcBef>
                <a:spcPct val="50000"/>
              </a:spcBef>
            </a:pPr>
            <a:r>
              <a:rPr lang="en-AU" sz="1950">
                <a:solidFill>
                  <a:srgbClr val="1E272C"/>
                </a:solidFill>
                <a:latin typeface=""/>
                <a:ea typeface="Verdana"/>
              </a:rPr>
              <a:t>Images such as photographs, graphs, diagrams, logos, etc can be added to the poster</a:t>
            </a:r>
            <a:r>
              <a:rPr lang="en-AU" sz="1950">
                <a:solidFill>
                  <a:srgbClr val="1E272C"/>
                </a:solidFill>
                <a:latin typeface=""/>
                <a:ea typeface="Verdana"/>
                <a:cs typeface="Arial"/>
              </a:rPr>
              <a:t>. Avoid long numerical tables.</a:t>
            </a:r>
          </a:p>
          <a:p>
            <a:pPr defTabSz="597541" eaLnBrk="0" hangingPunct="0">
              <a:spcBef>
                <a:spcPct val="50000"/>
              </a:spcBef>
            </a:pPr>
            <a:r>
              <a:rPr lang="en-AU" sz="1950">
                <a:solidFill>
                  <a:srgbClr val="1E272C"/>
                </a:solidFill>
                <a:latin typeface=""/>
                <a:ea typeface="Verdana"/>
              </a:rPr>
              <a:t>To insert images, go through the menus as follows: Insert / Picture / From File.  Locate the file on your computer, select and press OK. </a:t>
            </a:r>
            <a:r>
              <a:rPr lang="en-AU" sz="1950" b="1">
                <a:solidFill>
                  <a:srgbClr val="1E272C"/>
                </a:solidFill>
                <a:latin typeface=""/>
                <a:ea typeface="Verdana"/>
              </a:rPr>
              <a:t>Please ensure all image files  are JPEG.</a:t>
            </a:r>
            <a:endParaRPr lang="en-AU" sz="1950" b="1">
              <a:solidFill>
                <a:srgbClr val="1E272C"/>
              </a:solidFill>
              <a:latin typeface=""/>
              <a:ea typeface="Verdana"/>
              <a:cs typeface="Calibri"/>
            </a:endParaRPr>
          </a:p>
          <a:p>
            <a:pPr defTabSz="597541" eaLnBrk="0" hangingPunct="0">
              <a:spcBef>
                <a:spcPct val="50000"/>
              </a:spcBef>
            </a:pPr>
            <a:r>
              <a:rPr lang="en-AU" sz="1950" b="1">
                <a:solidFill>
                  <a:srgbClr val="1E272C"/>
                </a:solidFill>
                <a:latin typeface=""/>
                <a:ea typeface="Verdana"/>
              </a:rPr>
              <a:t>Be aware</a:t>
            </a:r>
            <a:r>
              <a:rPr lang="en-AU" sz="1950">
                <a:solidFill>
                  <a:srgbClr val="1E272C"/>
                </a:solidFill>
                <a:latin typeface=""/>
                <a:ea typeface="Verdana"/>
              </a:rPr>
              <a:t> of the image size you are importing. The average colour photo (13 x 18cm at 180dpi) should be about 3Mb (1Mb for B/W greyscale). Do </a:t>
            </a:r>
            <a:r>
              <a:rPr lang="en-AU" sz="1950" b="1">
                <a:solidFill>
                  <a:srgbClr val="1E272C"/>
                </a:solidFill>
                <a:latin typeface=""/>
                <a:ea typeface="Verdana"/>
              </a:rPr>
              <a:t>not </a:t>
            </a:r>
            <a:r>
              <a:rPr lang="en-AU" sz="1950">
                <a:solidFill>
                  <a:srgbClr val="1E272C"/>
                </a:solidFill>
                <a:latin typeface=""/>
                <a:ea typeface="Verdana"/>
              </a:rPr>
              <a:t>use images from the web.</a:t>
            </a:r>
            <a:endParaRPr lang="en-AU" sz="1950">
              <a:solidFill>
                <a:srgbClr val="1E272C"/>
              </a:solidFill>
              <a:latin typeface=""/>
              <a:ea typeface="Verdana"/>
              <a:cs typeface="Calibri"/>
            </a:endParaRPr>
          </a:p>
          <a:p>
            <a:pPr defTabSz="597541" eaLnBrk="0" hangingPunct="0">
              <a:spcBef>
                <a:spcPct val="50000"/>
              </a:spcBef>
            </a:pPr>
            <a:endParaRPr lang="en-AU" sz="1950">
              <a:solidFill>
                <a:srgbClr val="1E272C"/>
              </a:solidFill>
              <a:latin typeface=""/>
              <a:ea typeface="Verdana"/>
            </a:endParaRPr>
          </a:p>
          <a:p>
            <a:pPr defTabSz="597541" eaLnBrk="0" hangingPunct="0">
              <a:spcBef>
                <a:spcPct val="50000"/>
              </a:spcBef>
            </a:pPr>
            <a:endParaRPr lang="en-AU" sz="1950">
              <a:solidFill>
                <a:srgbClr val="1E272C"/>
              </a:solidFill>
              <a:latin typeface=""/>
              <a:ea typeface="Verdana"/>
            </a:endParaRPr>
          </a:p>
          <a:p>
            <a:pPr defTabSz="597541" eaLnBrk="0" hangingPunct="0">
              <a:spcBef>
                <a:spcPct val="50000"/>
              </a:spcBef>
            </a:pPr>
            <a:endParaRPr lang="en-AU" sz="1950">
              <a:solidFill>
                <a:srgbClr val="1E272C"/>
              </a:solidFill>
              <a:latin typeface=""/>
              <a:ea typeface="Verdana"/>
            </a:endParaRPr>
          </a:p>
          <a:p>
            <a:pPr defTabSz="597541" eaLnBrk="0" hangingPunct="0">
              <a:spcBef>
                <a:spcPct val="50000"/>
              </a:spcBef>
            </a:pPr>
            <a:endParaRPr lang="en-AU" sz="1950">
              <a:solidFill>
                <a:srgbClr val="1E272C"/>
              </a:solidFill>
              <a:latin typeface=""/>
              <a:ea typeface="Verdana"/>
            </a:endParaRPr>
          </a:p>
          <a:p>
            <a:pPr defTabSz="597541" eaLnBrk="0" hangingPunct="0">
              <a:spcBef>
                <a:spcPct val="50000"/>
              </a:spcBef>
            </a:pPr>
            <a:endParaRPr lang="en-AU" sz="1950">
              <a:solidFill>
                <a:srgbClr val="1E272C"/>
              </a:solidFill>
              <a:latin typeface=""/>
              <a:ea typeface="Verdana"/>
            </a:endParaRPr>
          </a:p>
          <a:p>
            <a:pPr defTabSz="597541" eaLnBrk="0" hangingPunct="0">
              <a:spcBef>
                <a:spcPct val="50000"/>
              </a:spcBef>
            </a:pPr>
            <a:endParaRPr lang="en-AU" sz="1950">
              <a:solidFill>
                <a:srgbClr val="1E272C"/>
              </a:solidFill>
              <a:latin typeface=""/>
              <a:ea typeface="Verdana"/>
            </a:endParaRPr>
          </a:p>
          <a:p>
            <a:pPr defTabSz="597541" eaLnBrk="0" hangingPunct="0">
              <a:spcBef>
                <a:spcPct val="50000"/>
              </a:spcBef>
            </a:pPr>
            <a:endParaRPr lang="en-AU" sz="1950">
              <a:solidFill>
                <a:srgbClr val="1E272C"/>
              </a:solidFill>
              <a:latin typeface=""/>
              <a:ea typeface="Verdana"/>
            </a:endParaRPr>
          </a:p>
          <a:p>
            <a:pPr defTabSz="597541" eaLnBrk="0" hangingPunct="0">
              <a:spcBef>
                <a:spcPct val="50000"/>
              </a:spcBef>
            </a:pPr>
            <a:endParaRPr lang="en-AU" sz="1950">
              <a:solidFill>
                <a:srgbClr val="1E272C"/>
              </a:solidFill>
              <a:latin typeface=""/>
              <a:ea typeface="Verdana"/>
            </a:endParaRPr>
          </a:p>
          <a:p>
            <a:pPr defTabSz="597541" eaLnBrk="0" hangingPunct="0">
              <a:spcBef>
                <a:spcPct val="50000"/>
              </a:spcBef>
            </a:pPr>
            <a:endParaRPr lang="en-AU" sz="1950">
              <a:solidFill>
                <a:srgbClr val="1E272C"/>
              </a:solidFill>
              <a:latin typeface=""/>
              <a:ea typeface="Verdana"/>
            </a:endParaRPr>
          </a:p>
          <a:p>
            <a:pPr defTabSz="597541" eaLnBrk="0" hangingPunct="0">
              <a:spcBef>
                <a:spcPct val="50000"/>
              </a:spcBef>
            </a:pPr>
            <a:endParaRPr lang="en-AU" sz="1950">
              <a:solidFill>
                <a:srgbClr val="1E272C"/>
              </a:solidFill>
              <a:latin typeface=""/>
              <a:ea typeface="Verdana"/>
            </a:endParaRPr>
          </a:p>
          <a:p>
            <a:pPr defTabSz="597541" eaLnBrk="0" hangingPunct="0">
              <a:spcBef>
                <a:spcPct val="50000"/>
              </a:spcBef>
            </a:pPr>
            <a:endParaRPr lang="en-AU" sz="1950">
              <a:solidFill>
                <a:srgbClr val="1E272C"/>
              </a:solidFill>
              <a:latin typeface=""/>
              <a:ea typeface="Verdana"/>
            </a:endParaRPr>
          </a:p>
          <a:p>
            <a:pPr defTabSz="597541" eaLnBrk="0" hangingPunct="0">
              <a:spcBef>
                <a:spcPct val="50000"/>
              </a:spcBef>
            </a:pPr>
            <a:endParaRPr lang="en-AU" sz="1950">
              <a:solidFill>
                <a:srgbClr val="1E272C"/>
              </a:solidFill>
              <a:latin typeface=""/>
              <a:ea typeface="Verdana"/>
            </a:endParaRPr>
          </a:p>
          <a:p>
            <a:pPr defTabSz="597541" eaLnBrk="0" hangingPunct="0">
              <a:spcBef>
                <a:spcPct val="50000"/>
              </a:spcBef>
            </a:pPr>
            <a:r>
              <a:rPr lang="en-AU" sz="1950">
                <a:solidFill>
                  <a:srgbClr val="1E272C"/>
                </a:solidFill>
                <a:latin typeface=""/>
                <a:ea typeface="Verdana"/>
              </a:rPr>
              <a:t>Notes about graphs…</a:t>
            </a:r>
          </a:p>
          <a:p>
            <a:pPr defTabSz="597541" eaLnBrk="0" hangingPunct="0">
              <a:spcBef>
                <a:spcPct val="50000"/>
              </a:spcBef>
            </a:pPr>
            <a:r>
              <a:rPr lang="en-AU" sz="1950">
                <a:solidFill>
                  <a:srgbClr val="1E272C"/>
                </a:solidFill>
                <a:latin typeface=""/>
                <a:ea typeface="Verdana"/>
              </a:rPr>
              <a:t>For simple graphs use MS Excel or create the graph directly in PowerPoint.</a:t>
            </a:r>
          </a:p>
          <a:p>
            <a:pPr defTabSz="597541" eaLnBrk="0" hangingPunct="0">
              <a:spcBef>
                <a:spcPct val="50000"/>
              </a:spcBef>
            </a:pPr>
            <a:r>
              <a:rPr lang="en-AU" sz="1950">
                <a:solidFill>
                  <a:srgbClr val="1E272C"/>
                </a:solidFill>
                <a:latin typeface=""/>
                <a:ea typeface="Verdana"/>
              </a:rPr>
              <a:t>Graphs created in a scientific graphing program (e.g.. Sigma Plot, Prism, SPSS, Statistics) should be saved as JPEG or TIFF. </a:t>
            </a:r>
            <a:endParaRPr lang="en-US" sz="1950">
              <a:solidFill>
                <a:srgbClr val="1E272C"/>
              </a:solidFill>
              <a:latin typeface=""/>
              <a:ea typeface="Verdana"/>
            </a:endParaRPr>
          </a:p>
          <a:p>
            <a:pPr defTabSz="597541" eaLnBrk="0" hangingPunct="0">
              <a:spcBef>
                <a:spcPct val="50000"/>
              </a:spcBef>
            </a:pPr>
            <a:endParaRPr lang="en-AU" sz="1850">
              <a:solidFill>
                <a:srgbClr val="1E272C"/>
              </a:solidFill>
              <a:latin typeface=""/>
              <a:ea typeface="Calibri"/>
              <a:cs typeface="Calibri"/>
            </a:endParaRPr>
          </a:p>
        </p:txBody>
      </p:sp>
      <p:sp>
        <p:nvSpPr>
          <p:cNvPr id="14" name="Rectangle 13">
            <a:extLst>
              <a:ext uri="{FF2B5EF4-FFF2-40B4-BE49-F238E27FC236}">
                <a16:creationId xmlns:a16="http://schemas.microsoft.com/office/drawing/2014/main" id="{05BEF85D-C539-2F0E-9971-D034DAD7D6D7}"/>
              </a:ext>
            </a:extLst>
          </p:cNvPr>
          <p:cNvSpPr>
            <a:spLocks noChangeArrowheads="1"/>
          </p:cNvSpPr>
          <p:nvPr/>
        </p:nvSpPr>
        <p:spPr bwMode="auto">
          <a:xfrm>
            <a:off x="15598169" y="38977457"/>
            <a:ext cx="13722827" cy="1962974"/>
          </a:xfrm>
          <a:prstGeom prst="rect">
            <a:avLst/>
          </a:prstGeom>
          <a:solidFill>
            <a:schemeClr val="bg1"/>
          </a:solidFill>
          <a:ln w="12700">
            <a:solidFill>
              <a:srgbClr val="FBD0FC"/>
            </a:solidFill>
            <a:miter lim="800000"/>
            <a:headEnd/>
            <a:tailEnd/>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597541" eaLnBrk="0" hangingPunct="0">
              <a:spcBef>
                <a:spcPct val="50000"/>
              </a:spcBef>
            </a:pPr>
            <a:r>
              <a:rPr lang="en-US" sz="3800" b="1">
                <a:solidFill>
                  <a:srgbClr val="1E272C"/>
                </a:solidFill>
                <a:latin typeface="Space Grotesk" pitchFamily="2" charset="77"/>
                <a:ea typeface="Verdana"/>
                <a:cs typeface="Space Grotesk" pitchFamily="2" charset="77"/>
              </a:rPr>
              <a:t>Contact Information</a:t>
            </a:r>
            <a:endParaRPr lang="en-US" sz="3800" b="1" cap="all">
              <a:solidFill>
                <a:srgbClr val="1E272C"/>
              </a:solidFill>
              <a:latin typeface="Space Grotesk" pitchFamily="2" charset="77"/>
              <a:ea typeface="Verdana"/>
              <a:cs typeface="Space Grotesk" pitchFamily="2" charset="77"/>
            </a:endParaRPr>
          </a:p>
          <a:p>
            <a:pPr defTabSz="2769359"/>
            <a:r>
              <a:rPr lang="en-AU" sz="1950">
                <a:solidFill>
                  <a:srgbClr val="1E272C"/>
                </a:solidFill>
                <a:latin typeface=""/>
                <a:ea typeface="Verdana"/>
                <a:cs typeface="Arial"/>
              </a:rPr>
              <a:t>Just highlight this text and replace with your own text.</a:t>
            </a:r>
            <a:br>
              <a:rPr lang="en-AU" sz="1950">
                <a:solidFill>
                  <a:srgbClr val="1E272C"/>
                </a:solidFill>
                <a:latin typeface=""/>
                <a:cs typeface="Arial" charset="0"/>
              </a:rPr>
            </a:br>
            <a:br>
              <a:rPr lang="en-AU" sz="1950">
                <a:solidFill>
                  <a:srgbClr val="1E272C"/>
                </a:solidFill>
                <a:latin typeface=""/>
                <a:cs typeface="Arial" charset="0"/>
              </a:rPr>
            </a:br>
            <a:r>
              <a:rPr lang="en-CA" sz="1950">
                <a:solidFill>
                  <a:srgbClr val="1E272C"/>
                </a:solidFill>
                <a:latin typeface=""/>
                <a:ea typeface="Times New Roman"/>
              </a:rPr>
              <a:t>Add your email and contact details</a:t>
            </a:r>
            <a:r>
              <a:rPr lang="en-US" sz="1950">
                <a:solidFill>
                  <a:srgbClr val="1E272C"/>
                </a:solidFill>
                <a:latin typeface=""/>
                <a:ea typeface="Verdana"/>
                <a:cs typeface="Arial"/>
              </a:rPr>
              <a:t>.</a:t>
            </a:r>
            <a:endParaRPr lang="en-AU" sz="1950">
              <a:solidFill>
                <a:srgbClr val="1E272C"/>
              </a:solidFill>
              <a:latin typeface=""/>
              <a:ea typeface="Times New Roman"/>
            </a:endParaRPr>
          </a:p>
        </p:txBody>
      </p:sp>
      <p:sp>
        <p:nvSpPr>
          <p:cNvPr id="16" name="Text Box 40">
            <a:extLst>
              <a:ext uri="{FF2B5EF4-FFF2-40B4-BE49-F238E27FC236}">
                <a16:creationId xmlns:a16="http://schemas.microsoft.com/office/drawing/2014/main" id="{5E65508A-EF82-9946-78B8-58B0493433CB}"/>
              </a:ext>
            </a:extLst>
          </p:cNvPr>
          <p:cNvSpPr txBox="1">
            <a:spLocks noChangeArrowheads="1"/>
          </p:cNvSpPr>
          <p:nvPr/>
        </p:nvSpPr>
        <p:spPr bwMode="auto">
          <a:xfrm>
            <a:off x="637699" y="3952093"/>
            <a:ext cx="24470036" cy="837821"/>
          </a:xfrm>
          <a:prstGeom prst="rect">
            <a:avLst/>
          </a:prstGeom>
          <a:noFill/>
          <a:ln>
            <a:noFill/>
          </a:ln>
          <a:effectLst/>
        </p:spPr>
        <p:txBody>
          <a:bodyPr lIns="270043" tIns="270043" rIns="270043" bIns="270043"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135883">
              <a:spcBef>
                <a:spcPct val="20000"/>
              </a:spcBef>
            </a:pPr>
            <a:r>
              <a:rPr lang="en-AU" sz="2200" b="1">
                <a:solidFill>
                  <a:srgbClr val="1E272C"/>
                </a:solidFill>
                <a:latin typeface="Space Grotesk" pitchFamily="2" charset="77"/>
                <a:ea typeface="Verdana"/>
                <a:cs typeface="Space Grotesk" pitchFamily="2" charset="77"/>
              </a:rPr>
              <a:t>Authors, FIRST NAME INITIAL, SURNAME, presenting author(s) underlined, Affiliations1 numbered in superscript</a:t>
            </a:r>
          </a:p>
        </p:txBody>
      </p:sp>
      <p:sp>
        <p:nvSpPr>
          <p:cNvPr id="18" name="Rectangle 17">
            <a:extLst>
              <a:ext uri="{FF2B5EF4-FFF2-40B4-BE49-F238E27FC236}">
                <a16:creationId xmlns:a16="http://schemas.microsoft.com/office/drawing/2014/main" id="{D3CE8A15-E0E8-9154-FD61-066A59B19120}"/>
              </a:ext>
            </a:extLst>
          </p:cNvPr>
          <p:cNvSpPr>
            <a:spLocks noChangeArrowheads="1"/>
          </p:cNvSpPr>
          <p:nvPr/>
        </p:nvSpPr>
        <p:spPr bwMode="auto">
          <a:xfrm>
            <a:off x="8167421" y="22011524"/>
            <a:ext cx="3775323" cy="3203607"/>
          </a:xfrm>
          <a:prstGeom prst="rect">
            <a:avLst/>
          </a:prstGeom>
          <a:solidFill>
            <a:srgbClr val="EBE8E5"/>
          </a:solidFill>
          <a:ln w="9525">
            <a:solidFill>
              <a:schemeClr val="bg1">
                <a:lumMod val="50000"/>
              </a:schemeClr>
            </a:solidFill>
            <a:miter lim="800000"/>
            <a:headEnd/>
            <a:tailEnd/>
          </a:ln>
          <a:effectLst/>
        </p:spPr>
        <p:txBody>
          <a:bodyPr wrap="none" lIns="327823" tIns="163912" rIns="327823" bIns="163912" anchor="ct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2769359"/>
            <a:endParaRPr lang="en-GB" sz="7252">
              <a:solidFill>
                <a:prstClr val="black"/>
              </a:solidFill>
              <a:latin typeface="Calibri"/>
            </a:endParaRPr>
          </a:p>
        </p:txBody>
      </p:sp>
      <p:sp>
        <p:nvSpPr>
          <p:cNvPr id="19" name="Rectangle 18">
            <a:extLst>
              <a:ext uri="{FF2B5EF4-FFF2-40B4-BE49-F238E27FC236}">
                <a16:creationId xmlns:a16="http://schemas.microsoft.com/office/drawing/2014/main" id="{7EB8A883-A76F-4102-6ACE-1EE189E22A98}"/>
              </a:ext>
            </a:extLst>
          </p:cNvPr>
          <p:cNvSpPr>
            <a:spLocks noChangeArrowheads="1"/>
          </p:cNvSpPr>
          <p:nvPr/>
        </p:nvSpPr>
        <p:spPr bwMode="auto">
          <a:xfrm>
            <a:off x="3513272" y="22011524"/>
            <a:ext cx="3953151" cy="3203607"/>
          </a:xfrm>
          <a:prstGeom prst="rect">
            <a:avLst/>
          </a:prstGeom>
          <a:solidFill>
            <a:srgbClr val="EBE8E5"/>
          </a:solidFill>
          <a:ln w="9525">
            <a:solidFill>
              <a:schemeClr val="bg1">
                <a:lumMod val="50000"/>
              </a:schemeClr>
            </a:solidFill>
            <a:miter lim="800000"/>
            <a:headEnd/>
            <a:tailEnd/>
          </a:ln>
          <a:effectLst/>
        </p:spPr>
        <p:txBody>
          <a:bodyPr wrap="none" lIns="327823" tIns="163912" rIns="327823" bIns="163912" anchor="ct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2769359"/>
            <a:endParaRPr lang="en-GB" sz="7252">
              <a:solidFill>
                <a:prstClr val="black"/>
              </a:solidFill>
              <a:latin typeface="Calibri"/>
            </a:endParaRPr>
          </a:p>
        </p:txBody>
      </p:sp>
      <p:sp>
        <p:nvSpPr>
          <p:cNvPr id="21" name="Rectangle 20">
            <a:extLst>
              <a:ext uri="{FF2B5EF4-FFF2-40B4-BE49-F238E27FC236}">
                <a16:creationId xmlns:a16="http://schemas.microsoft.com/office/drawing/2014/main" id="{EF466859-FD16-C03B-799C-E8FB24303B97}"/>
              </a:ext>
            </a:extLst>
          </p:cNvPr>
          <p:cNvSpPr/>
          <p:nvPr/>
        </p:nvSpPr>
        <p:spPr>
          <a:xfrm>
            <a:off x="-4925315" y="18046751"/>
            <a:ext cx="901477" cy="899068"/>
          </a:xfrm>
          <a:prstGeom prst="rect">
            <a:avLst/>
          </a:prstGeom>
          <a:solidFill>
            <a:srgbClr val="ED6E6E"/>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solidFill>
                <a:srgbClr val="ED6E6E"/>
              </a:solidFill>
            </a:endParaRPr>
          </a:p>
        </p:txBody>
      </p:sp>
      <p:sp>
        <p:nvSpPr>
          <p:cNvPr id="8" name="Text Box 10">
            <a:extLst>
              <a:ext uri="{FF2B5EF4-FFF2-40B4-BE49-F238E27FC236}">
                <a16:creationId xmlns:a16="http://schemas.microsoft.com/office/drawing/2014/main" id="{BB4B7E2F-6505-7750-1178-4DA9FD742C95}"/>
              </a:ext>
            </a:extLst>
          </p:cNvPr>
          <p:cNvSpPr txBox="1">
            <a:spLocks noChangeArrowheads="1"/>
          </p:cNvSpPr>
          <p:nvPr/>
        </p:nvSpPr>
        <p:spPr bwMode="auto">
          <a:xfrm>
            <a:off x="914878" y="11058140"/>
            <a:ext cx="13679999" cy="6831582"/>
          </a:xfrm>
          <a:prstGeom prst="rect">
            <a:avLst/>
          </a:prstGeom>
          <a:solidFill>
            <a:schemeClr val="bg1"/>
          </a:solidFill>
          <a:ln w="12700">
            <a:solidFill>
              <a:srgbClr val="FBD0FC"/>
            </a:solidFill>
            <a:miter lim="800000"/>
            <a:headEnd/>
            <a:tailEnd/>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135883">
              <a:spcBef>
                <a:spcPct val="50000"/>
              </a:spcBef>
            </a:pPr>
            <a:r>
              <a:rPr lang="en-GB" sz="3800" b="1">
                <a:solidFill>
                  <a:srgbClr val="1E272C"/>
                </a:solidFill>
                <a:latin typeface="Space Grotesk" pitchFamily="2" charset="77"/>
                <a:ea typeface="Verdana"/>
                <a:cs typeface="Space Grotesk" pitchFamily="2" charset="77"/>
              </a:rPr>
              <a:t>Objective(s)</a:t>
            </a:r>
          </a:p>
          <a:p>
            <a:pPr defTabSz="135883">
              <a:spcBef>
                <a:spcPct val="20000"/>
              </a:spcBef>
            </a:pPr>
            <a:r>
              <a:rPr lang="en-AU" sz="1950">
                <a:solidFill>
                  <a:srgbClr val="1E272C"/>
                </a:solidFill>
                <a:latin typeface=""/>
                <a:ea typeface="Verdana"/>
                <a:cs typeface="Space Grotesk" pitchFamily="2" charset="77"/>
              </a:rPr>
              <a:t>How to use this poster template…</a:t>
            </a:r>
            <a:r>
              <a:rPr lang="en-CA" altLang="en-US" sz="1950">
                <a:solidFill>
                  <a:srgbClr val="1E272C"/>
                </a:solidFill>
                <a:latin typeface=""/>
                <a:ea typeface="Verdana"/>
                <a:cs typeface="Space Grotesk" pitchFamily="2" charset="77"/>
              </a:rPr>
              <a:t>Copy and paste your text content here, adjusting the font size to fit.</a:t>
            </a:r>
          </a:p>
          <a:p>
            <a:pPr defTabSz="135883">
              <a:spcBef>
                <a:spcPct val="20000"/>
              </a:spcBef>
            </a:pPr>
            <a:endParaRPr lang="en-AU" sz="4000">
              <a:solidFill>
                <a:srgbClr val="1E272C"/>
              </a:solidFill>
              <a:latin typeface="Space Grotesk" pitchFamily="2" charset="77"/>
              <a:ea typeface="Verdana"/>
              <a:cs typeface="Space Grotesk" pitchFamily="2" charset="77"/>
            </a:endParaRPr>
          </a:p>
        </p:txBody>
      </p:sp>
      <p:sp>
        <p:nvSpPr>
          <p:cNvPr id="17" name="Rectangle 16">
            <a:extLst>
              <a:ext uri="{FF2B5EF4-FFF2-40B4-BE49-F238E27FC236}">
                <a16:creationId xmlns:a16="http://schemas.microsoft.com/office/drawing/2014/main" id="{F9C4E7D9-38D3-2300-67B9-4FBF21A269E1}"/>
              </a:ext>
            </a:extLst>
          </p:cNvPr>
          <p:cNvSpPr>
            <a:spLocks noChangeArrowheads="1"/>
          </p:cNvSpPr>
          <p:nvPr/>
        </p:nvSpPr>
        <p:spPr bwMode="auto">
          <a:xfrm>
            <a:off x="931775" y="18928232"/>
            <a:ext cx="13722828" cy="15299927"/>
          </a:xfrm>
          <a:prstGeom prst="rect">
            <a:avLst/>
          </a:prstGeom>
          <a:solidFill>
            <a:schemeClr val="bg1"/>
          </a:solidFill>
          <a:ln w="12700">
            <a:solidFill>
              <a:srgbClr val="FBD0FC"/>
            </a:solidFill>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marL="250190" indent="-250190" defTabSz="597541" eaLnBrk="0" hangingPunct="0">
              <a:spcBef>
                <a:spcPct val="50000"/>
              </a:spcBef>
            </a:pPr>
            <a:r>
              <a:rPr lang="en-US" sz="3800" b="1">
                <a:solidFill>
                  <a:srgbClr val="1E272C"/>
                </a:solidFill>
                <a:latin typeface="Space Grotesk" pitchFamily="2" charset="77"/>
                <a:ea typeface="Verdana"/>
                <a:cs typeface="Space Grotesk" pitchFamily="2" charset="77"/>
              </a:rPr>
              <a:t>Method(s)</a:t>
            </a:r>
          </a:p>
          <a:p>
            <a:pPr marL="250190" indent="-250190" defTabSz="597541" eaLnBrk="0" hangingPunct="0">
              <a:buSzPct val="60000"/>
            </a:pPr>
            <a:r>
              <a:rPr lang="en-AU" sz="1950">
                <a:solidFill>
                  <a:prstClr val="black"/>
                </a:solidFill>
                <a:latin typeface=""/>
                <a:ea typeface="Verdana"/>
              </a:rPr>
              <a:t>Tips for making a successful poster…</a:t>
            </a:r>
          </a:p>
          <a:p>
            <a:pPr marL="433705" indent="-433705" defTabSz="597541" eaLnBrk="0" hangingPunct="0">
              <a:buFont typeface="Arial"/>
              <a:buChar char="•"/>
            </a:pPr>
            <a:r>
              <a:rPr lang="en-AU" sz="1950">
                <a:solidFill>
                  <a:prstClr val="black"/>
                </a:solidFill>
                <a:latin typeface=""/>
                <a:ea typeface="Verdana"/>
              </a:rPr>
              <a:t>Re-write your paper into poster format i.e.. simplify everything, avoid data overkill. </a:t>
            </a:r>
          </a:p>
          <a:p>
            <a:pPr marL="433705" indent="-433705" defTabSz="597541" eaLnBrk="0" hangingPunct="0">
              <a:buFont typeface="Arial"/>
              <a:buChar char="•"/>
            </a:pPr>
            <a:r>
              <a:rPr lang="en-AU" sz="1950">
                <a:solidFill>
                  <a:prstClr val="black"/>
                </a:solidFill>
                <a:latin typeface=""/>
                <a:ea typeface="Verdana"/>
              </a:rPr>
              <a:t>Headings of more than 6 words should be in upper and lower case, not all capitals.</a:t>
            </a:r>
          </a:p>
          <a:p>
            <a:pPr marL="433705" indent="-433705" defTabSz="597541" eaLnBrk="0" hangingPunct="0">
              <a:buFont typeface="Arial"/>
              <a:buChar char="•"/>
            </a:pPr>
            <a:r>
              <a:rPr lang="en-AU" sz="1950">
                <a:solidFill>
                  <a:prstClr val="black"/>
                </a:solidFill>
                <a:latin typeface=""/>
                <a:ea typeface="Verdana"/>
              </a:rPr>
              <a:t>Never write whole sentences in capitals or underline to stress your point, use </a:t>
            </a:r>
            <a:r>
              <a:rPr lang="en-AU" sz="1950" b="1">
                <a:solidFill>
                  <a:prstClr val="black"/>
                </a:solidFill>
                <a:latin typeface=""/>
                <a:ea typeface="Verdana"/>
              </a:rPr>
              <a:t>bold</a:t>
            </a:r>
            <a:r>
              <a:rPr lang="en-AU" sz="1950">
                <a:solidFill>
                  <a:prstClr val="black"/>
                </a:solidFill>
                <a:latin typeface=""/>
                <a:ea typeface="Verdana"/>
              </a:rPr>
              <a:t> characters instead.</a:t>
            </a:r>
          </a:p>
          <a:p>
            <a:pPr marL="433705" indent="-433705" defTabSz="597541" eaLnBrk="0" hangingPunct="0">
              <a:buFont typeface="Arial"/>
              <a:buChar char="•"/>
            </a:pPr>
            <a:r>
              <a:rPr lang="en-AU" sz="1950">
                <a:solidFill>
                  <a:prstClr val="black"/>
                </a:solidFill>
                <a:latin typeface=""/>
                <a:ea typeface="Verdana"/>
              </a:rPr>
              <a:t>When laying out your poster, leave white space around your text. Don</a:t>
            </a:r>
            <a:r>
              <a:rPr lang="ja-JP" altLang="en-AU" sz="1950">
                <a:solidFill>
                  <a:prstClr val="black"/>
                </a:solidFill>
                <a:latin typeface=""/>
                <a:ea typeface="ＭＳ Ｐゴシック" panose="020B0600070205080204" pitchFamily="34" charset="-128"/>
              </a:rPr>
              <a:t>’</a:t>
            </a:r>
            <a:r>
              <a:rPr lang="en-AU" sz="1950">
                <a:solidFill>
                  <a:prstClr val="black"/>
                </a:solidFill>
                <a:latin typeface=""/>
                <a:ea typeface="Verdana"/>
              </a:rPr>
              <a:t>t overcrowd your poster.</a:t>
            </a:r>
          </a:p>
          <a:p>
            <a:pPr marL="433705" indent="-433705" defTabSz="597541" eaLnBrk="0" hangingPunct="0">
              <a:buFont typeface="Arial"/>
              <a:buChar char="•"/>
            </a:pPr>
            <a:r>
              <a:rPr lang="en-AU" sz="1950">
                <a:solidFill>
                  <a:prstClr val="black"/>
                </a:solidFill>
                <a:latin typeface=""/>
                <a:ea typeface="Verdana"/>
              </a:rPr>
              <a:t>Spell check and get someone else to proof-read.</a:t>
            </a:r>
            <a:endParaRPr lang="en-US" sz="1950">
              <a:solidFill>
                <a:prstClr val="black"/>
              </a:solidFill>
              <a:latin typeface=""/>
              <a:ea typeface="Verdana"/>
            </a:endParaRPr>
          </a:p>
        </p:txBody>
      </p:sp>
      <p:sp>
        <p:nvSpPr>
          <p:cNvPr id="22" name="Text Box 31">
            <a:extLst>
              <a:ext uri="{FF2B5EF4-FFF2-40B4-BE49-F238E27FC236}">
                <a16:creationId xmlns:a16="http://schemas.microsoft.com/office/drawing/2014/main" id="{E636942C-3077-D001-5521-3D68756FEA79}"/>
              </a:ext>
            </a:extLst>
          </p:cNvPr>
          <p:cNvSpPr txBox="1">
            <a:spLocks noChangeArrowheads="1"/>
          </p:cNvSpPr>
          <p:nvPr/>
        </p:nvSpPr>
        <p:spPr bwMode="auto">
          <a:xfrm>
            <a:off x="31531105" y="15755688"/>
            <a:ext cx="15433501" cy="9072354"/>
          </a:xfrm>
          <a:prstGeom prst="rect">
            <a:avLst/>
          </a:prstGeom>
          <a:solidFill>
            <a:schemeClr val="bg1"/>
          </a:solidFill>
          <a:ln w="28440">
            <a:solidFill>
              <a:srgbClr val="1E272C"/>
            </a:solidFill>
            <a:miter lim="800000"/>
            <a:headEnd/>
            <a:tailEnd/>
          </a:ln>
        </p:spPr>
        <p:txBody>
          <a:bodyPr wrap="square" lIns="76517" tIns="76517" rIns="76517" bIns="76517" anchor="t">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500" b="1">
                <a:solidFill>
                  <a:srgbClr val="ED6E6E"/>
                </a:solidFill>
                <a:latin typeface="Space Grotesk" pitchFamily="2" charset="77"/>
                <a:ea typeface="Verdana"/>
                <a:cs typeface="Space Grotesk" pitchFamily="2" charset="77"/>
              </a:rPr>
              <a:t>Tips for Inserting Graphs or Images</a:t>
            </a:r>
          </a:p>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200" b="1">
              <a:solidFill>
                <a:srgbClr val="ED6E6E"/>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b="1">
                <a:solidFill>
                  <a:srgbClr val="ED6E6E"/>
                </a:solidFill>
                <a:latin typeface=""/>
                <a:ea typeface="Verdana"/>
              </a:rPr>
              <a:t>Note:</a:t>
            </a:r>
            <a:r>
              <a:rPr lang="en-CA" altLang="en-US" sz="3200">
                <a:solidFill>
                  <a:srgbClr val="ED6E6E"/>
                </a:solidFill>
                <a:latin typeface=""/>
                <a:ea typeface="Verdana"/>
              </a:rPr>
              <a:t> Skip the following procedure if your graphs were created in PowerPoint®, Illustrator (eps file) or Excel.</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b="1">
                <a:solidFill>
                  <a:srgbClr val="000000"/>
                </a:solidFill>
                <a:latin typeface=""/>
                <a:ea typeface="Verdana"/>
              </a:rPr>
              <a:t>Image checking procedure:</a:t>
            </a:r>
            <a:r>
              <a:rPr lang="en-CA" altLang="en-US" sz="3200">
                <a:solidFill>
                  <a:srgbClr val="000000"/>
                </a:solidFill>
                <a:latin typeface=""/>
                <a:ea typeface="Verdana"/>
              </a:rPr>
              <a:t> After you insert the image (72 dpi screen resolution) and resize</a:t>
            </a:r>
            <a:r>
              <a:rPr lang="en-CA" altLang="en-US" sz="3200">
                <a:solidFill>
                  <a:srgbClr val="ED6E6E"/>
                </a:solidFill>
                <a:latin typeface=""/>
                <a:ea typeface="Verdana"/>
              </a:rPr>
              <a:t>*</a:t>
            </a:r>
            <a:r>
              <a:rPr lang="en-CA" altLang="en-US" sz="3200">
                <a:solidFill>
                  <a:srgbClr val="000000"/>
                </a:solidFill>
                <a:latin typeface=""/>
                <a:ea typeface="Verdana"/>
              </a:rPr>
              <a:t> to fit, right click on it and select </a:t>
            </a:r>
            <a:r>
              <a:rPr lang="en-CA" altLang="en-US" sz="3200" b="1">
                <a:solidFill>
                  <a:srgbClr val="000000"/>
                </a:solidFill>
                <a:latin typeface=""/>
                <a:ea typeface="Verdana"/>
              </a:rPr>
              <a:t>Format Picture</a:t>
            </a:r>
            <a:r>
              <a:rPr lang="en-CA" altLang="en-US" sz="3200">
                <a:solidFill>
                  <a:srgbClr val="000000"/>
                </a:solidFill>
                <a:latin typeface=""/>
                <a:ea typeface="Verdana"/>
              </a:rPr>
              <a:t>. When the pop-up window comes up, click on </a:t>
            </a:r>
            <a:r>
              <a:rPr lang="en-CA" altLang="en-US" sz="3200" b="1">
                <a:solidFill>
                  <a:srgbClr val="395238"/>
                </a:solidFill>
                <a:latin typeface=""/>
                <a:ea typeface="Verdana"/>
              </a:rPr>
              <a:t>size</a:t>
            </a:r>
            <a:r>
              <a:rPr lang="en-CA" altLang="en-US" sz="3200">
                <a:solidFill>
                  <a:srgbClr val="000000"/>
                </a:solidFill>
                <a:latin typeface=""/>
                <a:ea typeface="Verdana"/>
              </a:rPr>
              <a:t> and check the</a:t>
            </a:r>
            <a:r>
              <a:rPr lang="en-CA" altLang="en-US" sz="3200">
                <a:solidFill>
                  <a:srgbClr val="006AB2"/>
                </a:solidFill>
                <a:latin typeface=""/>
                <a:ea typeface="Verdana"/>
              </a:rPr>
              <a:t> </a:t>
            </a:r>
            <a:r>
              <a:rPr lang="en-CA" altLang="en-US" sz="3200" b="1">
                <a:solidFill>
                  <a:srgbClr val="ED6E6E"/>
                </a:solidFill>
                <a:latin typeface=""/>
                <a:ea typeface="Verdana"/>
              </a:rPr>
              <a:t>scale</a:t>
            </a:r>
            <a:r>
              <a:rPr lang="en-CA" altLang="en-US" sz="3200">
                <a:solidFill>
                  <a:srgbClr val="000000"/>
                </a:solidFill>
                <a:latin typeface=""/>
                <a:ea typeface="Verdana"/>
              </a:rPr>
              <a:t>. The image will print better if its width and height scale is at </a:t>
            </a:r>
            <a:r>
              <a:rPr lang="en-CA" altLang="en-US" sz="3200" b="1">
                <a:solidFill>
                  <a:srgbClr val="ED6E6E"/>
                </a:solidFill>
                <a:latin typeface=""/>
                <a:ea typeface="Verdana"/>
              </a:rPr>
              <a:t>25% or lower</a:t>
            </a:r>
            <a:r>
              <a:rPr lang="en-CA" altLang="en-US" sz="3200">
                <a:solidFill>
                  <a:srgbClr val="006AB2"/>
                </a:solidFill>
                <a:latin typeface=""/>
                <a:ea typeface="Verdana"/>
              </a:rPr>
              <a:t> </a:t>
            </a:r>
            <a:r>
              <a:rPr lang="en-CA" altLang="en-US" sz="3200">
                <a:solidFill>
                  <a:srgbClr val="000000"/>
                </a:solidFill>
                <a:latin typeface=""/>
                <a:ea typeface="Verdana"/>
              </a:rPr>
              <a:t>(20% or 10%, etc.) </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a:solidFill>
                  <a:srgbClr val="000000"/>
                </a:solidFill>
                <a:latin typeface=""/>
                <a:ea typeface="Verdana"/>
              </a:rPr>
              <a:t>If the scale of the image is higher than 25%, try to replace it with a larger size (more dpi, e.g. 300dpi) image if possible. (</a:t>
            </a:r>
            <a:r>
              <a:rPr lang="en-CA" altLang="en-US" sz="3200" b="1">
                <a:solidFill>
                  <a:srgbClr val="000000"/>
                </a:solidFill>
                <a:latin typeface=""/>
                <a:ea typeface="Verdana"/>
              </a:rPr>
              <a:t>Note</a:t>
            </a:r>
            <a:r>
              <a:rPr lang="en-CA" altLang="en-US" sz="3200">
                <a:solidFill>
                  <a:srgbClr val="000000"/>
                </a:solidFill>
                <a:latin typeface=""/>
                <a:ea typeface="Verdana"/>
              </a:rPr>
              <a:t>: This should not be done by manually stretching the image to a larger size.)</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a:solidFill>
                  <a:srgbClr val="000000"/>
                </a:solidFill>
                <a:latin typeface=""/>
                <a:ea typeface="Verdana"/>
              </a:rPr>
              <a:t>If the resolution of the image is 300 dpi or higher (400 or 600 dpi), then check to make sure its scale is not higher than 100%.</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b="1">
                <a:solidFill>
                  <a:srgbClr val="ED6E6E"/>
                </a:solidFill>
                <a:latin typeface=""/>
                <a:ea typeface="Verdana"/>
              </a:rPr>
              <a:t>*</a:t>
            </a:r>
            <a:r>
              <a:rPr lang="en-CA" altLang="en-US" sz="3200" b="1">
                <a:solidFill>
                  <a:srgbClr val="000000"/>
                </a:solidFill>
                <a:latin typeface=""/>
                <a:ea typeface="Verdana"/>
              </a:rPr>
              <a:t>To resize an image</a:t>
            </a:r>
            <a:r>
              <a:rPr lang="en-CA" altLang="en-US" sz="3200">
                <a:solidFill>
                  <a:srgbClr val="000000"/>
                </a:solidFill>
                <a:latin typeface=""/>
                <a:ea typeface="Verdana"/>
              </a:rPr>
              <a:t> – Click on the image, hold the Shift key down and drag the bottom right corner to resize the image in proportion.</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a:solidFill>
                  <a:srgbClr val="000000"/>
                </a:solidFill>
                <a:latin typeface=""/>
                <a:ea typeface="Verdana"/>
              </a:rPr>
              <a:t>(Delete this box when inserting your text or image. This is only a reminder.)</a:t>
            </a:r>
          </a:p>
        </p:txBody>
      </p:sp>
      <p:sp>
        <p:nvSpPr>
          <p:cNvPr id="23" name="Text Box 30">
            <a:extLst>
              <a:ext uri="{FF2B5EF4-FFF2-40B4-BE49-F238E27FC236}">
                <a16:creationId xmlns:a16="http://schemas.microsoft.com/office/drawing/2014/main" id="{EA562D1D-C2BD-9F76-8237-1190E5FBC4FC}"/>
              </a:ext>
            </a:extLst>
          </p:cNvPr>
          <p:cNvSpPr txBox="1">
            <a:spLocks noChangeArrowheads="1"/>
          </p:cNvSpPr>
          <p:nvPr/>
        </p:nvSpPr>
        <p:spPr bwMode="auto">
          <a:xfrm>
            <a:off x="31531105" y="25551621"/>
            <a:ext cx="15433501" cy="4748094"/>
          </a:xfrm>
          <a:prstGeom prst="rect">
            <a:avLst/>
          </a:prstGeom>
          <a:solidFill>
            <a:schemeClr val="bg1"/>
          </a:solidFill>
          <a:ln w="28440">
            <a:solidFill>
              <a:srgbClr val="1E272C"/>
            </a:solidFill>
            <a:miter lim="800000"/>
            <a:headEnd/>
            <a:tailEnd/>
          </a:ln>
        </p:spPr>
        <p:txBody>
          <a:bodyPr wrap="square" lIns="75313" tIns="76517" rIns="75313" bIns="76517" anchor="t">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US" altLang="en-US" sz="3500" b="1">
                <a:solidFill>
                  <a:srgbClr val="ED6E6E"/>
                </a:solidFill>
                <a:latin typeface="Space Grotesk" pitchFamily="2" charset="77"/>
                <a:ea typeface="Verdana"/>
                <a:cs typeface="Space Grotesk" pitchFamily="2" charset="77"/>
              </a:rPr>
              <a:t>Tips for Title/Headers Bar Color</a:t>
            </a:r>
          </a:p>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US" altLang="en-US" sz="3200" b="1">
              <a:solidFill>
                <a:srgbClr val="ED6E6E"/>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US" altLang="en-US" sz="3200" b="1">
                <a:solidFill>
                  <a:srgbClr val="000000"/>
                </a:solidFill>
                <a:latin typeface=""/>
                <a:ea typeface="Verdana"/>
              </a:rPr>
              <a:t>How to change the background color for </a:t>
            </a:r>
            <a:br>
              <a:rPr lang="en-US" altLang="en-US" sz="3200" b="1">
                <a:latin typeface=""/>
              </a:rPr>
            </a:br>
            <a:r>
              <a:rPr lang="en-US" altLang="en-US" sz="3200" b="1">
                <a:solidFill>
                  <a:srgbClr val="000000"/>
                </a:solidFill>
                <a:latin typeface=""/>
                <a:ea typeface="Verdana"/>
              </a:rPr>
              <a:t>the poster title and headers:</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US" altLang="en-US" sz="3200">
                <a:solidFill>
                  <a:srgbClr val="000000"/>
                </a:solidFill>
                <a:latin typeface=""/>
                <a:ea typeface="Verdana"/>
              </a:rPr>
              <a:t>Right click on the bar and select </a:t>
            </a:r>
            <a:r>
              <a:rPr lang="en-US" altLang="en-US" sz="3200" b="1">
                <a:solidFill>
                  <a:srgbClr val="000000"/>
                </a:solidFill>
                <a:latin typeface=""/>
                <a:ea typeface="Verdana"/>
              </a:rPr>
              <a:t>Format </a:t>
            </a:r>
            <a:r>
              <a:rPr lang="en-US" altLang="en-US" sz="3200" b="1" err="1">
                <a:solidFill>
                  <a:srgbClr val="000000"/>
                </a:solidFill>
                <a:latin typeface=""/>
                <a:ea typeface="Verdana"/>
              </a:rPr>
              <a:t>Autoshape</a:t>
            </a:r>
            <a:r>
              <a:rPr lang="en-US" altLang="en-US" sz="3200">
                <a:solidFill>
                  <a:srgbClr val="000000"/>
                </a:solidFill>
                <a:latin typeface=""/>
                <a:ea typeface="Verdana"/>
              </a:rPr>
              <a:t>. When the pop-up window comes up, select your color under “</a:t>
            </a:r>
            <a:r>
              <a:rPr lang="en-US" altLang="en-US" sz="3200" b="1">
                <a:solidFill>
                  <a:srgbClr val="ED6E6E"/>
                </a:solidFill>
                <a:latin typeface=""/>
                <a:ea typeface="Verdana"/>
              </a:rPr>
              <a:t>Fill</a:t>
            </a:r>
            <a:r>
              <a:rPr lang="en-US" altLang="en-US" sz="3200">
                <a:solidFill>
                  <a:srgbClr val="000000"/>
                </a:solidFill>
                <a:latin typeface=""/>
                <a:ea typeface="Verdana"/>
              </a:rPr>
              <a:t>” and then “</a:t>
            </a:r>
            <a:r>
              <a:rPr lang="en-US" altLang="en-US" sz="3200" b="1">
                <a:solidFill>
                  <a:srgbClr val="ED6E6E"/>
                </a:solidFill>
                <a:latin typeface=""/>
                <a:ea typeface="Verdana"/>
              </a:rPr>
              <a:t>Color</a:t>
            </a:r>
            <a:r>
              <a:rPr lang="en-US" altLang="en-US" sz="3200">
                <a:solidFill>
                  <a:srgbClr val="000000"/>
                </a:solidFill>
                <a:latin typeface=""/>
                <a:ea typeface="Verdana"/>
              </a:rPr>
              <a:t>” menu. For more effects select Fill Effects under the Color option.</a:t>
            </a:r>
          </a:p>
          <a:p>
            <a:pPr algn="ct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US" altLang="en-US" sz="3200">
                <a:solidFill>
                  <a:srgbClr val="000000"/>
                </a:solidFill>
                <a:latin typeface=""/>
                <a:ea typeface="Verdana"/>
              </a:rPr>
              <a:t>(Delete this box when inserting your text or image. This is only a reminder.)   </a:t>
            </a:r>
          </a:p>
        </p:txBody>
      </p:sp>
      <p:sp>
        <p:nvSpPr>
          <p:cNvPr id="24" name="Text Box 27">
            <a:extLst>
              <a:ext uri="{FF2B5EF4-FFF2-40B4-BE49-F238E27FC236}">
                <a16:creationId xmlns:a16="http://schemas.microsoft.com/office/drawing/2014/main" id="{EF542B67-5BFB-A909-F7FA-4DDD3420F2B5}"/>
              </a:ext>
            </a:extLst>
          </p:cNvPr>
          <p:cNvSpPr txBox="1">
            <a:spLocks noChangeArrowheads="1"/>
          </p:cNvSpPr>
          <p:nvPr/>
        </p:nvSpPr>
        <p:spPr bwMode="auto">
          <a:xfrm>
            <a:off x="31531105" y="31023294"/>
            <a:ext cx="15433501" cy="3727301"/>
          </a:xfrm>
          <a:prstGeom prst="rect">
            <a:avLst/>
          </a:prstGeom>
          <a:solidFill>
            <a:schemeClr val="bg1"/>
          </a:solidFill>
          <a:ln w="28440">
            <a:solidFill>
              <a:srgbClr val="1E272C"/>
            </a:solidFill>
            <a:miter lim="800000"/>
            <a:headEnd/>
            <a:tailEnd/>
          </a:ln>
        </p:spPr>
        <p:txBody>
          <a:bodyPr wrap="square" lIns="75313" tIns="76517" rIns="75313" bIns="76517" anchor="t">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500" b="1">
                <a:solidFill>
                  <a:srgbClr val="ED6E6E"/>
                </a:solidFill>
                <a:latin typeface="Space Grotesk" pitchFamily="2" charset="77"/>
                <a:ea typeface="Verdana"/>
                <a:cs typeface="Space Grotesk" pitchFamily="2" charset="77"/>
              </a:rPr>
              <a:t>Tips for Excel Charts</a:t>
            </a:r>
          </a:p>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500" b="1">
              <a:solidFill>
                <a:srgbClr val="ED6E6E"/>
              </a:solidFill>
              <a:latin typeface="Space Grotesk" pitchFamily="2" charset="77"/>
              <a:ea typeface="Verdana"/>
              <a:cs typeface="Space Grotesk" pitchFamily="2" charset="77"/>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a:solidFill>
                  <a:srgbClr val="000000"/>
                </a:solidFill>
                <a:latin typeface=""/>
                <a:ea typeface="Verdana"/>
              </a:rPr>
              <a:t>Copy and paste your Excel chart. The chart can be stretched to fit as required. If you need to edits parts of the chart, we recommend you edit the original chart in Excel, then re-paste the new chart.</a:t>
            </a:r>
          </a:p>
          <a:p>
            <a:pPr algn="ct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a:solidFill>
                  <a:srgbClr val="000000"/>
                </a:solidFill>
                <a:latin typeface=""/>
                <a:ea typeface="Verdana"/>
              </a:rPr>
              <a:t>(Delete this box when inserting your text or image. This is only a reminder.)</a:t>
            </a:r>
          </a:p>
        </p:txBody>
      </p:sp>
      <p:pic>
        <p:nvPicPr>
          <p:cNvPr id="30" name="Picture 29" descr="A logo with a black background&#10;&#10;Description automatically generated">
            <a:extLst>
              <a:ext uri="{FF2B5EF4-FFF2-40B4-BE49-F238E27FC236}">
                <a16:creationId xmlns:a16="http://schemas.microsoft.com/office/drawing/2014/main" id="{E3EAC6BD-953C-DBE8-CE33-12F298B670C5}"/>
              </a:ext>
            </a:extLst>
          </p:cNvPr>
          <p:cNvPicPr>
            <a:picLocks noChangeAspect="1"/>
          </p:cNvPicPr>
          <p:nvPr/>
        </p:nvPicPr>
        <p:blipFill>
          <a:blip r:embed="rId2"/>
          <a:stretch>
            <a:fillRect/>
          </a:stretch>
        </p:blipFill>
        <p:spPr>
          <a:xfrm>
            <a:off x="25877073" y="40903506"/>
            <a:ext cx="3946873" cy="1935710"/>
          </a:xfrm>
          <a:prstGeom prst="rect">
            <a:avLst/>
          </a:prstGeom>
        </p:spPr>
      </p:pic>
      <p:sp>
        <p:nvSpPr>
          <p:cNvPr id="3" name="TextBox 1">
            <a:extLst>
              <a:ext uri="{FF2B5EF4-FFF2-40B4-BE49-F238E27FC236}">
                <a16:creationId xmlns:a16="http://schemas.microsoft.com/office/drawing/2014/main" id="{846B7F45-1740-0843-8754-1F6FB8BA3803}"/>
              </a:ext>
            </a:extLst>
          </p:cNvPr>
          <p:cNvSpPr txBox="1"/>
          <p:nvPr/>
        </p:nvSpPr>
        <p:spPr>
          <a:xfrm>
            <a:off x="10632822" y="1384909"/>
            <a:ext cx="15873775" cy="1015663"/>
          </a:xfrm>
          <a:prstGeom prst="rect">
            <a:avLst/>
          </a:prstGeom>
          <a:noFill/>
        </p:spPr>
        <p:txBody>
          <a:bodyPr wrap="square" lIns="91440" tIns="45720" rIns="91440" bIns="45720" rtlCol="0" anchor="t">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algn="ctr" defTabSz="2769359"/>
            <a:r>
              <a:rPr lang="en-NL" sz="6000" b="1">
                <a:solidFill>
                  <a:srgbClr val="FBD0FC"/>
                </a:solidFill>
                <a:latin typeface="Space Grotesk" pitchFamily="2" charset="77"/>
                <a:ea typeface="Verdana"/>
                <a:cs typeface="Space Grotesk" pitchFamily="2" charset="77"/>
              </a:rPr>
              <a:t>Poster title goes here</a:t>
            </a:r>
            <a:endParaRPr lang="en-US" sz="6000" b="1">
              <a:solidFill>
                <a:srgbClr val="FBD0FC"/>
              </a:solidFill>
              <a:latin typeface="Space Grotesk" pitchFamily="2" charset="77"/>
              <a:ea typeface="Verdana"/>
              <a:cs typeface="Space Grotesk" pitchFamily="2" charset="77"/>
            </a:endParaRPr>
          </a:p>
        </p:txBody>
      </p:sp>
      <p:sp>
        <p:nvSpPr>
          <p:cNvPr id="25" name="Text Box 31">
            <a:extLst>
              <a:ext uri="{FF2B5EF4-FFF2-40B4-BE49-F238E27FC236}">
                <a16:creationId xmlns:a16="http://schemas.microsoft.com/office/drawing/2014/main" id="{75D8671D-E269-5934-2761-D37AC4CA0A05}"/>
              </a:ext>
            </a:extLst>
          </p:cNvPr>
          <p:cNvSpPr txBox="1">
            <a:spLocks noChangeArrowheads="1"/>
          </p:cNvSpPr>
          <p:nvPr/>
        </p:nvSpPr>
        <p:spPr bwMode="auto">
          <a:xfrm>
            <a:off x="31531105" y="-3416"/>
            <a:ext cx="15433501" cy="15035525"/>
          </a:xfrm>
          <a:prstGeom prst="rect">
            <a:avLst/>
          </a:prstGeom>
          <a:solidFill>
            <a:schemeClr val="bg1"/>
          </a:solidFill>
          <a:ln w="28440">
            <a:solidFill>
              <a:srgbClr val="1E272C"/>
            </a:solidFill>
            <a:miter lim="800000"/>
            <a:headEnd/>
            <a:tailEnd/>
          </a:ln>
        </p:spPr>
        <p:txBody>
          <a:bodyPr wrap="square" lIns="76517" tIns="76517" rIns="76517" bIns="76517" anchor="t">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500" b="1">
                <a:solidFill>
                  <a:srgbClr val="ED6E6E"/>
                </a:solidFill>
                <a:latin typeface="Space Grotesk" pitchFamily="2" charset="77"/>
                <a:ea typeface="Verdana"/>
                <a:cs typeface="Space Grotesk" pitchFamily="2" charset="77"/>
              </a:rPr>
              <a:t>Note for Fonts</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200" b="1">
              <a:solidFill>
                <a:srgbClr val="ED6E6E"/>
              </a:solidFill>
              <a:latin typeface="Verdana"/>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b="1">
                <a:solidFill>
                  <a:srgbClr val="000000"/>
                </a:solidFill>
                <a:latin typeface=""/>
                <a:ea typeface="Verdana"/>
              </a:rPr>
              <a:t>Fonts:</a:t>
            </a:r>
            <a:r>
              <a:rPr lang="en-CA" altLang="en-US" sz="3200">
                <a:solidFill>
                  <a:srgbClr val="000000"/>
                </a:solidFill>
                <a:latin typeface=""/>
                <a:ea typeface="Verdana"/>
              </a:rPr>
              <a:t> For this document, and all EHA branded collateral there are some specified fonts. The font for titles is </a:t>
            </a:r>
            <a:r>
              <a:rPr lang="en-CA" altLang="en-US" sz="3200" b="1">
                <a:solidFill>
                  <a:srgbClr val="000000"/>
                </a:solidFill>
                <a:latin typeface=""/>
                <a:ea typeface="Verdana"/>
              </a:rPr>
              <a:t>Space Grotesk</a:t>
            </a:r>
            <a:r>
              <a:rPr lang="en-CA" altLang="en-US" sz="3200">
                <a:solidFill>
                  <a:srgbClr val="000000"/>
                </a:solidFill>
                <a:latin typeface=""/>
                <a:ea typeface="Verdana"/>
              </a:rPr>
              <a:t> and for body text the font is </a:t>
            </a:r>
            <a:r>
              <a:rPr lang="en-CA" altLang="en-US" sz="3200" b="1">
                <a:solidFill>
                  <a:srgbClr val="000000"/>
                </a:solidFill>
                <a:latin typeface=""/>
                <a:ea typeface="Verdana"/>
              </a:rPr>
              <a:t>Work Sans</a:t>
            </a:r>
            <a:r>
              <a:rPr lang="en-CA" altLang="en-US" sz="3200">
                <a:solidFill>
                  <a:srgbClr val="000000"/>
                </a:solidFill>
                <a:latin typeface=""/>
                <a:ea typeface="Verdana"/>
              </a:rPr>
              <a:t>. These fonts should be provided to you in the same email where you received this template. </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200">
              <a:solidFill>
                <a:srgbClr val="000000"/>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a:solidFill>
                  <a:srgbClr val="000000"/>
                </a:solidFill>
                <a:latin typeface=""/>
                <a:ea typeface="Verdana"/>
              </a:rPr>
              <a:t>On a windows computer, to use these fonts in the document, you will need to </a:t>
            </a:r>
            <a:r>
              <a:rPr lang="en-GB" sz="3200">
                <a:latin typeface=""/>
              </a:rPr>
              <a:t>Download the font files. These often come compressed in </a:t>
            </a:r>
            <a:r>
              <a:rPr lang="en-GB" sz="3200" i="1">
                <a:latin typeface=""/>
              </a:rPr>
              <a:t>.zip folders</a:t>
            </a:r>
            <a:r>
              <a:rPr lang="en-GB" sz="3200">
                <a:latin typeface=""/>
              </a:rPr>
              <a:t>. In one .zip folder, you might find several variations on the same font, such as “light” and “heavy”. If the font files are zipped, unzip them by right-clicking the .zip folder and then clicking </a:t>
            </a:r>
            <a:r>
              <a:rPr lang="en-GB" sz="3200" b="1">
                <a:latin typeface=""/>
              </a:rPr>
              <a:t>Extract</a:t>
            </a:r>
            <a:r>
              <a:rPr lang="en-GB" sz="3200">
                <a:latin typeface=""/>
              </a:rPr>
              <a:t>. Now you'll see the available TrueType and OpenType font files. Right-click the fonts you want and click </a:t>
            </a:r>
            <a:r>
              <a:rPr lang="en-GB" sz="3200" b="1">
                <a:latin typeface=""/>
              </a:rPr>
              <a:t>Install</a:t>
            </a:r>
            <a:r>
              <a:rPr lang="en-GB" sz="3200">
                <a:latin typeface=""/>
              </a:rPr>
              <a:t>. I</a:t>
            </a:r>
            <a:r>
              <a:rPr lang="en-GB" sz="3200">
                <a:effectLst/>
                <a:latin typeface=""/>
              </a:rPr>
              <a:t>f you're prompted to allow the program to make changes to your computer, and if you trust the source of the font, click </a:t>
            </a:r>
            <a:r>
              <a:rPr lang="en-GB" sz="3200" b="1">
                <a:effectLst/>
                <a:latin typeface=""/>
              </a:rPr>
              <a:t>Yes</a:t>
            </a:r>
            <a:r>
              <a:rPr lang="en-GB" sz="3200">
                <a:effectLst/>
                <a:latin typeface=""/>
              </a:rPr>
              <a:t>. Your new fonts will appear in the fonts list in PowerPoint.</a:t>
            </a:r>
            <a:endParaRPr lang="en-GB" sz="3200">
              <a:latin typeface=""/>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200">
              <a:solidFill>
                <a:srgbClr val="000000"/>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a:solidFill>
                  <a:srgbClr val="000000"/>
                </a:solidFill>
                <a:latin typeface=""/>
                <a:ea typeface="Verdana"/>
              </a:rPr>
              <a:t>On an apple computer, to use these fonts in the document, you will need to download the font files, open your “</a:t>
            </a:r>
            <a:r>
              <a:rPr lang="en-CA" altLang="en-US" sz="3200" b="1">
                <a:solidFill>
                  <a:srgbClr val="000000"/>
                </a:solidFill>
                <a:latin typeface=""/>
                <a:ea typeface="Verdana"/>
              </a:rPr>
              <a:t>Font Book</a:t>
            </a:r>
            <a:r>
              <a:rPr lang="en-CA" altLang="en-US" sz="3200">
                <a:solidFill>
                  <a:srgbClr val="000000"/>
                </a:solidFill>
                <a:latin typeface=""/>
                <a:ea typeface="Verdana"/>
              </a:rPr>
              <a:t>”, drag the fonts to the Font Book, and the open PowerPoint and your fonts will be ready for use. </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200">
              <a:solidFill>
                <a:srgbClr val="000000"/>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a:solidFill>
                  <a:srgbClr val="000000"/>
                </a:solidFill>
                <a:latin typeface=""/>
                <a:ea typeface="Verdana"/>
              </a:rPr>
              <a:t>If you did not receive the fonts by email, here are links for both. </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a:solidFill>
                  <a:srgbClr val="000000"/>
                </a:solidFill>
                <a:latin typeface=""/>
                <a:ea typeface="Verdana"/>
              </a:rPr>
              <a:t>Space Grotesk: </a:t>
            </a:r>
            <a:r>
              <a:rPr lang="en-CA" altLang="en-US" sz="3200">
                <a:solidFill>
                  <a:srgbClr val="000000"/>
                </a:solidFill>
                <a:latin typeface=""/>
                <a:ea typeface="Verdana"/>
                <a:hlinkClick r:id="rId3"/>
              </a:rPr>
              <a:t>Get Space Grotesk here</a:t>
            </a:r>
            <a:endParaRPr lang="en-CA" altLang="en-US" sz="3200">
              <a:solidFill>
                <a:srgbClr val="000000"/>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a:solidFill>
                  <a:srgbClr val="000000"/>
                </a:solidFill>
                <a:latin typeface=""/>
                <a:ea typeface="Verdana"/>
              </a:rPr>
              <a:t>Work Sans: </a:t>
            </a:r>
            <a:r>
              <a:rPr lang="en-CA" altLang="en-US" sz="3200">
                <a:solidFill>
                  <a:srgbClr val="000000"/>
                </a:solidFill>
                <a:latin typeface=""/>
                <a:ea typeface="Verdana"/>
                <a:hlinkClick r:id="rId4"/>
              </a:rPr>
              <a:t>Get Work Sans here</a:t>
            </a:r>
            <a:endParaRPr lang="en-CA" altLang="en-US" sz="3200">
              <a:solidFill>
                <a:srgbClr val="000000"/>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200">
              <a:solidFill>
                <a:srgbClr val="000000"/>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a:solidFill>
                  <a:srgbClr val="000000"/>
                </a:solidFill>
                <a:latin typeface=""/>
                <a:ea typeface="Verdana"/>
              </a:rPr>
              <a:t>In the worst-case scenario where uploading these fonts to the document does not work, please default to </a:t>
            </a:r>
            <a:r>
              <a:rPr lang="en-CA" altLang="en-US" sz="3200" b="1">
                <a:solidFill>
                  <a:srgbClr val="000000"/>
                </a:solidFill>
                <a:latin typeface=""/>
                <a:ea typeface="Verdana"/>
              </a:rPr>
              <a:t>Verdana</a:t>
            </a:r>
            <a:r>
              <a:rPr lang="en-CA" altLang="en-US" sz="3200">
                <a:solidFill>
                  <a:srgbClr val="000000"/>
                </a:solidFill>
                <a:latin typeface=""/>
                <a:ea typeface="Verdana"/>
              </a:rPr>
              <a:t>.</a:t>
            </a:r>
          </a:p>
        </p:txBody>
      </p:sp>
      <p:pic>
        <p:nvPicPr>
          <p:cNvPr id="27" name="Picture 26">
            <a:extLst>
              <a:ext uri="{FF2B5EF4-FFF2-40B4-BE49-F238E27FC236}">
                <a16:creationId xmlns:a16="http://schemas.microsoft.com/office/drawing/2014/main" id="{23852D2F-95A8-1B67-71B6-28345CC34A4F}"/>
              </a:ext>
            </a:extLst>
          </p:cNvPr>
          <p:cNvPicPr>
            <a:picLocks noChangeAspect="1"/>
          </p:cNvPicPr>
          <p:nvPr/>
        </p:nvPicPr>
        <p:blipFill>
          <a:blip r:embed="rId5">
            <a:extLst>
              <a:ext uri="{28A0092B-C50C-407E-A947-70E740481C1C}">
                <a14:useLocalDpi xmlns:a14="http://schemas.microsoft.com/office/drawing/2010/main" val="0"/>
              </a:ext>
            </a:extLst>
          </a:blip>
          <a:srcRect l="155" t="-20189" r="-1869" b="-3494"/>
          <a:stretch/>
        </p:blipFill>
        <p:spPr>
          <a:xfrm>
            <a:off x="908054" y="899664"/>
            <a:ext cx="7905634" cy="1885239"/>
          </a:xfrm>
          <a:prstGeom prst="rect">
            <a:avLst/>
          </a:prstGeom>
        </p:spPr>
      </p:pic>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2F7E4E6E8A03449358812824B46FEB" ma:contentTypeVersion="18" ma:contentTypeDescription="Create a new document." ma:contentTypeScope="" ma:versionID="8839dcb3c11559851f690139195dad97">
  <xsd:schema xmlns:xsd="http://www.w3.org/2001/XMLSchema" xmlns:xs="http://www.w3.org/2001/XMLSchema" xmlns:p="http://schemas.microsoft.com/office/2006/metadata/properties" xmlns:ns2="5b6f976f-f798-4b57-b2d0-1634e043936f" xmlns:ns3="f6b26cdf-43c8-4835-ad31-95a98fdd9fde" targetNamespace="http://schemas.microsoft.com/office/2006/metadata/properties" ma:root="true" ma:fieldsID="bc11f8bf0245d1e26e98a000b7d60225" ns2:_="" ns3:_="">
    <xsd:import namespace="5b6f976f-f798-4b57-b2d0-1634e043936f"/>
    <xsd:import namespace="f6b26cdf-43c8-4835-ad31-95a98fdd9fd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6f976f-f798-4b57-b2d0-1634e04393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17a9e5e-69d0-44c7-9c2a-3259acdd59b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b26cdf-43c8-4835-ad31-95a98fdd9fd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29eca83-9f53-4bf8-a0e7-8f9f23982e2e}" ma:internalName="TaxCatchAll" ma:showField="CatchAllData" ma:web="f6b26cdf-43c8-4835-ad31-95a98fdd9f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b6f976f-f798-4b57-b2d0-1634e043936f">
      <Terms xmlns="http://schemas.microsoft.com/office/infopath/2007/PartnerControls"/>
    </lcf76f155ced4ddcb4097134ff3c332f>
    <TaxCatchAll xmlns="f6b26cdf-43c8-4835-ad31-95a98fdd9fde" xsi:nil="true"/>
  </documentManagement>
</p:properties>
</file>

<file path=customXml/itemProps1.xml><?xml version="1.0" encoding="utf-8"?>
<ds:datastoreItem xmlns:ds="http://schemas.openxmlformats.org/officeDocument/2006/customXml" ds:itemID="{62600E87-72D4-4102-BA84-40824FCDDABE}">
  <ds:schemaRefs>
    <ds:schemaRef ds:uri="5b6f976f-f798-4b57-b2d0-1634e043936f"/>
    <ds:schemaRef ds:uri="f6b26cdf-43c8-4835-ad31-95a98fdd9fd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4F940A3-4F55-42B8-A11B-E4F24F365F68}">
  <ds:schemaRefs>
    <ds:schemaRef ds:uri="http://schemas.microsoft.com/sharepoint/v3/contenttype/forms"/>
  </ds:schemaRefs>
</ds:datastoreItem>
</file>

<file path=customXml/itemProps3.xml><?xml version="1.0" encoding="utf-8"?>
<ds:datastoreItem xmlns:ds="http://schemas.openxmlformats.org/officeDocument/2006/customXml" ds:itemID="{AF9B37C7-699C-49F9-AABF-2F9A5490C87F}">
  <ds:schemaRefs>
    <ds:schemaRef ds:uri="5b6f976f-f798-4b57-b2d0-1634e043936f"/>
    <ds:schemaRef ds:uri="f6b26cdf-43c8-4835-ad31-95a98fdd9fde"/>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1186</Words>
  <Application>Microsoft Office PowerPoint</Application>
  <PresentationFormat>Custom</PresentationFormat>
  <Paragraphs>74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Calibri</vt:lpstr>
      <vt:lpstr>Space Grotesk</vt:lpstr>
      <vt:lpstr>Verdana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Jennifer Scheffer</cp:lastModifiedBy>
  <cp:revision>1</cp:revision>
  <dcterms:created xsi:type="dcterms:W3CDTF">2013-07-15T20:26:40Z</dcterms:created>
  <dcterms:modified xsi:type="dcterms:W3CDTF">2024-11-18T11:16:23Z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0x010100802F7E4E6E8A03449358812824B46FEB</vt:lpwstr>
  </property>
  <property fmtid="{D5CDD505-2E9C-101B-9397-08002B2CF9AE}" pid="3" name="MediaServiceImageTags">
    <vt:lpwstr/>
  </property>
</Properties>
</file>