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8C"/>
    <a:srgbClr val="FBD0FC"/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06076-A2B0-4811-A67A-96E942CE4429}" v="1" dt="2024-11-06T11:45:1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lla Barcelo" userId="7e1b84c6-56ee-486e-abe8-ff3634b5f2a7" providerId="ADAL" clId="{02406076-A2B0-4811-A67A-96E942CE4429}"/>
    <pc:docChg chg="modSld">
      <pc:chgData name="Olalla Barcelo" userId="7e1b84c6-56ee-486e-abe8-ff3634b5f2a7" providerId="ADAL" clId="{02406076-A2B0-4811-A67A-96E942CE4429}" dt="2024-11-06T11:45:12.027" v="0" actId="113"/>
      <pc:docMkLst>
        <pc:docMk/>
      </pc:docMkLst>
      <pc:sldChg chg="modSp mod">
        <pc:chgData name="Olalla Barcelo" userId="7e1b84c6-56ee-486e-abe8-ff3634b5f2a7" providerId="ADAL" clId="{02406076-A2B0-4811-A67A-96E942CE4429}" dt="2024-11-06T11:45:12.027" v="0" actId="113"/>
        <pc:sldMkLst>
          <pc:docMk/>
          <pc:sldMk cId="3355116044" sldId="257"/>
        </pc:sldMkLst>
        <pc:spChg chg="mod">
          <ac:chgData name="Olalla Barcelo" userId="7e1b84c6-56ee-486e-abe8-ff3634b5f2a7" providerId="ADAL" clId="{02406076-A2B0-4811-A67A-96E942CE4429}" dt="2024-11-06T11:45:12.027" v="0" actId="113"/>
          <ac:spMkLst>
            <pc:docMk/>
            <pc:sldMk cId="3355116044" sldId="257"/>
            <ac:spMk id="19" creationId="{0B71C194-99FE-F1E6-5A45-144ADB6356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53EA-4269-A67D-FA3D-8FC4C1F12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0D54-3F69-6118-27E2-1F4F22DDB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C4D6B-2EC4-B7D1-0A42-7E4A0EB8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5A699-6153-E429-3229-B23B84C9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6AA0-A8DD-106D-6BBB-C937BB9D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8047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8AAF-E16C-CA07-8D70-3C59BC17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40391-20DB-67F7-2EFE-3CA92FFE7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FC1C-4502-B3F3-7EEB-B2C5ACB7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3F2D8-6CD8-5AB9-2CDE-5E4608AE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B3B0-5855-5A83-B7A8-531C6DDB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5214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84947-D5C7-76D8-2656-00026D841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77507-B1D4-83E9-9AD4-77600CE5D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4ADD-AFE5-DE11-6FA9-E89DE664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480E-22E8-5FEA-34DF-78F818D0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0D944-5C4C-B83E-6574-80A6B3F4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3334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DCA8-EB82-4B7A-30BF-3A1BE34D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2979-F4B5-FDE8-9D05-5D385A1D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63FF4-E079-71B2-3CB5-7AD4B072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86A93-DE9F-74F5-7A71-3010A88A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FAB5-A4E8-EF44-F8E2-64BD35F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672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AC32-3D62-7AF6-C586-D63C2FEA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E22C9-9A51-717D-5A51-1478644B2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E309-DAA6-7D26-5723-DA85C210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7C13-06A0-FCFF-405D-535A285C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AE8E-97C1-3D76-87AD-AB6E920B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1304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EE73-E45D-F722-CDEB-14C4DF6B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98F6-006F-336A-AFCA-6DD893178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066CB-BE03-635C-2F6C-5AF7D21CA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BDFB-3E80-8515-C0C2-F587B6A9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2D74E-9734-E2DB-C787-826BAF4E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F940A-5CA2-DE40-FD49-B3D9303A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921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9DE4-F133-1AB5-8A64-FB68F53D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5A18-7072-606C-4BD6-1A4780D5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30786-338E-C78D-41C2-E4F764F25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1A2E4-356A-9B1F-2C65-62547541C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14CB6-CB0F-CD58-8FB5-1EA7F487E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D97C1-6D79-B84C-3F52-FBBB5936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0BB07-6919-02CF-46BA-7436A76C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254062-C8FD-E480-4DE8-2788992A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747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6E1A-D72E-2E68-F7A9-95512BF2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7D822-A00B-A9CE-3D04-AC8A234E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6D040-F628-CA79-6F16-650BDB03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AF37B-FEA1-E8F3-4C83-EE74E4F9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7392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16421-6636-5207-42D7-348DFEBA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66369-1E30-56E6-C644-D239247A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84AF6-5D87-D933-3C1C-2B4262A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266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FC62-82A7-286D-ECF9-458A7750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6686-6A4A-1E43-F8CA-279DA01F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E92BF-2B2A-6B67-4513-1BEE9A5D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899B1-49BC-9E51-B2DB-05B0DDE1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0FBB2-81C8-465D-F5D2-1B205F25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AB39E-2EB3-1B76-62A7-062FC012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3448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DBA7-B081-9385-1585-04D07FDC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8B1D2-C377-9F13-4F80-5ED59F449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EDF9D-2184-F773-F213-4342B486B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9EFD5-5F5E-322D-865B-691EDE6C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3214B-3627-6557-0CCB-ED6754DD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067C8-286E-E21D-8973-EE44A27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6656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3A96D-A650-3E4C-1871-8C9C2B83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A77BF-E43A-55E5-6331-4DE1F961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DF7-D64B-A05C-B5F1-7FC0EB5D1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43E86-F7F0-5647-847E-83EF0E462D88}" type="datetimeFigureOut">
              <a:rPr lang="en-FR" smtClean="0"/>
              <a:t>11/06/2024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43C5-0C21-39DC-F161-4EB354063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EB831-31BD-CD74-BB44-F370B1202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14436-07EF-F44D-BEBC-FF6FD72DAAC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6177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7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26D38D-5AE6-7D43-4D9E-1E9A8151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A19328-53FA-F78A-6CC9-F758DCA9018C}"/>
              </a:ext>
            </a:extLst>
          </p:cNvPr>
          <p:cNvSpPr/>
          <p:nvPr/>
        </p:nvSpPr>
        <p:spPr>
          <a:xfrm>
            <a:off x="8708571" y="1357162"/>
            <a:ext cx="3483429" cy="5515579"/>
          </a:xfrm>
          <a:prstGeom prst="rect">
            <a:avLst/>
          </a:prstGeom>
          <a:solidFill>
            <a:srgbClr val="E7C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3" name="Picture 2" descr="A group of circles on a black background&#10;&#10;Description automatically generated">
            <a:extLst>
              <a:ext uri="{FF2B5EF4-FFF2-40B4-BE49-F238E27FC236}">
                <a16:creationId xmlns:a16="http://schemas.microsoft.com/office/drawing/2014/main" id="{651CD4CA-1F26-96C2-ECE7-984C5B13F4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7714" t="46354" r="17502" b="43051"/>
          <a:stretch/>
        </p:blipFill>
        <p:spPr>
          <a:xfrm>
            <a:off x="-1" y="-17066"/>
            <a:ext cx="12198927" cy="1728036"/>
          </a:xfrm>
          <a:prstGeom prst="rect">
            <a:avLst/>
          </a:prstGeom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37BB0BB-8255-747F-AD1F-E3549E8F0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8181" y="83644"/>
            <a:ext cx="3075272" cy="15376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7E5542-1360-85B5-DBA0-63CD21B56AD5}"/>
              </a:ext>
            </a:extLst>
          </p:cNvPr>
          <p:cNvSpPr txBox="1"/>
          <p:nvPr/>
        </p:nvSpPr>
        <p:spPr>
          <a:xfrm>
            <a:off x="9226560" y="2024626"/>
            <a:ext cx="2428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500" b="1">
                <a:solidFill>
                  <a:srgbClr val="1E272C"/>
                </a:solidFill>
                <a:latin typeface="Space Grotesk" pitchFamily="2" charset="77"/>
                <a:cs typeface="Space Grotesk" pitchFamily="2" charset="77"/>
              </a:rPr>
              <a:t>Early fee deadline:</a:t>
            </a:r>
          </a:p>
          <a:p>
            <a:pPr algn="ctr"/>
            <a:r>
              <a:rPr lang="en-GB" sz="1500">
                <a:solidFill>
                  <a:srgbClr val="1C262B"/>
                </a:solidFill>
                <a:effectLst/>
                <a:latin typeface="Space Grotesk Light" pitchFamily="2" charset="77"/>
                <a:cs typeface="Space Grotesk Light" pitchFamily="2" charset="77"/>
              </a:rPr>
              <a:t>Until December 15, 2024 </a:t>
            </a:r>
            <a:endParaRPr lang="en-GB" sz="1500">
              <a:effectLst/>
              <a:latin typeface="Space Grotesk Light" pitchFamily="2" charset="77"/>
              <a:cs typeface="Space Grotesk Ligh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C8063-B692-ADDF-AE3D-7DD53E6FE418}"/>
              </a:ext>
            </a:extLst>
          </p:cNvPr>
          <p:cNvSpPr txBox="1"/>
          <p:nvPr/>
        </p:nvSpPr>
        <p:spPr>
          <a:xfrm>
            <a:off x="9226560" y="2655413"/>
            <a:ext cx="242829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500" b="1">
                <a:solidFill>
                  <a:srgbClr val="1E272C"/>
                </a:solidFill>
                <a:latin typeface="Space Grotesk" pitchFamily="2" charset="77"/>
                <a:cs typeface="Space Grotesk" pitchFamily="2" charset="77"/>
              </a:rPr>
              <a:t>Regular fee:</a:t>
            </a:r>
          </a:p>
          <a:p>
            <a:pPr algn="ctr"/>
            <a:r>
              <a:rPr lang="en-GB" sz="1500">
                <a:solidFill>
                  <a:srgbClr val="000000"/>
                </a:solidFill>
                <a:latin typeface="Space Grotesk Light" pitchFamily="2" charset="77"/>
                <a:cs typeface="Space Grotesk Light" pitchFamily="2" charset="77"/>
              </a:rPr>
              <a:t>Until</a:t>
            </a:r>
            <a:r>
              <a:rPr lang="en-GB" sz="1500">
                <a:solidFill>
                  <a:srgbClr val="000000"/>
                </a:solidFill>
                <a:effectLst/>
                <a:latin typeface="Space Grotesk Light" pitchFamily="2" charset="77"/>
                <a:cs typeface="Space Grotesk Light" pitchFamily="2" charset="77"/>
              </a:rPr>
              <a:t> March 7,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472F3-137D-07E4-0792-D24EB38C8217}"/>
              </a:ext>
            </a:extLst>
          </p:cNvPr>
          <p:cNvSpPr txBox="1"/>
          <p:nvPr/>
        </p:nvSpPr>
        <p:spPr>
          <a:xfrm>
            <a:off x="9226560" y="4292827"/>
            <a:ext cx="2428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500" b="1">
                <a:solidFill>
                  <a:srgbClr val="1E272C"/>
                </a:solidFill>
                <a:latin typeface="Space Grotesk" pitchFamily="2" charset="77"/>
                <a:cs typeface="Space Grotesk" pitchFamily="2" charset="77"/>
              </a:rPr>
              <a:t>Register here: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0070F7-D81D-D679-C776-51B9A08140E3}"/>
              </a:ext>
            </a:extLst>
          </p:cNvPr>
          <p:cNvSpPr txBox="1"/>
          <p:nvPr/>
        </p:nvSpPr>
        <p:spPr>
          <a:xfrm>
            <a:off x="285953" y="1870738"/>
            <a:ext cx="820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FFFFF"/>
                </a:solidFill>
                <a:effectLst/>
                <a:latin typeface="Space Grotesk" pitchFamily="2" charset="77"/>
                <a:cs typeface="Space Grotesk" pitchFamily="2" charset="77"/>
              </a:rPr>
              <a:t>EHA-SWG Scientific Meeting </a:t>
            </a:r>
            <a:endParaRPr lang="en-GB" sz="4000" b="1">
              <a:effectLst/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49339B-F7AB-AEDB-95B8-7D7248525A2E}"/>
              </a:ext>
            </a:extLst>
          </p:cNvPr>
          <p:cNvSpPr txBox="1"/>
          <p:nvPr/>
        </p:nvSpPr>
        <p:spPr>
          <a:xfrm>
            <a:off x="235153" y="2600414"/>
            <a:ext cx="5553528" cy="100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FR" sz="2200">
                <a:solidFill>
                  <a:schemeClr val="bg1"/>
                </a:solidFill>
                <a:latin typeface="Space Grotesk Light" pitchFamily="2" charset="77"/>
                <a:cs typeface="Space Grotesk Light" pitchFamily="2" charset="77"/>
              </a:rPr>
              <a:t>“</a:t>
            </a: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Recent Advances in the Pathogenesis </a:t>
            </a:r>
            <a:b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</a:b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 and Treatment of Secondary</a:t>
            </a:r>
            <a:b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</a:b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 Acute Myeloid </a:t>
            </a:r>
            <a:r>
              <a:rPr lang="en-GB" sz="2200" err="1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Leukemia</a:t>
            </a: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” </a:t>
            </a:r>
            <a:endParaRPr lang="en-GB" sz="2200">
              <a:effectLst/>
              <a:latin typeface="Space Grotesk Light" pitchFamily="2" charset="77"/>
              <a:cs typeface="Space Grotesk Ligh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71C194-99FE-F1E6-5A45-144ADB6356DF}"/>
              </a:ext>
            </a:extLst>
          </p:cNvPr>
          <p:cNvSpPr txBox="1"/>
          <p:nvPr/>
        </p:nvSpPr>
        <p:spPr>
          <a:xfrm>
            <a:off x="314528" y="4175571"/>
            <a:ext cx="6583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>
                <a:solidFill>
                  <a:srgbClr val="E7CA8C"/>
                </a:solidFill>
                <a:effectLst/>
                <a:latin typeface="Space Grotesk" pitchFamily="2" charset="77"/>
                <a:cs typeface="Space Grotesk" pitchFamily="2" charset="77"/>
              </a:rPr>
              <a:t>Join us to advance care </a:t>
            </a:r>
            <a:r>
              <a:rPr lang="en-GB" sz="2500" b="1">
                <a:solidFill>
                  <a:srgbClr val="E7CA8C"/>
                </a:solidFill>
                <a:effectLst/>
                <a:latin typeface="Space Grotesk Light" pitchFamily="2" charset="77"/>
                <a:cs typeface="Space Grotesk Light" pitchFamily="2" charset="77"/>
              </a:rPr>
              <a:t>and innovations </a:t>
            </a:r>
            <a:r>
              <a:rPr lang="en-GB" sz="2500">
                <a:solidFill>
                  <a:srgbClr val="E7CA8C"/>
                </a:solidFill>
                <a:effectLst/>
                <a:latin typeface="Space Grotesk Light" pitchFamily="2" charset="77"/>
                <a:cs typeface="Space Grotesk Light" pitchFamily="2" charset="77"/>
              </a:rPr>
              <a:t>for patients with secondary AML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B6CA2-076E-D076-CB36-B16DA7544978}"/>
              </a:ext>
            </a:extLst>
          </p:cNvPr>
          <p:cNvSpPr txBox="1"/>
          <p:nvPr/>
        </p:nvSpPr>
        <p:spPr>
          <a:xfrm>
            <a:off x="314528" y="5604791"/>
            <a:ext cx="6583272" cy="98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April 25-26, 2025</a:t>
            </a:r>
          </a:p>
          <a:p>
            <a:pPr>
              <a:lnSpc>
                <a:spcPct val="90000"/>
              </a:lnSpc>
            </a:pPr>
            <a:r>
              <a:rPr lang="fr-FR" sz="3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Berlin, Germany</a:t>
            </a:r>
            <a:endParaRPr lang="en-FR" sz="3200">
              <a:solidFill>
                <a:schemeClr val="bg1"/>
              </a:solidFill>
              <a:latin typeface="Space Grotesk Light" pitchFamily="2" charset="77"/>
              <a:cs typeface="Space Grotesk Light" pitchFamily="2" charset="7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ECEF00A-7038-F311-C9A0-445EB639B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80085" y="4584414"/>
            <a:ext cx="2040754" cy="20407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5A30B9-BD05-0CDE-F7D6-71DAA7F4C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239" y="294861"/>
            <a:ext cx="1432122" cy="11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7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77561-AED3-E58E-EC44-6CFA0537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29AF4E-8CF3-6C13-8F89-A6629386A830}"/>
              </a:ext>
            </a:extLst>
          </p:cNvPr>
          <p:cNvSpPr/>
          <p:nvPr/>
        </p:nvSpPr>
        <p:spPr>
          <a:xfrm>
            <a:off x="8708571" y="1357162"/>
            <a:ext cx="3483429" cy="5515579"/>
          </a:xfrm>
          <a:prstGeom prst="rect">
            <a:avLst/>
          </a:prstGeom>
          <a:solidFill>
            <a:srgbClr val="E7C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3" name="Picture 2" descr="A group of circles on a black background&#10;&#10;Description automatically generated">
            <a:extLst>
              <a:ext uri="{FF2B5EF4-FFF2-40B4-BE49-F238E27FC236}">
                <a16:creationId xmlns:a16="http://schemas.microsoft.com/office/drawing/2014/main" id="{1222BBFD-4758-9B93-40A3-C5A34D94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7714" t="46354" r="17502" b="43051"/>
          <a:stretch/>
        </p:blipFill>
        <p:spPr>
          <a:xfrm>
            <a:off x="-1" y="-17066"/>
            <a:ext cx="12198927" cy="1728036"/>
          </a:xfrm>
          <a:prstGeom prst="rect">
            <a:avLst/>
          </a:prstGeom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C95080-50F7-4B97-3813-5C1A9A534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8181" y="83644"/>
            <a:ext cx="3075272" cy="15376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8B9D9F-9C87-12A6-BA3F-ECC8B3B71122}"/>
              </a:ext>
            </a:extLst>
          </p:cNvPr>
          <p:cNvSpPr txBox="1"/>
          <p:nvPr/>
        </p:nvSpPr>
        <p:spPr>
          <a:xfrm>
            <a:off x="9226560" y="2024626"/>
            <a:ext cx="2428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>
                <a:solidFill>
                  <a:srgbClr val="1C262B"/>
                </a:solidFill>
                <a:effectLst/>
                <a:latin typeface="Space Grotesk" pitchFamily="2" charset="77"/>
                <a:cs typeface="Space Grotesk" pitchFamily="2" charset="77"/>
              </a:rPr>
              <a:t>Abstract Submission &amp; Travel Grant </a:t>
            </a:r>
            <a:endParaRPr lang="en-GB" sz="1500" b="1">
              <a:effectLst/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en-GB" sz="1500" b="1">
                <a:solidFill>
                  <a:srgbClr val="1C262B"/>
                </a:solidFill>
                <a:effectLst/>
                <a:latin typeface="Space Grotesk" pitchFamily="2" charset="77"/>
                <a:cs typeface="Space Grotesk" pitchFamily="2" charset="77"/>
              </a:rPr>
              <a:t>Application Deadline: </a:t>
            </a:r>
            <a:r>
              <a:rPr lang="en-GB" sz="1500">
                <a:solidFill>
                  <a:srgbClr val="1C262B"/>
                </a:solidFill>
                <a:effectLst/>
                <a:latin typeface="Space Grotesk Light" pitchFamily="2" charset="77"/>
                <a:cs typeface="Space Grotesk Light" pitchFamily="2" charset="77"/>
              </a:rPr>
              <a:t>February 10, 2025 </a:t>
            </a:r>
            <a:endParaRPr lang="en-GB" sz="1500">
              <a:effectLst/>
              <a:latin typeface="Space Grotesk Light" pitchFamily="2" charset="77"/>
              <a:cs typeface="Space Grotesk Light" pitchFamily="2" charset="77"/>
            </a:endParaRPr>
          </a:p>
          <a:p>
            <a:pPr algn="ctr"/>
            <a:r>
              <a:rPr lang="en-GB" sz="1500">
                <a:solidFill>
                  <a:srgbClr val="1C262B"/>
                </a:solidFill>
                <a:effectLst/>
                <a:latin typeface="Space Grotesk Light" pitchFamily="2" charset="77"/>
                <a:cs typeface="Space Grotesk Light" pitchFamily="2" charset="77"/>
              </a:rPr>
              <a:t>23:59 CET </a:t>
            </a:r>
            <a:endParaRPr lang="en-GB" sz="1500">
              <a:effectLst/>
              <a:latin typeface="Space Grotesk Light" pitchFamily="2" charset="77"/>
              <a:cs typeface="Space Grotesk 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82B239-7088-38AC-AC6D-A4E9825D7AE4}"/>
              </a:ext>
            </a:extLst>
          </p:cNvPr>
          <p:cNvSpPr txBox="1"/>
          <p:nvPr/>
        </p:nvSpPr>
        <p:spPr>
          <a:xfrm>
            <a:off x="9071838" y="4292827"/>
            <a:ext cx="2756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500" b="1">
                <a:solidFill>
                  <a:srgbClr val="1E272C"/>
                </a:solidFill>
                <a:latin typeface="Space Grotesk" pitchFamily="2" charset="77"/>
                <a:cs typeface="Space Grotesk" pitchFamily="2" charset="77"/>
              </a:rPr>
              <a:t>Submit you abstracts here: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EEDED1-22F6-373E-BEC6-EF9A0E75ED16}"/>
              </a:ext>
            </a:extLst>
          </p:cNvPr>
          <p:cNvSpPr txBox="1"/>
          <p:nvPr/>
        </p:nvSpPr>
        <p:spPr>
          <a:xfrm>
            <a:off x="285953" y="1870738"/>
            <a:ext cx="820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FFFFF"/>
                </a:solidFill>
                <a:effectLst/>
                <a:latin typeface="Space Grotesk" pitchFamily="2" charset="77"/>
                <a:cs typeface="Space Grotesk" pitchFamily="2" charset="77"/>
              </a:rPr>
              <a:t>EHA-SWG Scientific Meeting </a:t>
            </a:r>
            <a:endParaRPr lang="en-GB" sz="4000" b="1">
              <a:effectLst/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1210C-0C50-0283-3D48-EE01D281B9B2}"/>
              </a:ext>
            </a:extLst>
          </p:cNvPr>
          <p:cNvSpPr txBox="1"/>
          <p:nvPr/>
        </p:nvSpPr>
        <p:spPr>
          <a:xfrm>
            <a:off x="235153" y="2600414"/>
            <a:ext cx="5553528" cy="100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FR" sz="2200">
                <a:solidFill>
                  <a:schemeClr val="bg1"/>
                </a:solidFill>
                <a:latin typeface="Space Grotesk Light" pitchFamily="2" charset="77"/>
                <a:cs typeface="Space Grotesk Light" pitchFamily="2" charset="77"/>
              </a:rPr>
              <a:t>“</a:t>
            </a: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Recent Advances in the Pathogenesis </a:t>
            </a:r>
            <a:b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</a:b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 and Treatment of Secondary</a:t>
            </a:r>
            <a:b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</a:b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 Acute Myeloid </a:t>
            </a:r>
            <a:r>
              <a:rPr lang="en-GB" sz="2200" err="1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Leukemia</a:t>
            </a:r>
            <a:r>
              <a:rPr lang="en-GB" sz="2200">
                <a:solidFill>
                  <a:srgbClr val="FFFFFF"/>
                </a:solidFill>
                <a:effectLst/>
                <a:latin typeface="Space Grotesk Light" pitchFamily="2" charset="77"/>
                <a:cs typeface="Space Grotesk Light" pitchFamily="2" charset="77"/>
              </a:rPr>
              <a:t>” </a:t>
            </a:r>
            <a:endParaRPr lang="en-GB" sz="2200">
              <a:effectLst/>
              <a:latin typeface="Space Grotesk Light" pitchFamily="2" charset="77"/>
              <a:cs typeface="Space Grotesk Ligh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35EF5-91A4-675B-11F0-379BAC6C926A}"/>
              </a:ext>
            </a:extLst>
          </p:cNvPr>
          <p:cNvSpPr txBox="1"/>
          <p:nvPr/>
        </p:nvSpPr>
        <p:spPr>
          <a:xfrm>
            <a:off x="314528" y="3983211"/>
            <a:ext cx="71008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>
                <a:solidFill>
                  <a:srgbClr val="E7CA8C"/>
                </a:solidFill>
                <a:effectLst/>
                <a:latin typeface="Space Grotesk" pitchFamily="2" charset="77"/>
                <a:cs typeface="Space Grotesk" pitchFamily="2" charset="77"/>
              </a:rPr>
              <a:t>Submit your abstract </a:t>
            </a:r>
            <a:r>
              <a:rPr lang="en-GB" sz="2500">
                <a:solidFill>
                  <a:srgbClr val="E7CA8C"/>
                </a:solidFill>
                <a:effectLst/>
                <a:latin typeface="Space Grotesk Light" pitchFamily="2" charset="77"/>
                <a:cs typeface="Space Grotesk Light" pitchFamily="2" charset="77"/>
              </a:rPr>
              <a:t>to share your research and contribute to advancing the field of secondary AML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FFC26-B804-D8C0-C3FA-C397AC214D47}"/>
              </a:ext>
            </a:extLst>
          </p:cNvPr>
          <p:cNvSpPr txBox="1"/>
          <p:nvPr/>
        </p:nvSpPr>
        <p:spPr>
          <a:xfrm>
            <a:off x="314528" y="5604791"/>
            <a:ext cx="6583272" cy="98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April 25-26, 2025</a:t>
            </a:r>
          </a:p>
          <a:p>
            <a:pPr>
              <a:lnSpc>
                <a:spcPct val="90000"/>
              </a:lnSpc>
            </a:pPr>
            <a:r>
              <a:rPr lang="fr-FR" sz="3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Berlin, Germany</a:t>
            </a:r>
            <a:endParaRPr lang="en-FR" sz="3200">
              <a:solidFill>
                <a:schemeClr val="bg1"/>
              </a:solidFill>
              <a:latin typeface="Space Grotesk Light" pitchFamily="2" charset="77"/>
              <a:cs typeface="Space Grotesk Light" pitchFamily="2" charset="7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AC27429-592A-C0AA-DBFD-A4D6E3157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80085" y="4584414"/>
            <a:ext cx="2040754" cy="20407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373886-C1F7-9AD6-8259-111278767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239" y="294861"/>
            <a:ext cx="1432122" cy="11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47688-DC36-499A-979F-6C2C963FB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BCDDEC-D667-46FB-9AEA-7336DF582A23}">
  <ds:schemaRefs>
    <ds:schemaRef ds:uri="5b6f976f-f798-4b57-b2d0-1634e043936f"/>
    <ds:schemaRef ds:uri="f6b26cdf-43c8-4835-ad31-95a98fdd9fd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ABC8D0-2C33-4BD0-B723-0D99B7150C0C}">
  <ds:schemaRefs>
    <ds:schemaRef ds:uri="5b6f976f-f798-4b57-b2d0-1634e043936f"/>
    <ds:schemaRef ds:uri="f6b26cdf-43c8-4835-ad31-95a98fdd9f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Eliott Davi</dc:creator>
  <cp:revision>1</cp:revision>
  <dcterms:created xsi:type="dcterms:W3CDTF">2024-10-17T13:04:03Z</dcterms:created>
  <dcterms:modified xsi:type="dcterms:W3CDTF">2024-11-06T11:45:44Z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