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F6D74E-695E-456A-AFC3-42016D39B3A8}" v="11" dt="2024-08-20T14:16:00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 showGuides="1">
      <p:cViewPr varScale="1">
        <p:scale>
          <a:sx n="111" d="100"/>
          <a:sy n="111" d="100"/>
        </p:scale>
        <p:origin x="5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Liu" userId="3fe38f02-c026-46c6-85e8-4061b38338a8" providerId="ADAL" clId="{88F6D74E-695E-456A-AFC3-42016D39B3A8}"/>
    <pc:docChg chg="custSel modSld">
      <pc:chgData name="Danny Liu" userId="3fe38f02-c026-46c6-85e8-4061b38338a8" providerId="ADAL" clId="{88F6D74E-695E-456A-AFC3-42016D39B3A8}" dt="2024-08-20T14:16:09.786" v="39" actId="1076"/>
      <pc:docMkLst>
        <pc:docMk/>
      </pc:docMkLst>
      <pc:sldChg chg="addSp delSp modSp mod">
        <pc:chgData name="Danny Liu" userId="3fe38f02-c026-46c6-85e8-4061b38338a8" providerId="ADAL" clId="{88F6D74E-695E-456A-AFC3-42016D39B3A8}" dt="2024-08-20T14:16:09.786" v="39" actId="1076"/>
        <pc:sldMkLst>
          <pc:docMk/>
          <pc:sldMk cId="1944116874" sldId="256"/>
        </pc:sldMkLst>
        <pc:picChg chg="add del mod">
          <ac:chgData name="Danny Liu" userId="3fe38f02-c026-46c6-85e8-4061b38338a8" providerId="ADAL" clId="{88F6D74E-695E-456A-AFC3-42016D39B3A8}" dt="2024-08-20T14:07:58.340" v="5" actId="478"/>
          <ac:picMkLst>
            <pc:docMk/>
            <pc:sldMk cId="1944116874" sldId="256"/>
            <ac:picMk id="58" creationId="{973A8604-4A04-E707-7F93-B04820D8100F}"/>
          </ac:picMkLst>
        </pc:picChg>
        <pc:picChg chg="add del mod">
          <ac:chgData name="Danny Liu" userId="3fe38f02-c026-46c6-85e8-4061b38338a8" providerId="ADAL" clId="{88F6D74E-695E-456A-AFC3-42016D39B3A8}" dt="2024-08-20T14:08:46.889" v="7" actId="478"/>
          <ac:picMkLst>
            <pc:docMk/>
            <pc:sldMk cId="1944116874" sldId="256"/>
            <ac:picMk id="62" creationId="{A0D4A9F5-A8AF-B270-E499-CEB41B641062}"/>
          </ac:picMkLst>
        </pc:picChg>
        <pc:picChg chg="add del mod">
          <ac:chgData name="Danny Liu" userId="3fe38f02-c026-46c6-85e8-4061b38338a8" providerId="ADAL" clId="{88F6D74E-695E-456A-AFC3-42016D39B3A8}" dt="2024-08-20T14:10:27.733" v="9" actId="478"/>
          <ac:picMkLst>
            <pc:docMk/>
            <pc:sldMk cId="1944116874" sldId="256"/>
            <ac:picMk id="64" creationId="{7DCF9935-B09F-F31C-457B-BC4675440088}"/>
          </ac:picMkLst>
        </pc:picChg>
        <pc:picChg chg="add del mod">
          <ac:chgData name="Danny Liu" userId="3fe38f02-c026-46c6-85e8-4061b38338a8" providerId="ADAL" clId="{88F6D74E-695E-456A-AFC3-42016D39B3A8}" dt="2024-08-20T14:10:35.752" v="14" actId="478"/>
          <ac:picMkLst>
            <pc:docMk/>
            <pc:sldMk cId="1944116874" sldId="256"/>
            <ac:picMk id="66" creationId="{93BE658E-F39B-99E2-9C71-B35B2C41E470}"/>
          </ac:picMkLst>
        </pc:picChg>
        <pc:picChg chg="add del mod">
          <ac:chgData name="Danny Liu" userId="3fe38f02-c026-46c6-85e8-4061b38338a8" providerId="ADAL" clId="{88F6D74E-695E-456A-AFC3-42016D39B3A8}" dt="2024-08-20T14:11:12.523" v="17" actId="478"/>
          <ac:picMkLst>
            <pc:docMk/>
            <pc:sldMk cId="1944116874" sldId="256"/>
            <ac:picMk id="68" creationId="{9BE8D2C5-3ABA-7F89-5175-E521CC14BE4B}"/>
          </ac:picMkLst>
        </pc:picChg>
        <pc:picChg chg="add del mod">
          <ac:chgData name="Danny Liu" userId="3fe38f02-c026-46c6-85e8-4061b38338a8" providerId="ADAL" clId="{88F6D74E-695E-456A-AFC3-42016D39B3A8}" dt="2024-08-20T14:11:43.651" v="19" actId="478"/>
          <ac:picMkLst>
            <pc:docMk/>
            <pc:sldMk cId="1944116874" sldId="256"/>
            <ac:picMk id="70" creationId="{E24703D2-7568-FE25-0F4B-55793481D506}"/>
          </ac:picMkLst>
        </pc:picChg>
        <pc:picChg chg="add del mod">
          <ac:chgData name="Danny Liu" userId="3fe38f02-c026-46c6-85e8-4061b38338a8" providerId="ADAL" clId="{88F6D74E-695E-456A-AFC3-42016D39B3A8}" dt="2024-08-20T14:13:53.045" v="27" actId="478"/>
          <ac:picMkLst>
            <pc:docMk/>
            <pc:sldMk cId="1944116874" sldId="256"/>
            <ac:picMk id="72" creationId="{9494B9C5-7D98-7CB9-B559-47F27D5EEADA}"/>
          </ac:picMkLst>
        </pc:picChg>
        <pc:picChg chg="add del mod">
          <ac:chgData name="Danny Liu" userId="3fe38f02-c026-46c6-85e8-4061b38338a8" providerId="ADAL" clId="{88F6D74E-695E-456A-AFC3-42016D39B3A8}" dt="2024-08-20T14:14:06.979" v="32" actId="478"/>
          <ac:picMkLst>
            <pc:docMk/>
            <pc:sldMk cId="1944116874" sldId="256"/>
            <ac:picMk id="74" creationId="{AF3BD50F-CF12-E03A-E1A2-D2D64966B594}"/>
          </ac:picMkLst>
        </pc:picChg>
        <pc:picChg chg="add mod">
          <ac:chgData name="Danny Liu" userId="3fe38f02-c026-46c6-85e8-4061b38338a8" providerId="ADAL" clId="{88F6D74E-695E-456A-AFC3-42016D39B3A8}" dt="2024-08-20T14:16:09.786" v="39" actId="1076"/>
          <ac:picMkLst>
            <pc:docMk/>
            <pc:sldMk cId="1944116874" sldId="256"/>
            <ac:picMk id="76" creationId="{737AA133-117D-525E-0601-D43FABE00D6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22-8-2024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22-8-2024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Vide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jdelijke aanduiding voor media 4">
            <a:extLst>
              <a:ext uri="{FF2B5EF4-FFF2-40B4-BE49-F238E27FC236}">
                <a16:creationId xmlns:a16="http://schemas.microsoft.com/office/drawing/2014/main" id="{AEF3E0AA-F8B1-1BF6-3D52-293F722890B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096000" y="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1AC5F-5098-E20F-AFFA-F3ECBE05A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1727" y="260276"/>
            <a:ext cx="1588778" cy="5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004" y="6147460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955B465-5F6B-97DB-AE6E-54FFCD7B98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04" y="6311664"/>
            <a:ext cx="853497" cy="30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451" y="6142508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6CD6AED-DF74-81C1-80AA-7E0447C0A020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803612-38D8-E745-92B5-F6AB9E5515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B376BDE-8132-A198-8CB6-95E6DAD6AC6F}"/>
              </a:ext>
            </a:extLst>
          </p:cNvPr>
          <p:cNvSpPr txBox="1"/>
          <p:nvPr userDrawn="1"/>
        </p:nvSpPr>
        <p:spPr>
          <a:xfrm>
            <a:off x="-2397760" y="-7090"/>
            <a:ext cx="2323500" cy="16850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 dirty="0"/>
              <a:t>Change background </a:t>
            </a:r>
            <a:r>
              <a:rPr lang="en-US" b="1" dirty="0" err="1"/>
              <a:t>colour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1. Right-Click</a:t>
            </a:r>
          </a:p>
          <a:p>
            <a:pPr lvl="0"/>
            <a:r>
              <a:rPr lang="en-US" dirty="0"/>
              <a:t>2. Choose: Format Background …</a:t>
            </a:r>
          </a:p>
          <a:p>
            <a:pPr lvl="0"/>
            <a:r>
              <a:rPr lang="en-US" dirty="0"/>
              <a:t>3. Select: Solid fill</a:t>
            </a:r>
          </a:p>
          <a:p>
            <a:pPr lvl="0"/>
            <a:r>
              <a:rPr lang="en-US" dirty="0"/>
              <a:t>4. Select a Brand </a:t>
            </a:r>
            <a:r>
              <a:rPr lang="en-US" dirty="0" err="1"/>
              <a:t>Colour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221816-CC73-70CF-6171-2E08CE8D85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131489" y="838198"/>
            <a:ext cx="1007539" cy="781711"/>
          </a:xfrm>
          <a:prstGeom prst="rect">
            <a:avLst/>
          </a:prstGeom>
        </p:spPr>
      </p:pic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A45575DB-5848-E730-B23A-E580FFC965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227" y="6290971"/>
            <a:ext cx="910977" cy="32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768" y="6147460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FBC7CF2-4265-0B38-F16D-3DF8776023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658" y="6281899"/>
            <a:ext cx="858116" cy="3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Tweede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5"/>
            <a:r>
              <a:rPr lang="en-US" dirty="0" err="1"/>
              <a:t>Zesde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6"/>
            <a:r>
              <a:rPr lang="en-US" dirty="0" err="1"/>
              <a:t>Zevende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7"/>
            <a:r>
              <a:rPr lang="en-US" dirty="0" err="1"/>
              <a:t>Achtste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1451" y="6142508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EE885A-2D7B-0F53-8A81-CB65804DE387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910229-6D94-9E52-4606-950D9531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6092E4-DFC7-050B-FDFC-B1B3F7DADF8B}"/>
              </a:ext>
            </a:extLst>
          </p:cNvPr>
          <p:cNvSpPr txBox="1"/>
          <p:nvPr userDrawn="1"/>
        </p:nvSpPr>
        <p:spPr>
          <a:xfrm>
            <a:off x="-2397760" y="-7090"/>
            <a:ext cx="2323500" cy="16850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 dirty="0"/>
              <a:t>Change background </a:t>
            </a:r>
            <a:r>
              <a:rPr lang="en-US" b="1" dirty="0" err="1"/>
              <a:t>colour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1. Right-Click</a:t>
            </a:r>
          </a:p>
          <a:p>
            <a:pPr lvl="0"/>
            <a:r>
              <a:rPr lang="en-US" dirty="0"/>
              <a:t>2. Choose: Format Background …</a:t>
            </a:r>
          </a:p>
          <a:p>
            <a:pPr lvl="0"/>
            <a:r>
              <a:rPr lang="en-US" dirty="0"/>
              <a:t>3. Select: Solid fill</a:t>
            </a:r>
          </a:p>
          <a:p>
            <a:pPr lvl="0"/>
            <a:r>
              <a:rPr lang="en-US" dirty="0"/>
              <a:t>4. Select a Brand </a:t>
            </a:r>
            <a:r>
              <a:rPr lang="en-US" dirty="0" err="1"/>
              <a:t>Colour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3FD574-49F6-9C9D-6AE5-4A7B2183C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131489" y="838198"/>
            <a:ext cx="1007539" cy="781711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3A5EF6F3-2D6E-1EDA-8762-D57AF579CB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464" y="6263067"/>
            <a:ext cx="885373" cy="3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7858794-FF77-6BA6-1EAD-F9C4DFE7FAA7}"/>
              </a:ext>
            </a:extLst>
          </p:cNvPr>
          <p:cNvSpPr txBox="1"/>
          <p:nvPr userDrawn="1"/>
        </p:nvSpPr>
        <p:spPr>
          <a:xfrm>
            <a:off x="-2397760" y="-7090"/>
            <a:ext cx="2323500" cy="168500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 dirty="0"/>
              <a:t>Change background </a:t>
            </a:r>
            <a:r>
              <a:rPr lang="en-US" b="1" dirty="0" err="1"/>
              <a:t>colour</a:t>
            </a:r>
            <a:r>
              <a:rPr lang="en-US" b="1" dirty="0"/>
              <a:t>:</a:t>
            </a:r>
          </a:p>
          <a:p>
            <a:pPr lvl="0"/>
            <a:r>
              <a:rPr lang="en-US" dirty="0"/>
              <a:t>1. Right-Click</a:t>
            </a:r>
          </a:p>
          <a:p>
            <a:pPr lvl="0"/>
            <a:r>
              <a:rPr lang="en-US" dirty="0"/>
              <a:t>2. Choose: Format Background …</a:t>
            </a:r>
          </a:p>
          <a:p>
            <a:pPr lvl="0"/>
            <a:r>
              <a:rPr lang="en-US" dirty="0"/>
              <a:t>3. Select: Solid fill</a:t>
            </a:r>
          </a:p>
          <a:p>
            <a:pPr lvl="0"/>
            <a:r>
              <a:rPr lang="en-US" dirty="0"/>
              <a:t>4. Select a Brand </a:t>
            </a:r>
            <a:r>
              <a:rPr lang="en-US" dirty="0" err="1"/>
              <a:t>Colour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6F0E42-ED9C-D1EA-9988-1FDBD9EBF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31489" y="838198"/>
            <a:ext cx="1007539" cy="7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1450" y="6196267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91CC03-2494-5964-BC17-3D55C6126E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latin typeface="+mn-lt"/>
              </a:rPr>
              <a:t>9 =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DFCC3-04BF-DF4F-A0C2-8D786AFBD9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FBA520-973D-973A-2D03-B0D678B84D72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chart slide as starting point of your own chart slide</a:t>
            </a:r>
          </a:p>
          <a:p>
            <a:r>
              <a:rPr lang="en-US" sz="900" b="0"/>
              <a:t>Copy and paste this slide, next edit the data (right click edit data) in the new slide</a:t>
            </a:r>
          </a:p>
          <a:p>
            <a:endParaRPr lang="en-US" sz="900"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6E888242-0F66-ADE8-AF7F-9B9CF401B5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5659289"/>
              </p:ext>
            </p:extLst>
          </p:nvPr>
        </p:nvGraphicFramePr>
        <p:xfrm>
          <a:off x="2032000" y="6949016"/>
          <a:ext cx="8127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424174757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38940352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8513834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4235674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4936675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6530247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333044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3531392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84648942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9352552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85902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56042710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9282613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6489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97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92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C8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0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92505"/>
                  </a:ext>
                </a:extLst>
              </a:tr>
            </a:tbl>
          </a:graphicData>
        </a:graphic>
      </p:graphicFrame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C3A3B6A2-533F-6664-A2B1-C36EDA657E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01" y="6329526"/>
            <a:ext cx="892175" cy="3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931" y="6208010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E4E697-518F-87E7-1BCF-D12A8985D43B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10B6DC0-EA67-DEFC-90E8-29ECCEE328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225" y="6347244"/>
            <a:ext cx="858982" cy="30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004" y="6147460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C99049-7CF5-E772-BE06-2AD634ACE776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87C042D-9A58-2C7F-FEC9-BD469E45D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604" y="6281192"/>
            <a:ext cx="835024" cy="3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813F401D-7968-0DDB-22C9-F47DE15CB2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4" y="278288"/>
            <a:ext cx="1457086" cy="52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762000" y="342900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C5E832C-5608-52FA-ADB0-5EBF26BB4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913" y="306665"/>
            <a:ext cx="1587789" cy="5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4010" y="6142508"/>
            <a:ext cx="1175406" cy="58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02F7144-C1CC-DE54-BD98-AB7FAED33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811" y="6253798"/>
            <a:ext cx="1094827" cy="3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73615" y="6142508"/>
            <a:ext cx="1175406" cy="58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003BBEA-D8E4-88C5-9D4D-341C454C2B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021" y="6278591"/>
            <a:ext cx="842251" cy="3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dirty="0"/>
              <a:t>Click to enter text</a:t>
            </a:r>
          </a:p>
          <a:p>
            <a:pPr lvl="1"/>
            <a:r>
              <a:rPr lang="en-US" dirty="0"/>
              <a:t>Tweede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5"/>
            <a:r>
              <a:rPr lang="en-US" dirty="0" err="1"/>
              <a:t>Zesde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6"/>
            <a:r>
              <a:rPr lang="en-US" dirty="0" err="1"/>
              <a:t>Zevende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7"/>
            <a:r>
              <a:rPr lang="en-US" dirty="0" err="1"/>
              <a:t>Achtste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0688" y="6167562"/>
            <a:ext cx="1175406" cy="58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93742039-7F78-D589-5540-60FBFA6EEB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516" y="6317673"/>
            <a:ext cx="785493" cy="28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315" y="6147460"/>
            <a:ext cx="1155600" cy="57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B5E211B-11B9-21A3-9A6D-9D1C6FE59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40" y="6261948"/>
            <a:ext cx="968952" cy="3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1315" y="6142508"/>
            <a:ext cx="1175406" cy="587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305F67A-8A35-DA76-F909-57D3537EC1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340" y="6286331"/>
            <a:ext cx="820751" cy="2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0688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449C2-DB9F-373E-9D31-82C4BAD7BD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5F86C7-EFBE-01B7-AED7-EE076EEFA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358197D-AE82-6146-84B5-AFA0100847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646" y="6253798"/>
            <a:ext cx="926534" cy="3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5" r:id="rId3"/>
    <p:sldLayoutId id="2147483651" r:id="rId4"/>
    <p:sldLayoutId id="2147483666" r:id="rId5"/>
    <p:sldLayoutId id="2147483650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55" r:id="rId14"/>
    <p:sldLayoutId id="2147483674" r:id="rId15"/>
    <p:sldLayoutId id="214748367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ndertitel 58">
            <a:extLst>
              <a:ext uri="{FF2B5EF4-FFF2-40B4-BE49-F238E27FC236}">
                <a16:creationId xmlns:a16="http://schemas.microsoft.com/office/drawing/2014/main" id="{D17F6A5F-3C9D-6241-6656-D1F18410C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216" y="2703817"/>
            <a:ext cx="5784570" cy="1450366"/>
          </a:xfrm>
        </p:spPr>
        <p:txBody>
          <a:bodyPr/>
          <a:lstStyle/>
          <a:p>
            <a:r>
              <a:rPr lang="en-US" sz="1800" dirty="0"/>
              <a:t>Uniting genomic and functional precision medicine, empowering hematological and solid-tumor researchers to enhance precision medicine for cancer patients.</a:t>
            </a:r>
          </a:p>
        </p:txBody>
      </p:sp>
      <p:sp>
        <p:nvSpPr>
          <p:cNvPr id="34" name="Titel 33">
            <a:extLst>
              <a:ext uri="{FF2B5EF4-FFF2-40B4-BE49-F238E27FC236}">
                <a16:creationId xmlns:a16="http://schemas.microsoft.com/office/drawing/2014/main" id="{17F82650-2FC6-0DB5-F91B-0F0FD9CF5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1130909"/>
            <a:ext cx="5784570" cy="1368451"/>
          </a:xfrm>
        </p:spPr>
        <p:txBody>
          <a:bodyPr/>
          <a:lstStyle/>
          <a:p>
            <a:r>
              <a:rPr lang="en-US" sz="4400" dirty="0"/>
              <a:t>EHA</a:t>
            </a:r>
            <a:r>
              <a:rPr lang="da-DK" sz="4400" dirty="0"/>
              <a:t>-SfPM Precision Medicine Meeting</a:t>
            </a:r>
            <a:endParaRPr lang="en-US" sz="4400" dirty="0"/>
          </a:p>
        </p:txBody>
      </p:sp>
      <p:sp>
        <p:nvSpPr>
          <p:cNvPr id="18" name="Tijdelijke aanduiding voor media 17">
            <a:extLst>
              <a:ext uri="{FF2B5EF4-FFF2-40B4-BE49-F238E27FC236}">
                <a16:creationId xmlns:a16="http://schemas.microsoft.com/office/drawing/2014/main" id="{8462AE04-1271-A539-BD72-B1F380B636C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Graphic 1" descr="Monthly calendar outline">
            <a:extLst>
              <a:ext uri="{FF2B5EF4-FFF2-40B4-BE49-F238E27FC236}">
                <a16:creationId xmlns:a16="http://schemas.microsoft.com/office/drawing/2014/main" id="{EDD8BB6F-24A3-F880-F714-589DBB3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993" y="4450726"/>
            <a:ext cx="662482" cy="662482"/>
          </a:xfrm>
          <a:prstGeom prst="rect">
            <a:avLst/>
          </a:prstGeom>
        </p:spPr>
      </p:pic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3F80172B-258F-0CDF-840E-89AF94F4C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034" y="5294204"/>
            <a:ext cx="700278" cy="700278"/>
          </a:xfrm>
          <a:prstGeom prst="rect">
            <a:avLst/>
          </a:prstGeom>
        </p:spPr>
      </p:pic>
      <p:sp>
        <p:nvSpPr>
          <p:cNvPr id="4" name="Ondertitel 58">
            <a:extLst>
              <a:ext uri="{FF2B5EF4-FFF2-40B4-BE49-F238E27FC236}">
                <a16:creationId xmlns:a16="http://schemas.microsoft.com/office/drawing/2014/main" id="{87620916-15C9-4760-9047-9F4BCB08097E}"/>
              </a:ext>
            </a:extLst>
          </p:cNvPr>
          <p:cNvSpPr txBox="1">
            <a:spLocks/>
          </p:cNvSpPr>
          <p:nvPr/>
        </p:nvSpPr>
        <p:spPr>
          <a:xfrm>
            <a:off x="973526" y="4569021"/>
            <a:ext cx="3537514" cy="399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September 25-27, 2024</a:t>
            </a:r>
          </a:p>
        </p:txBody>
      </p:sp>
      <p:sp>
        <p:nvSpPr>
          <p:cNvPr id="6" name="Ondertitel 58">
            <a:extLst>
              <a:ext uri="{FF2B5EF4-FFF2-40B4-BE49-F238E27FC236}">
                <a16:creationId xmlns:a16="http://schemas.microsoft.com/office/drawing/2014/main" id="{CE747D7D-50B4-DC78-FA77-925E1A3A3E97}"/>
              </a:ext>
            </a:extLst>
          </p:cNvPr>
          <p:cNvSpPr txBox="1">
            <a:spLocks/>
          </p:cNvSpPr>
          <p:nvPr/>
        </p:nvSpPr>
        <p:spPr>
          <a:xfrm>
            <a:off x="940271" y="5411920"/>
            <a:ext cx="3537514" cy="399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32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lang="nl-NL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Copenhagen, Denmark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3B025A-6B83-C034-DCFD-FD9EC648737B}"/>
              </a:ext>
            </a:extLst>
          </p:cNvPr>
          <p:cNvSpPr txBox="1"/>
          <p:nvPr/>
        </p:nvSpPr>
        <p:spPr>
          <a:xfrm>
            <a:off x="7109198" y="3572712"/>
            <a:ext cx="293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Share across communities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pic>
        <p:nvPicPr>
          <p:cNvPr id="39" name="Graphic 38" descr="Lightbulb outline">
            <a:extLst>
              <a:ext uri="{FF2B5EF4-FFF2-40B4-BE49-F238E27FC236}">
                <a16:creationId xmlns:a16="http://schemas.microsoft.com/office/drawing/2014/main" id="{2064CDAE-90C7-6CF7-AF4B-4540411E5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64516" y="4562822"/>
            <a:ext cx="444288" cy="444288"/>
          </a:xfrm>
          <a:prstGeom prst="rect">
            <a:avLst/>
          </a:prstGeom>
        </p:spPr>
      </p:pic>
      <p:pic>
        <p:nvPicPr>
          <p:cNvPr id="40" name="Graphic 39" descr="Refresh outline">
            <a:extLst>
              <a:ext uri="{FF2B5EF4-FFF2-40B4-BE49-F238E27FC236}">
                <a16:creationId xmlns:a16="http://schemas.microsoft.com/office/drawing/2014/main" id="{361B032B-0DC8-0DBA-5A9E-1102C4DA2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64516" y="5554177"/>
            <a:ext cx="461666" cy="461666"/>
          </a:xfrm>
          <a:prstGeom prst="rect">
            <a:avLst/>
          </a:prstGeom>
        </p:spPr>
      </p:pic>
      <p:pic>
        <p:nvPicPr>
          <p:cNvPr id="41" name="Graphic 40" descr="Group of men outline">
            <a:extLst>
              <a:ext uri="{FF2B5EF4-FFF2-40B4-BE49-F238E27FC236}">
                <a16:creationId xmlns:a16="http://schemas.microsoft.com/office/drawing/2014/main" id="{8ECED3E3-6247-5602-7F5D-52C3CF0FED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4516" y="3687474"/>
            <a:ext cx="444287" cy="44428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9A09D75-D50F-3650-9B3C-B51EC97D435C}"/>
              </a:ext>
            </a:extLst>
          </p:cNvPr>
          <p:cNvSpPr txBox="1"/>
          <p:nvPr/>
        </p:nvSpPr>
        <p:spPr>
          <a:xfrm>
            <a:off x="7109198" y="4501437"/>
            <a:ext cx="293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Learn across fields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A2CAE6E-6E6B-0514-12B0-C7F5DC55AC2A}"/>
              </a:ext>
            </a:extLst>
          </p:cNvPr>
          <p:cNvSpPr txBox="1"/>
          <p:nvPr/>
        </p:nvSpPr>
        <p:spPr>
          <a:xfrm>
            <a:off x="7109198" y="5463067"/>
            <a:ext cx="3345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Stay up to date on advancements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4CE84D-32F4-3D35-1996-E133C4732163}"/>
              </a:ext>
            </a:extLst>
          </p:cNvPr>
          <p:cNvSpPr txBox="1"/>
          <p:nvPr/>
        </p:nvSpPr>
        <p:spPr>
          <a:xfrm>
            <a:off x="7109198" y="3859326"/>
            <a:ext cx="477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Exchange experiences between genomic and functional precision medicine</a:t>
            </a:r>
            <a:r>
              <a:rPr lang="en-GB" sz="1100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.</a:t>
            </a:r>
            <a:endParaRPr lang="en-NL" sz="1100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9770683-EB5B-4C54-1BB6-1E94D6C1ED4F}"/>
              </a:ext>
            </a:extLst>
          </p:cNvPr>
          <p:cNvSpPr txBox="1"/>
          <p:nvPr/>
        </p:nvSpPr>
        <p:spPr>
          <a:xfrm>
            <a:off x="7109198" y="4790194"/>
            <a:ext cx="456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Tackle challenges in one field with expertise from another.</a:t>
            </a:r>
            <a:endParaRPr lang="en-NL" sz="1400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4F437-4C19-0E56-28BE-F64AD9C0913C}"/>
              </a:ext>
            </a:extLst>
          </p:cNvPr>
          <p:cNvSpPr txBox="1"/>
          <p:nvPr/>
        </p:nvSpPr>
        <p:spPr>
          <a:xfrm>
            <a:off x="7109198" y="5752053"/>
            <a:ext cx="477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Explore new advancements demonstrated in functional precision medicine.</a:t>
            </a:r>
            <a:endParaRPr lang="en-NL" sz="1400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B7DE03-17CE-282C-01CC-489E05C1990D}"/>
              </a:ext>
            </a:extLst>
          </p:cNvPr>
          <p:cNvSpPr txBox="1"/>
          <p:nvPr/>
        </p:nvSpPr>
        <p:spPr>
          <a:xfrm>
            <a:off x="6504783" y="3120885"/>
            <a:ext cx="488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  <a:ea typeface="DIN 2014 Demi" panose="020B0604020202020204" pitchFamily="34" charset="0"/>
              </a:rPr>
              <a:t>What you can enjoy at the meeting: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8D1DC4-2877-24F6-B007-F948A855FE07}"/>
              </a:ext>
            </a:extLst>
          </p:cNvPr>
          <p:cNvSpPr txBox="1"/>
          <p:nvPr/>
        </p:nvSpPr>
        <p:spPr>
          <a:xfrm>
            <a:off x="6504783" y="2428462"/>
            <a:ext cx="134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Brian Huntly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A25D08-D6C8-5CA4-42C4-84B0C922BA03}"/>
              </a:ext>
            </a:extLst>
          </p:cNvPr>
          <p:cNvSpPr txBox="1"/>
          <p:nvPr/>
        </p:nvSpPr>
        <p:spPr>
          <a:xfrm>
            <a:off x="8024929" y="2428461"/>
            <a:ext cx="1469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Olli </a:t>
            </a:r>
            <a:r>
              <a:rPr lang="en-GB" sz="1400" b="1" dirty="0" err="1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Kallioniemi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53EDBF0-D586-2D53-D36B-0904367B50F1}"/>
              </a:ext>
            </a:extLst>
          </p:cNvPr>
          <p:cNvSpPr txBox="1"/>
          <p:nvPr/>
        </p:nvSpPr>
        <p:spPr>
          <a:xfrm>
            <a:off x="9538998" y="2425975"/>
            <a:ext cx="209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Elli </a:t>
            </a:r>
            <a:r>
              <a:rPr lang="en-GB" sz="1400" b="1" dirty="0" err="1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Papaemmanouil</a:t>
            </a:r>
            <a:r>
              <a:rPr lang="en-GB" sz="1400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 </a:t>
            </a:r>
            <a:endParaRPr lang="en-NL" sz="1400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BB0D9F-B17C-277F-BD00-81D82B530C2C}"/>
              </a:ext>
            </a:extLst>
          </p:cNvPr>
          <p:cNvSpPr txBox="1"/>
          <p:nvPr/>
        </p:nvSpPr>
        <p:spPr>
          <a:xfrm>
            <a:off x="6600156" y="765121"/>
            <a:ext cx="281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+mj-lt"/>
                <a:ea typeface="DIN 2014" panose="020B0504020202020204" pitchFamily="34" charset="0"/>
              </a:rPr>
              <a:t>Keynote speakers</a:t>
            </a:r>
            <a:endParaRPr lang="en-NL" b="1" dirty="0">
              <a:solidFill>
                <a:schemeClr val="bg1"/>
              </a:solidFill>
              <a:latin typeface="+mj-lt"/>
              <a:ea typeface="DIN 2014" panose="020B0504020202020204" pitchFamily="34" charset="0"/>
            </a:endParaRPr>
          </a:p>
        </p:txBody>
      </p:sp>
      <p:pic>
        <p:nvPicPr>
          <p:cNvPr id="52" name="Picture 51" descr="A person with long brown hair&#10;&#10;Description automatically generated">
            <a:extLst>
              <a:ext uri="{FF2B5EF4-FFF2-40B4-BE49-F238E27FC236}">
                <a16:creationId xmlns:a16="http://schemas.microsoft.com/office/drawing/2014/main" id="{EACBFD6E-24ED-F2C2-D3DA-C0C3C2D1B9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-1052" r="5240" b="13849"/>
          <a:stretch/>
        </p:blipFill>
        <p:spPr>
          <a:xfrm>
            <a:off x="10024726" y="1272586"/>
            <a:ext cx="1055021" cy="1055021"/>
          </a:xfrm>
          <a:prstGeom prst="ellipse">
            <a:avLst/>
          </a:prstGeom>
          <a:ln w="9525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FDD9849-8B95-B617-6A8B-3CF02572B9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t="2464" r="-429" b="22536"/>
          <a:stretch/>
        </p:blipFill>
        <p:spPr>
          <a:xfrm>
            <a:off x="8232348" y="1285313"/>
            <a:ext cx="1055021" cy="1055021"/>
          </a:xfrm>
          <a:prstGeom prst="ellipse">
            <a:avLst/>
          </a:prstGeom>
          <a:ln w="9525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D6B1-46F6-B2A8-1D8D-75D93248158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-129" r="-2499" b="20129"/>
          <a:stretch/>
        </p:blipFill>
        <p:spPr>
          <a:xfrm>
            <a:off x="6647388" y="1285314"/>
            <a:ext cx="1055021" cy="1055021"/>
          </a:xfrm>
          <a:prstGeom prst="ellipse">
            <a:avLst/>
          </a:prstGeom>
          <a:ln w="9525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6" name="Picture 75" descr="A qr code with circles and circles&#10;&#10;Description automatically generated">
            <a:extLst>
              <a:ext uri="{FF2B5EF4-FFF2-40B4-BE49-F238E27FC236}">
                <a16:creationId xmlns:a16="http://schemas.microsoft.com/office/drawing/2014/main" id="{737AA133-117D-525E-0601-D43FABE00D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65" y="4382546"/>
            <a:ext cx="1679260" cy="16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1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community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D3C8BC"/>
      </a:accent3>
      <a:accent4>
        <a:srgbClr val="ED6E6E"/>
      </a:accent4>
      <a:accent5>
        <a:srgbClr val="E7CA8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Presentation3" id="{EF81A915-BA8B-49BB-89E8-8AB911E867F1}" vid="{7ADD04A2-BCFB-4794-8FEC-7B77382CBE8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2DA49D-B348-4950-9D62-4606C6F990CB}">
  <ds:schemaRefs>
    <ds:schemaRef ds:uri="http://schemas.microsoft.com/office/2006/metadata/properties"/>
    <ds:schemaRef ds:uri="http://schemas.microsoft.com/office/infopath/2007/PartnerControls"/>
    <ds:schemaRef ds:uri="ffb11a55-ee5a-4dc3-b3da-ce3f0af7f684"/>
    <ds:schemaRef ds:uri="fbf94306-7a53-416b-b248-17097eef2d49"/>
    <ds:schemaRef ds:uri="5b6f976f-f798-4b57-b2d0-1634e043936f"/>
    <ds:schemaRef ds:uri="f6b26cdf-43c8-4835-ad31-95a98fdd9fde"/>
  </ds:schemaRefs>
</ds:datastoreItem>
</file>

<file path=customXml/itemProps2.xml><?xml version="1.0" encoding="utf-8"?>
<ds:datastoreItem xmlns:ds="http://schemas.openxmlformats.org/officeDocument/2006/customXml" ds:itemID="{C848DB28-B8A0-4650-8C2B-A499017D0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A24982-8B68-4202-8C1C-88366414CF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EHA SfPM PowerPoint Template 2024</Template>
  <TotalTime>86</TotalTime>
  <Words>89</Words>
  <Application>Microsoft Office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Space Grotesk</vt:lpstr>
      <vt:lpstr>Space Grotesk Light</vt:lpstr>
      <vt:lpstr>Work Sans</vt:lpstr>
      <vt:lpstr>EHA</vt:lpstr>
      <vt:lpstr>EHA-SfPM Precision Medicine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Liu</dc:creator>
  <cp:lastModifiedBy>Olalla Barcelo</cp:lastModifiedBy>
  <cp:revision>2</cp:revision>
  <dcterms:created xsi:type="dcterms:W3CDTF">2024-08-20T12:50:17Z</dcterms:created>
  <dcterms:modified xsi:type="dcterms:W3CDTF">2024-08-22T07:48:33Z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