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7"/>
  </p:notesMasterIdLst>
  <p:handoutMasterIdLst>
    <p:handoutMasterId r:id="rId48"/>
  </p:handoutMasterIdLst>
  <p:sldIdLst>
    <p:sldId id="283" r:id="rId5"/>
    <p:sldId id="331" r:id="rId6"/>
    <p:sldId id="287" r:id="rId7"/>
    <p:sldId id="288" r:id="rId8"/>
    <p:sldId id="289" r:id="rId9"/>
    <p:sldId id="292" r:id="rId10"/>
    <p:sldId id="330" r:id="rId11"/>
    <p:sldId id="329" r:id="rId12"/>
    <p:sldId id="332" r:id="rId13"/>
    <p:sldId id="336" r:id="rId14"/>
    <p:sldId id="333" r:id="rId15"/>
    <p:sldId id="334" r:id="rId16"/>
    <p:sldId id="337" r:id="rId17"/>
    <p:sldId id="335" r:id="rId18"/>
    <p:sldId id="338" r:id="rId19"/>
    <p:sldId id="344" r:id="rId20"/>
    <p:sldId id="339" r:id="rId21"/>
    <p:sldId id="340" r:id="rId22"/>
    <p:sldId id="341" r:id="rId23"/>
    <p:sldId id="342" r:id="rId24"/>
    <p:sldId id="345" r:id="rId25"/>
    <p:sldId id="348" r:id="rId26"/>
    <p:sldId id="349" r:id="rId27"/>
    <p:sldId id="343" r:id="rId28"/>
    <p:sldId id="350" r:id="rId29"/>
    <p:sldId id="358" r:id="rId30"/>
    <p:sldId id="356" r:id="rId31"/>
    <p:sldId id="357" r:id="rId32"/>
    <p:sldId id="355" r:id="rId33"/>
    <p:sldId id="359" r:id="rId34"/>
    <p:sldId id="353" r:id="rId35"/>
    <p:sldId id="354" r:id="rId36"/>
    <p:sldId id="322" r:id="rId37"/>
    <p:sldId id="319" r:id="rId38"/>
    <p:sldId id="294" r:id="rId39"/>
    <p:sldId id="300" r:id="rId40"/>
    <p:sldId id="301" r:id="rId41"/>
    <p:sldId id="302" r:id="rId42"/>
    <p:sldId id="303" r:id="rId43"/>
    <p:sldId id="305" r:id="rId44"/>
    <p:sldId id="320" r:id="rId45"/>
    <p:sldId id="321"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tored Clinical Cases" id="{039DC66E-4C04-4F25-91F1-02001ACD4B7B}">
          <p14:sldIdLst>
            <p14:sldId id="283"/>
            <p14:sldId id="331"/>
            <p14:sldId id="287"/>
            <p14:sldId id="288"/>
            <p14:sldId id="289"/>
          </p14:sldIdLst>
        </p14:section>
        <p14:section name="Checklist" id="{E1E0ECDE-7539-4C79-815D-AF9BE540A7B9}">
          <p14:sldIdLst>
            <p14:sldId id="292"/>
          </p14:sldIdLst>
        </p14:section>
        <p14:section name="Self-Assessment Case Example" id="{DD3F8B07-663B-48AF-977D-3C221B303BFD}">
          <p14:sldIdLst>
            <p14:sldId id="330"/>
            <p14:sldId id="329"/>
            <p14:sldId id="332"/>
            <p14:sldId id="336"/>
            <p14:sldId id="333"/>
            <p14:sldId id="334"/>
            <p14:sldId id="337"/>
            <p14:sldId id="335"/>
            <p14:sldId id="338"/>
            <p14:sldId id="344"/>
            <p14:sldId id="339"/>
            <p14:sldId id="340"/>
            <p14:sldId id="341"/>
            <p14:sldId id="342"/>
            <p14:sldId id="345"/>
            <p14:sldId id="348"/>
            <p14:sldId id="349"/>
            <p14:sldId id="343"/>
            <p14:sldId id="350"/>
            <p14:sldId id="358"/>
            <p14:sldId id="356"/>
            <p14:sldId id="357"/>
            <p14:sldId id="355"/>
            <p14:sldId id="359"/>
            <p14:sldId id="353"/>
            <p14:sldId id="354"/>
            <p14:sldId id="322"/>
            <p14:sldId id="319"/>
          </p14:sldIdLst>
        </p14:section>
        <p14:section name="Template" id="{D499FDA9-DC1C-494E-AC51-83752F52CA8B}">
          <p14:sldIdLst>
            <p14:sldId id="294"/>
            <p14:sldId id="300"/>
            <p14:sldId id="301"/>
            <p14:sldId id="302"/>
            <p14:sldId id="303"/>
          </p14:sldIdLst>
        </p14:section>
        <p14:section name="Appendix" id="{860352E0-A39D-4E13-8292-3F574D4143A9}">
          <p14:sldIdLst>
            <p14:sldId id="305"/>
            <p14:sldId id="320"/>
            <p14:sldId id="321"/>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6" autoAdjust="0"/>
    <p:restoredTop sz="94660" autoAdjust="0"/>
  </p:normalViewPr>
  <p:slideViewPr>
    <p:cSldViewPr snapToGrid="0" showGuides="1">
      <p:cViewPr varScale="1">
        <p:scale>
          <a:sx n="111" d="100"/>
          <a:sy n="111" d="100"/>
        </p:scale>
        <p:origin x="55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166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2A5FE71-B355-1AD8-A3DC-6FE7CF9305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9D14C60-C74B-FF39-66B2-B7E66AAF6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145776-A05B-4E96-A0D0-85D114CE8AB9}" type="datetimeFigureOut">
              <a:rPr lang="nl-NL" smtClean="0"/>
              <a:t>15-8-2024</a:t>
            </a:fld>
            <a:endParaRPr lang="nl-NL"/>
          </a:p>
        </p:txBody>
      </p:sp>
      <p:sp>
        <p:nvSpPr>
          <p:cNvPr id="4" name="Tijdelijke aanduiding voor voettekst 3">
            <a:extLst>
              <a:ext uri="{FF2B5EF4-FFF2-40B4-BE49-F238E27FC236}">
                <a16:creationId xmlns:a16="http://schemas.microsoft.com/office/drawing/2014/main" id="{C6259445-3055-80AC-351D-DA6919DA59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691FBE-7DB7-78D2-64FF-4BDE7E414E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C8260B-F1F5-4757-8166-80CB67742D18}" type="slidenum">
              <a:rPr lang="nl-NL" smtClean="0"/>
              <a:t>‹#›</a:t>
            </a:fld>
            <a:endParaRPr lang="nl-NL"/>
          </a:p>
        </p:txBody>
      </p:sp>
    </p:spTree>
    <p:extLst>
      <p:ext uri="{BB962C8B-B14F-4D97-AF65-F5344CB8AC3E}">
        <p14:creationId xmlns:p14="http://schemas.microsoft.com/office/powerpoint/2010/main" val="15940201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00A0E-DAC3-46D5-A688-C545DA9685B6}" type="datetimeFigureOut">
              <a:rPr lang="nl-NL" smtClean="0"/>
              <a:t>15-8-2024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B289-1905-4A29-961C-78125ADD3A02}" type="slidenum">
              <a:rPr lang="nl-NL" smtClean="0"/>
              <a:t>‹#›</a:t>
            </a:fld>
            <a:endParaRPr lang="nl-NL"/>
          </a:p>
        </p:txBody>
      </p:sp>
    </p:spTree>
    <p:extLst>
      <p:ext uri="{BB962C8B-B14F-4D97-AF65-F5344CB8AC3E}">
        <p14:creationId xmlns:p14="http://schemas.microsoft.com/office/powerpoint/2010/main" val="98179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1</a:t>
            </a:fld>
            <a:endParaRPr lang="en-US" dirty="0"/>
          </a:p>
        </p:txBody>
      </p:sp>
    </p:spTree>
    <p:extLst>
      <p:ext uri="{BB962C8B-B14F-4D97-AF65-F5344CB8AC3E}">
        <p14:creationId xmlns:p14="http://schemas.microsoft.com/office/powerpoint/2010/main" val="404317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39</a:t>
            </a:fld>
            <a:endParaRPr lang="en-US" dirty="0"/>
          </a:p>
        </p:txBody>
      </p:sp>
    </p:spTree>
    <p:extLst>
      <p:ext uri="{BB962C8B-B14F-4D97-AF65-F5344CB8AC3E}">
        <p14:creationId xmlns:p14="http://schemas.microsoft.com/office/powerpoint/2010/main" val="3893308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Vide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5" name="Tijdelijke aanduiding voor media 4">
            <a:extLst>
              <a:ext uri="{FF2B5EF4-FFF2-40B4-BE49-F238E27FC236}">
                <a16:creationId xmlns:a16="http://schemas.microsoft.com/office/drawing/2014/main" id="{AEF3E0AA-F8B1-1BF6-3D52-293F722890BD}"/>
              </a:ext>
            </a:extLst>
          </p:cNvPr>
          <p:cNvSpPr>
            <a:spLocks noGrp="1"/>
          </p:cNvSpPr>
          <p:nvPr>
            <p:ph type="media" sz="quarter" idx="11" hasCustomPrompt="1"/>
          </p:nvPr>
        </p:nvSpPr>
        <p:spPr>
          <a:xfrm>
            <a:off x="6096000" y="0"/>
            <a:ext cx="6858000" cy="6858000"/>
          </a:xfrm>
          <a:solidFill>
            <a:schemeClr val="tx2"/>
          </a:solidFill>
        </p:spPr>
        <p:txBody>
          <a:bodyPr/>
          <a:lstStyle>
            <a:lvl1pPr>
              <a:defRPr>
                <a:solidFill>
                  <a:schemeClr val="accent6"/>
                </a:solidFill>
              </a:defRPr>
            </a:lvl1pPr>
          </a:lstStyle>
          <a:p>
            <a:r>
              <a:rPr lang="en-US"/>
              <a:t>Click to insert media</a:t>
            </a:r>
            <a:endParaRPr lang="en-US" dirty="0"/>
          </a:p>
        </p:txBody>
      </p:sp>
    </p:spTree>
    <p:extLst>
      <p:ext uri="{BB962C8B-B14F-4D97-AF65-F5344CB8AC3E}">
        <p14:creationId xmlns:p14="http://schemas.microsoft.com/office/powerpoint/2010/main" val="40034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6767D336-CCB7-862B-8ED2-5BA65CED765C}"/>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FF2EAFCC-F06D-48E5-CDD2-BE66C8E5CC71}"/>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14739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mage/text">
    <p:bg>
      <p:bgPr>
        <a:solidFill>
          <a:schemeClr val="accent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0CB1D030-89ED-B584-5B17-9BBE3A3CD53B}"/>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5021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66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4519750" y="1227909"/>
            <a:ext cx="6923314"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3827417" cy="6115546"/>
          </a:xfrm>
          <a:solidFill>
            <a:schemeClr val="tx2"/>
          </a:solidFill>
        </p:spPr>
        <p:txBody>
          <a:bodyPr/>
          <a:lstStyle>
            <a:lvl1pPr>
              <a:defRPr>
                <a:solidFill>
                  <a:schemeClr val="accent6"/>
                </a:solidFill>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D909FC91-F887-961E-6286-7EC09A660ECD}"/>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30D2E1AD-7C1B-E903-4971-71AC39EF3328}"/>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34672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x Objec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6" name="Tijdelijke aanduiding voor inhoud 2">
            <a:extLst>
              <a:ext uri="{FF2B5EF4-FFF2-40B4-BE49-F238E27FC236}">
                <a16:creationId xmlns:a16="http://schemas.microsoft.com/office/drawing/2014/main" id="{70792BBB-39F5-300B-C896-E80278212FAD}"/>
              </a:ext>
            </a:extLst>
          </p:cNvPr>
          <p:cNvSpPr>
            <a:spLocks noGrp="1"/>
          </p:cNvSpPr>
          <p:nvPr>
            <p:ph idx="12" hasCustomPrompt="1"/>
          </p:nvPr>
        </p:nvSpPr>
        <p:spPr>
          <a:xfrm>
            <a:off x="4238150"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9" name="Tijdelijke aanduiding voor inhoud 2">
            <a:extLst>
              <a:ext uri="{FF2B5EF4-FFF2-40B4-BE49-F238E27FC236}">
                <a16:creationId xmlns:a16="http://schemas.microsoft.com/office/drawing/2014/main" id="{B121FA0C-A8E8-541D-FECD-84273A1E57B5}"/>
              </a:ext>
            </a:extLst>
          </p:cNvPr>
          <p:cNvSpPr>
            <a:spLocks noGrp="1"/>
          </p:cNvSpPr>
          <p:nvPr>
            <p:ph idx="13" hasCustomPrompt="1"/>
          </p:nvPr>
        </p:nvSpPr>
        <p:spPr>
          <a:xfrm>
            <a:off x="8229600" y="1803600"/>
            <a:ext cx="3654741"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pic>
        <p:nvPicPr>
          <p:cNvPr id="10" name="EHA_Logo_Black_RGB.svg" descr="EHA_Logo_Black_RGB.svg">
            <a:extLst>
              <a:ext uri="{FF2B5EF4-FFF2-40B4-BE49-F238E27FC236}">
                <a16:creationId xmlns:a16="http://schemas.microsoft.com/office/drawing/2014/main" id="{3214924B-5D69-2A1E-92D8-09741C84A96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299831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animatedEHAlogo">
    <p:bg>
      <p:bgPr>
        <a:solidFill>
          <a:schemeClr val="accent5"/>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51E6D84-A02F-957D-A128-CF3EF715A3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65425" y="1926770"/>
            <a:ext cx="6048000" cy="3024000"/>
          </a:xfrm>
          <a:prstGeom prst="rect">
            <a:avLst/>
          </a:prstGeom>
        </p:spPr>
      </p:pic>
    </p:spTree>
    <p:extLst>
      <p:ext uri="{BB962C8B-B14F-4D97-AF65-F5344CB8AC3E}">
        <p14:creationId xmlns:p14="http://schemas.microsoft.com/office/powerpoint/2010/main" val="31940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50/50 text / chart">
    <p:spTree>
      <p:nvGrpSpPr>
        <p:cNvPr id="1" name=""/>
        <p:cNvGrpSpPr/>
        <p:nvPr/>
      </p:nvGrpSpPr>
      <p:grpSpPr>
        <a:xfrm>
          <a:off x="0" y="0"/>
          <a:ext cx="0" cy="0"/>
          <a:chOff x="0" y="0"/>
          <a:chExt cx="0" cy="0"/>
        </a:xfrm>
      </p:grpSpPr>
      <p:pic>
        <p:nvPicPr>
          <p:cNvPr id="6" name="Afbeelding 5" hidden="1">
            <a:extLst>
              <a:ext uri="{FF2B5EF4-FFF2-40B4-BE49-F238E27FC236}">
                <a16:creationId xmlns:a16="http://schemas.microsoft.com/office/drawing/2014/main" id="{DDC57BFC-6410-C790-C3B2-34817DA024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6CA645A-31C5-F352-DF1D-FD4AC423C95C}"/>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316F8CFA-4743-1C09-E01B-A9F223DE9DEB}"/>
              </a:ext>
            </a:extLst>
          </p:cNvPr>
          <p:cNvSpPr>
            <a:spLocks noGrp="1"/>
          </p:cNvSpPr>
          <p:nvPr>
            <p:ph sz="half" idx="1" hasCustomPrompt="1"/>
          </p:nvPr>
        </p:nvSpPr>
        <p:spPr>
          <a:xfrm>
            <a:off x="300038" y="2023200"/>
            <a:ext cx="5327764" cy="4153763"/>
          </a:xfrm>
        </p:spPr>
        <p:txBody>
          <a:bodyPr/>
          <a:lstStyle>
            <a:lvl8pPr>
              <a:defRPr/>
            </a:lvl8pPr>
            <a:lvl9pPr marL="0" indent="0">
              <a:lnSpc>
                <a:spcPct val="110000"/>
              </a:lnSpc>
              <a:spcBef>
                <a:spcPts val="0"/>
              </a:spcBef>
              <a:buNone/>
              <a:defRPr sz="1000"/>
            </a:lvl9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a:p>
            <a:pPr lvl="8"/>
            <a:r>
              <a:rPr lang="en-US"/>
              <a:t>Negende niveau</a:t>
            </a:r>
            <a:endParaRPr lang="en-US" dirty="0"/>
          </a:p>
        </p:txBody>
      </p:sp>
      <p:sp>
        <p:nvSpPr>
          <p:cNvPr id="8" name="Tijdelijke aanduiding voor voettekst 7">
            <a:extLst>
              <a:ext uri="{FF2B5EF4-FFF2-40B4-BE49-F238E27FC236}">
                <a16:creationId xmlns:a16="http://schemas.microsoft.com/office/drawing/2014/main" id="{58315AFF-EF07-AE1B-B168-DE3715F19CD9}"/>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9" name="Tijdelijke aanduiding voor dianummer 8">
            <a:extLst>
              <a:ext uri="{FF2B5EF4-FFF2-40B4-BE49-F238E27FC236}">
                <a16:creationId xmlns:a16="http://schemas.microsoft.com/office/drawing/2014/main" id="{6193881B-4EFF-1538-FF9A-6402D21F34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0" name="Tijdelijke aanduiding voor grafiek 9">
            <a:extLst>
              <a:ext uri="{FF2B5EF4-FFF2-40B4-BE49-F238E27FC236}">
                <a16:creationId xmlns:a16="http://schemas.microsoft.com/office/drawing/2014/main" id="{A2DD31DF-FFCD-4190-DFCB-ADB5B3F8E03F}"/>
              </a:ext>
            </a:extLst>
          </p:cNvPr>
          <p:cNvSpPr>
            <a:spLocks noGrp="1"/>
          </p:cNvSpPr>
          <p:nvPr>
            <p:ph type="chart" sz="quarter" idx="12"/>
          </p:nvPr>
        </p:nvSpPr>
        <p:spPr>
          <a:xfrm>
            <a:off x="5797550" y="1460500"/>
            <a:ext cx="6094413" cy="4716463"/>
          </a:xfrm>
        </p:spPr>
        <p:txBody>
          <a:bodyPr/>
          <a:lstStyle/>
          <a:p>
            <a:r>
              <a:rPr lang="en-US"/>
              <a:t>Click icon to add chart</a:t>
            </a:r>
            <a:endParaRPr lang="nl-NL"/>
          </a:p>
        </p:txBody>
      </p:sp>
      <p:pic>
        <p:nvPicPr>
          <p:cNvPr id="11" name="EHA_Logo_Black_RGB.svg" descr="EHA_Logo_Black_RGB.svg">
            <a:extLst>
              <a:ext uri="{FF2B5EF4-FFF2-40B4-BE49-F238E27FC236}">
                <a16:creationId xmlns:a16="http://schemas.microsoft.com/office/drawing/2014/main" id="{958F5534-3AEC-BDCB-B068-3011DCFA07E4}"/>
              </a:ext>
            </a:extLst>
          </p:cNvPr>
          <p:cNvPicPr>
            <a:picLocks noChangeAspect="1"/>
          </p:cNvPicPr>
          <p:nvPr userDrawn="1"/>
        </p:nvPicPr>
        <p:blipFill>
          <a:blip r:embed="rId3"/>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6797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p>
            <a:r>
              <a:rPr lang="en-US"/>
              <a:t>Click icon to add table</a:t>
            </a:r>
            <a:endParaRPr lang="nl-NL" dirty="0"/>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18514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lvl1pPr>
              <a:defRPr>
                <a:solidFill>
                  <a:schemeClr val="bg1"/>
                </a:solidFill>
              </a:defRPr>
            </a:lvl1pPr>
          </a:lstStyle>
          <a:p>
            <a:r>
              <a:rPr lang="en-US"/>
              <a:t>Click icon to add table</a:t>
            </a:r>
            <a:endParaRPr lang="nl-NL"/>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solidFill>
                  <a:schemeClr val="bg1"/>
                </a:solidFill>
              </a:defRPr>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lvl1pPr>
              <a:defRPr>
                <a:solidFill>
                  <a:schemeClr val="bg1"/>
                </a:solidFill>
              </a:defRPr>
            </a:lvl1p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3" name="EHA_Logo_White_RGB.svg" descr="EHA_Logo_White_RGB.svg">
            <a:extLst>
              <a:ext uri="{FF2B5EF4-FFF2-40B4-BE49-F238E27FC236}">
                <a16:creationId xmlns:a16="http://schemas.microsoft.com/office/drawing/2014/main" id="{6D2D9D41-34B3-D898-9C35-9DD7A16C57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17807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7" name="Tijdelijke aanduiding voor afbeelding 11">
            <a:extLst>
              <a:ext uri="{FF2B5EF4-FFF2-40B4-BE49-F238E27FC236}">
                <a16:creationId xmlns:a16="http://schemas.microsoft.com/office/drawing/2014/main" id="{F3BCB658-0B20-353C-95A9-A3DD57B0F5CA}"/>
              </a:ext>
            </a:extLst>
          </p:cNvPr>
          <p:cNvSpPr>
            <a:spLocks noGrp="1"/>
          </p:cNvSpPr>
          <p:nvPr>
            <p:ph type="pic" sz="quarter" idx="12" hasCustomPrompt="1"/>
          </p:nvPr>
        </p:nvSpPr>
        <p:spPr>
          <a:xfrm>
            <a:off x="6094800" y="0"/>
            <a:ext cx="6094800" cy="6858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288126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50/50 Video /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2794000"/>
            <a:ext cx="11651970" cy="387044"/>
          </a:xfrm>
        </p:spPr>
        <p:txBody>
          <a:bodyPr anchor="t"/>
          <a:lstStyle>
            <a:lvl1pPr>
              <a:defRPr/>
            </a:lvl1pPr>
          </a:lstStyle>
          <a:p>
            <a:pPr lvl="0"/>
            <a:r>
              <a:rPr lang="en-US"/>
              <a:t>Date and/or Author</a:t>
            </a:r>
            <a:endParaRPr lang="en-US" dirty="0"/>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5" y="2016079"/>
            <a:ext cx="11651747" cy="488643"/>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US" dirty="0"/>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308710"/>
            <a:ext cx="11651748" cy="657682"/>
          </a:xfrm>
        </p:spPr>
        <p:txBody>
          <a:bodyPr wrap="none" anchor="t"/>
          <a:lstStyle>
            <a:lvl1pPr algn="l">
              <a:defRPr sz="5900"/>
            </a:lvl1pPr>
          </a:lstStyle>
          <a:p>
            <a:r>
              <a:rPr lang="en-US"/>
              <a:t>Title of presentation</a:t>
            </a:r>
            <a:endParaRPr lang="en-US" dirty="0"/>
          </a:p>
        </p:txBody>
      </p:sp>
      <p:pic>
        <p:nvPicPr>
          <p:cNvPr id="7" name="EHAblack" descr="pasted-image.pdf">
            <a:extLst>
              <a:ext uri="{FF2B5EF4-FFF2-40B4-BE49-F238E27FC236}">
                <a16:creationId xmlns:a16="http://schemas.microsoft.com/office/drawing/2014/main" id="{9EAB6DFD-5F41-6B3D-6D97-341958CFC75E}"/>
              </a:ext>
            </a:extLst>
          </p:cNvPr>
          <p:cNvPicPr>
            <a:picLocks noChangeAspect="1"/>
          </p:cNvPicPr>
          <p:nvPr userDrawn="1"/>
        </p:nvPicPr>
        <p:blipFill>
          <a:blip r:embed="rId2"/>
          <a:stretch>
            <a:fillRect/>
          </a:stretch>
        </p:blipFill>
        <p:spPr>
          <a:xfrm>
            <a:off x="10651502" y="330527"/>
            <a:ext cx="1070369" cy="507600"/>
          </a:xfrm>
          <a:prstGeom prst="rect">
            <a:avLst/>
          </a:prstGeom>
          <a:ln w="12700">
            <a:miter lim="400000"/>
          </a:ln>
        </p:spPr>
      </p:pic>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3"/>
          <a:stretch>
            <a:fillRect/>
          </a:stretch>
        </p:blipFill>
        <p:spPr>
          <a:xfrm>
            <a:off x="-10074" y="-10600"/>
            <a:ext cx="2291801" cy="1145901"/>
          </a:xfrm>
          <a:prstGeom prst="rect">
            <a:avLst/>
          </a:prstGeom>
          <a:ln w="12700">
            <a:miter lim="400000"/>
          </a:ln>
        </p:spPr>
      </p:pic>
      <p:sp>
        <p:nvSpPr>
          <p:cNvPr id="4" name="Tijdelijke aanduiding voor media 4">
            <a:extLst>
              <a:ext uri="{FF2B5EF4-FFF2-40B4-BE49-F238E27FC236}">
                <a16:creationId xmlns:a16="http://schemas.microsoft.com/office/drawing/2014/main" id="{050CCA86-A9FF-057E-B180-59A6780C0CAB}"/>
              </a:ext>
            </a:extLst>
          </p:cNvPr>
          <p:cNvSpPr>
            <a:spLocks noGrp="1"/>
          </p:cNvSpPr>
          <p:nvPr>
            <p:ph type="media" sz="quarter" idx="11" hasCustomPrompt="1"/>
          </p:nvPr>
        </p:nvSpPr>
        <p:spPr>
          <a:xfrm>
            <a:off x="-10074" y="3429000"/>
            <a:ext cx="6106074" cy="3429000"/>
          </a:xfrm>
          <a:solidFill>
            <a:schemeClr val="tx2"/>
          </a:solidFill>
        </p:spPr>
        <p:txBody>
          <a:bodyPr/>
          <a:lstStyle>
            <a:lvl1pPr>
              <a:defRPr>
                <a:solidFill>
                  <a:schemeClr val="accent6"/>
                </a:solidFill>
              </a:defRPr>
            </a:lvl1pPr>
          </a:lstStyle>
          <a:p>
            <a:r>
              <a:rPr lang="en-US"/>
              <a:t>Click to insert media</a:t>
            </a:r>
            <a:endParaRPr lang="en-US" dirty="0"/>
          </a:p>
        </p:txBody>
      </p:sp>
      <p:sp>
        <p:nvSpPr>
          <p:cNvPr id="5" name="Tijdelijke aanduiding voor afbeelding 11">
            <a:extLst>
              <a:ext uri="{FF2B5EF4-FFF2-40B4-BE49-F238E27FC236}">
                <a16:creationId xmlns:a16="http://schemas.microsoft.com/office/drawing/2014/main" id="{43D0BCB8-BECB-9797-7402-50979664AE5D}"/>
              </a:ext>
            </a:extLst>
          </p:cNvPr>
          <p:cNvSpPr>
            <a:spLocks noGrp="1"/>
          </p:cNvSpPr>
          <p:nvPr>
            <p:ph type="pic" sz="quarter" idx="12" hasCustomPrompt="1"/>
          </p:nvPr>
        </p:nvSpPr>
        <p:spPr>
          <a:xfrm>
            <a:off x="6094800" y="3429000"/>
            <a:ext cx="6094800" cy="3429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308616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E9E02-1355-0B4C-2761-0D47D5F72BA3}"/>
              </a:ext>
            </a:extLst>
          </p:cNvPr>
          <p:cNvSpPr>
            <a:spLocks noGrp="1"/>
          </p:cNvSpPr>
          <p:nvPr>
            <p:ph type="title" hasCustomPrompt="1"/>
          </p:nvPr>
        </p:nvSpPr>
        <p:spPr>
          <a:xfrm>
            <a:off x="212950" y="1633536"/>
            <a:ext cx="5759450" cy="4462464"/>
          </a:xfrm>
        </p:spPr>
        <p:txBody>
          <a:bodyPr anchor="t"/>
          <a:lstStyle>
            <a:lvl1pPr>
              <a:defRPr sz="6000"/>
            </a:lvl1pPr>
          </a:lstStyle>
          <a:p>
            <a:r>
              <a:rPr lang="en-US"/>
              <a:t>Chapter Title</a:t>
            </a:r>
            <a:endParaRPr lang="en-US" dirty="0"/>
          </a:p>
        </p:txBody>
      </p:sp>
      <p:sp>
        <p:nvSpPr>
          <p:cNvPr id="3" name="Tijdelijke aanduiding voor tekst 2">
            <a:extLst>
              <a:ext uri="{FF2B5EF4-FFF2-40B4-BE49-F238E27FC236}">
                <a16:creationId xmlns:a16="http://schemas.microsoft.com/office/drawing/2014/main" id="{2A1459FB-B062-1667-BFA2-BF446F026B02}"/>
              </a:ext>
            </a:extLst>
          </p:cNvPr>
          <p:cNvSpPr>
            <a:spLocks noGrp="1"/>
          </p:cNvSpPr>
          <p:nvPr>
            <p:ph type="body" idx="1" hasCustomPrompt="1"/>
          </p:nvPr>
        </p:nvSpPr>
        <p:spPr>
          <a:xfrm>
            <a:off x="191175" y="-87083"/>
            <a:ext cx="5759450" cy="1154970"/>
          </a:xfrm>
        </p:spPr>
        <p:txBody>
          <a:bodyPr anchor="t"/>
          <a:lstStyle>
            <a:lvl1pPr marL="0" indent="0">
              <a:buNone/>
              <a:defRPr sz="9000" b="1">
                <a:solidFill>
                  <a:schemeClr val="tx1"/>
                </a:solidFill>
                <a:latin typeface="Space Grotesk" pitchFamily="2" charset="0"/>
                <a:cs typeface="Space Grotes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01</a:t>
            </a:r>
          </a:p>
        </p:txBody>
      </p:sp>
      <p:sp>
        <p:nvSpPr>
          <p:cNvPr id="7" name="Tijdelijke aanduiding voor voettekst 6">
            <a:extLst>
              <a:ext uri="{FF2B5EF4-FFF2-40B4-BE49-F238E27FC236}">
                <a16:creationId xmlns:a16="http://schemas.microsoft.com/office/drawing/2014/main" id="{43B0D798-6F54-DCC1-2192-337F3F0DA92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4EE538CC-BDF7-2C12-8DFA-92FF5FC477DF}"/>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2" name="Tijdelijke aanduiding voor afbeelding 11">
            <a:extLst>
              <a:ext uri="{FF2B5EF4-FFF2-40B4-BE49-F238E27FC236}">
                <a16:creationId xmlns:a16="http://schemas.microsoft.com/office/drawing/2014/main" id="{50ABB9AF-66D0-650B-8E84-68F6622FB0F2}"/>
              </a:ext>
            </a:extLst>
          </p:cNvPr>
          <p:cNvSpPr>
            <a:spLocks noGrp="1"/>
          </p:cNvSpPr>
          <p:nvPr>
            <p:ph type="pic" sz="quarter" idx="12" hasCustomPrompt="1"/>
          </p:nvPr>
        </p:nvSpPr>
        <p:spPr>
          <a:xfrm>
            <a:off x="6124801" y="0"/>
            <a:ext cx="6067199" cy="6096000"/>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13" name="EHA_Logo_Black_RGB.svg" descr="EHA_Logo_Black_RGB.svg">
            <a:extLst>
              <a:ext uri="{FF2B5EF4-FFF2-40B4-BE49-F238E27FC236}">
                <a16:creationId xmlns:a16="http://schemas.microsoft.com/office/drawing/2014/main" id="{2D78494D-3D43-577A-FABE-23A2EE176E8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0656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lvl1pPr>
          </a:lstStyle>
          <a:p>
            <a:r>
              <a:rPr lang="en-US"/>
              <a:t>Contents</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458801"/>
            <a:ext cx="11591924" cy="3794998"/>
          </a:xfrm>
        </p:spPr>
        <p:txBody>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6" name="EHA_Logo_Black_RGB.svg" descr="EHA_Logo_Black_RGB.svg">
            <a:extLst>
              <a:ext uri="{FF2B5EF4-FFF2-40B4-BE49-F238E27FC236}">
                <a16:creationId xmlns:a16="http://schemas.microsoft.com/office/drawing/2014/main" id="{352CC9A2-8792-AC37-9786-145854942873}"/>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86563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ext in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p:txBody>
          <a:bodyPr numCol="2">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1619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17" name="EHA_Logo_White_RGB.svg" descr="EHA_Logo_White_RGB.svg">
            <a:extLst>
              <a:ext uri="{FF2B5EF4-FFF2-40B4-BE49-F238E27FC236}">
                <a16:creationId xmlns:a16="http://schemas.microsoft.com/office/drawing/2014/main" id="{6A2C0156-1B92-3795-C240-D9A39BE5A025}"/>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8034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Object - BG yellow">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tx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pic>
        <p:nvPicPr>
          <p:cNvPr id="4" name="EHA_Logo_Black_RGB.svg" descr="EHA_Logo_Black_RGB.svg">
            <a:extLst>
              <a:ext uri="{FF2B5EF4-FFF2-40B4-BE49-F238E27FC236}">
                <a16:creationId xmlns:a16="http://schemas.microsoft.com/office/drawing/2014/main" id="{F732C565-A604-E93C-E1A2-FD3B984F6657}"/>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50050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50/50 text/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a:xfrm>
            <a:off x="300038" y="276199"/>
            <a:ext cx="5617436" cy="1401718"/>
          </a:xfrm>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023785"/>
            <a:ext cx="5609816" cy="4091761"/>
          </a:xfrm>
        </p:spPr>
        <p:txBody>
          <a:bodyPr numCol="1">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6007234" y="0"/>
            <a:ext cx="6184766" cy="6115546"/>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522672E4-2044-FE90-4297-B0446C389921}"/>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1715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A7A196-4FE2-0F8E-55B9-69E68CA9FBAD}"/>
              </a:ext>
            </a:extLst>
          </p:cNvPr>
          <p:cNvSpPr>
            <a:spLocks noGrp="1"/>
          </p:cNvSpPr>
          <p:nvPr>
            <p:ph type="title"/>
          </p:nvPr>
        </p:nvSpPr>
        <p:spPr>
          <a:xfrm>
            <a:off x="300038" y="276199"/>
            <a:ext cx="11591924" cy="1401718"/>
          </a:xfrm>
          <a:prstGeom prst="rect">
            <a:avLst/>
          </a:prstGeom>
        </p:spPr>
        <p:txBody>
          <a:bodyPr vert="horz" lIns="91440" tIns="45720" rIns="91440" bIns="45720" rtlCol="0" anchor="t">
            <a:noAutofit/>
          </a:bodyPr>
          <a:lstStyle/>
          <a:p>
            <a:r>
              <a:rPr lang="en-US"/>
              <a:t>Title of</a:t>
            </a:r>
            <a:br>
              <a:rPr lang="en-US"/>
            </a:br>
            <a:r>
              <a:rPr lang="en-US"/>
              <a:t>the slide</a:t>
            </a:r>
            <a:endParaRPr lang="en-US" dirty="0"/>
          </a:p>
        </p:txBody>
      </p:sp>
      <p:sp>
        <p:nvSpPr>
          <p:cNvPr id="3" name="Tijdelijke aanduiding voor tekst 2">
            <a:extLst>
              <a:ext uri="{FF2B5EF4-FFF2-40B4-BE49-F238E27FC236}">
                <a16:creationId xmlns:a16="http://schemas.microsoft.com/office/drawing/2014/main" id="{FE471598-D988-8202-B6B4-19A66955921C}"/>
              </a:ext>
            </a:extLst>
          </p:cNvPr>
          <p:cNvSpPr>
            <a:spLocks noGrp="1"/>
          </p:cNvSpPr>
          <p:nvPr>
            <p:ph type="body" idx="1"/>
          </p:nvPr>
        </p:nvSpPr>
        <p:spPr>
          <a:xfrm>
            <a:off x="317085" y="2023785"/>
            <a:ext cx="11591924" cy="4091761"/>
          </a:xfrm>
          <a:prstGeom prst="rect">
            <a:avLst/>
          </a:prstGeom>
        </p:spPr>
        <p:txBody>
          <a:bodyPr vert="horz" lIns="91440" tIns="45720" rIns="91440" bIns="45720" rtlCol="0">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5" name="Tijdelijke aanduiding voor voettekst 4">
            <a:extLst>
              <a:ext uri="{FF2B5EF4-FFF2-40B4-BE49-F238E27FC236}">
                <a16:creationId xmlns:a16="http://schemas.microsoft.com/office/drawing/2014/main" id="{CB427315-15F1-ED60-5D6B-943A14202ECE}"/>
              </a:ext>
            </a:extLst>
          </p:cNvPr>
          <p:cNvSpPr>
            <a:spLocks noGrp="1"/>
          </p:cNvSpPr>
          <p:nvPr>
            <p:ph type="ftr" sz="quarter" idx="3"/>
          </p:nvPr>
        </p:nvSpPr>
        <p:spPr>
          <a:xfrm>
            <a:off x="661284" y="6253800"/>
            <a:ext cx="9976508" cy="365125"/>
          </a:xfrm>
          <a:prstGeom prst="rect">
            <a:avLst/>
          </a:prstGeom>
        </p:spPr>
        <p:txBody>
          <a:bodyPr vert="horz" lIns="91440" tIns="45720" rIns="91440" bIns="45720" rtlCol="0" anchor="ctr"/>
          <a:lstStyle>
            <a:lvl1pPr algn="l">
              <a:defRPr sz="1050">
                <a:solidFill>
                  <a:schemeClr val="tx1"/>
                </a:solidFill>
              </a:defRPr>
            </a:lvl1pPr>
          </a:lstStyle>
          <a:p>
            <a:r>
              <a:rPr lang="en-US"/>
              <a:t>Presentation title by Insert &gt; Header / Footer texts </a:t>
            </a:r>
            <a:endParaRPr lang="en-US" dirty="0"/>
          </a:p>
        </p:txBody>
      </p:sp>
      <p:sp>
        <p:nvSpPr>
          <p:cNvPr id="6" name="Tijdelijke aanduiding voor dianummer 5">
            <a:extLst>
              <a:ext uri="{FF2B5EF4-FFF2-40B4-BE49-F238E27FC236}">
                <a16:creationId xmlns:a16="http://schemas.microsoft.com/office/drawing/2014/main" id="{B68FE72B-A957-E9DE-86C4-B9867B9D0DBC}"/>
              </a:ext>
            </a:extLst>
          </p:cNvPr>
          <p:cNvSpPr>
            <a:spLocks noGrp="1"/>
          </p:cNvSpPr>
          <p:nvPr>
            <p:ph type="sldNum" sz="quarter" idx="4"/>
          </p:nvPr>
        </p:nvSpPr>
        <p:spPr>
          <a:xfrm>
            <a:off x="-3571" y="6253798"/>
            <a:ext cx="593231" cy="365125"/>
          </a:xfrm>
          <a:prstGeom prst="rect">
            <a:avLst/>
          </a:prstGeom>
        </p:spPr>
        <p:txBody>
          <a:bodyPr vert="horz" lIns="91440" tIns="45720" rIns="91440" bIns="45720" rtlCol="0" anchor="ctr"/>
          <a:lstStyle>
            <a:lvl1pPr algn="r">
              <a:defRPr sz="1050">
                <a:solidFill>
                  <a:schemeClr val="tx1"/>
                </a:solidFill>
              </a:defRPr>
            </a:lvl1p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204401328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65" r:id="rId3"/>
    <p:sldLayoutId id="2147483651" r:id="rId4"/>
    <p:sldLayoutId id="2147483666" r:id="rId5"/>
    <p:sldLayoutId id="2147483650" r:id="rId6"/>
    <p:sldLayoutId id="2147483667" r:id="rId7"/>
    <p:sldLayoutId id="2147483668" r:id="rId8"/>
    <p:sldLayoutId id="2147483669" r:id="rId9"/>
    <p:sldLayoutId id="2147483670" r:id="rId10"/>
    <p:sldLayoutId id="2147483671" r:id="rId11"/>
    <p:sldLayoutId id="2147483672" r:id="rId12"/>
    <p:sldLayoutId id="2147483673" r:id="rId13"/>
    <p:sldLayoutId id="2147483655" r:id="rId14"/>
    <p:sldLayoutId id="2147483674" r:id="rId15"/>
    <p:sldLayoutId id="2147483675" r:id="rId16"/>
    <p:sldLayoutId id="214748367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525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500" kern="1200">
          <a:solidFill>
            <a:schemeClr val="tx1"/>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250" kern="1200">
          <a:solidFill>
            <a:schemeClr val="tx1"/>
          </a:solidFill>
          <a:latin typeface="+mn-lt"/>
          <a:ea typeface="+mn-ea"/>
          <a:cs typeface="+mn-cs"/>
        </a:defRPr>
      </a:lvl2pPr>
      <a:lvl3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3pPr>
      <a:lvl4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4pPr>
      <a:lvl5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5pPr>
      <a:lvl6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6pPr>
      <a:lvl7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7pPr>
      <a:lvl8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89" userDrawn="1">
          <p15:clr>
            <a:srgbClr val="F26B43"/>
          </p15:clr>
        </p15:guide>
        <p15:guide id="4" pos="74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unitslab.com/"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33">
            <a:extLst>
              <a:ext uri="{FF2B5EF4-FFF2-40B4-BE49-F238E27FC236}">
                <a16:creationId xmlns:a16="http://schemas.microsoft.com/office/drawing/2014/main" id="{17F82650-2FC6-0DB5-F91B-0F0FD9CF5125}"/>
              </a:ext>
            </a:extLst>
          </p:cNvPr>
          <p:cNvSpPr>
            <a:spLocks noGrp="1"/>
          </p:cNvSpPr>
          <p:nvPr>
            <p:ph type="ctrTitle"/>
          </p:nvPr>
        </p:nvSpPr>
        <p:spPr/>
        <p:txBody>
          <a:bodyPr/>
          <a:lstStyle/>
          <a:p>
            <a:r>
              <a:rPr lang="en-US" dirty="0"/>
              <a:t>Tutored Self-Assessment Cases</a:t>
            </a:r>
          </a:p>
        </p:txBody>
      </p:sp>
      <p:sp>
        <p:nvSpPr>
          <p:cNvPr id="8" name="Picture Placeholder 7">
            <a:extLst>
              <a:ext uri="{FF2B5EF4-FFF2-40B4-BE49-F238E27FC236}">
                <a16:creationId xmlns:a16="http://schemas.microsoft.com/office/drawing/2014/main" id="{D15BB91F-1B0C-68DF-BBC3-30EADCB01D36}"/>
              </a:ext>
            </a:extLst>
          </p:cNvPr>
          <p:cNvSpPr>
            <a:spLocks noGrp="1"/>
          </p:cNvSpPr>
          <p:nvPr>
            <p:ph type="pic" sz="quarter" idx="12"/>
          </p:nvPr>
        </p:nvSpPr>
        <p:spPr/>
        <p:txBody>
          <a:bodyPr/>
          <a:lstStyle/>
          <a:p>
            <a:endParaRPr lang="en-NL"/>
          </a:p>
        </p:txBody>
      </p:sp>
    </p:spTree>
    <p:extLst>
      <p:ext uri="{BB962C8B-B14F-4D97-AF65-F5344CB8AC3E}">
        <p14:creationId xmlns:p14="http://schemas.microsoft.com/office/powerpoint/2010/main" val="334811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highlight>
                  <a:srgbClr val="00FF00"/>
                </a:highlight>
              </a:rPr>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10</a:t>
            </a:fld>
            <a:endParaRPr lang="en-US" dirty="0"/>
          </a:p>
        </p:txBody>
      </p:sp>
    </p:spTree>
    <p:extLst>
      <p:ext uri="{BB962C8B-B14F-4D97-AF65-F5344CB8AC3E}">
        <p14:creationId xmlns:p14="http://schemas.microsoft.com/office/powerpoint/2010/main" val="307822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PET/CT staging</a:t>
            </a:r>
            <a:endParaRPr lang="en-NL"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11</a:t>
            </a:fld>
            <a:endParaRPr lang="en-US" dirty="0"/>
          </a:p>
        </p:txBody>
      </p:sp>
      <p:sp>
        <p:nvSpPr>
          <p:cNvPr id="4" name="TextBox 3">
            <a:extLst>
              <a:ext uri="{FF2B5EF4-FFF2-40B4-BE49-F238E27FC236}">
                <a16:creationId xmlns:a16="http://schemas.microsoft.com/office/drawing/2014/main" id="{FE199FFB-57BB-F333-2799-E705E06F2075}"/>
              </a:ext>
            </a:extLst>
          </p:cNvPr>
          <p:cNvSpPr txBox="1"/>
          <p:nvPr/>
        </p:nvSpPr>
        <p:spPr>
          <a:xfrm>
            <a:off x="482367" y="2521059"/>
            <a:ext cx="4588471" cy="1815882"/>
          </a:xfrm>
          <a:prstGeom prst="rect">
            <a:avLst/>
          </a:prstGeom>
          <a:noFill/>
        </p:spPr>
        <p:txBody>
          <a:bodyPr wrap="square" rtlCol="0">
            <a:spAutoFit/>
          </a:bodyPr>
          <a:lstStyle/>
          <a:p>
            <a:pPr algn="ctr"/>
            <a:r>
              <a:rPr lang="en-US" sz="2800" b="1" dirty="0"/>
              <a:t>Ann Arbor stage IV:</a:t>
            </a:r>
          </a:p>
          <a:p>
            <a:pPr algn="ctr"/>
            <a:r>
              <a:rPr lang="en-US" sz="2800" dirty="0"/>
              <a:t>Based on bone localization and lymph nodes above and below diaphragm</a:t>
            </a:r>
          </a:p>
        </p:txBody>
      </p:sp>
      <p:pic>
        <p:nvPicPr>
          <p:cNvPr id="6" name="Tijdelijke aanduiding voor inhoud 4">
            <a:extLst>
              <a:ext uri="{FF2B5EF4-FFF2-40B4-BE49-F238E27FC236}">
                <a16:creationId xmlns:a16="http://schemas.microsoft.com/office/drawing/2014/main" id="{D009C5EC-893E-5F41-D206-FDAD626CD63C}"/>
              </a:ext>
            </a:extLst>
          </p:cNvPr>
          <p:cNvPicPr>
            <a:picLocks noChangeAspect="1"/>
          </p:cNvPicPr>
          <p:nvPr/>
        </p:nvPicPr>
        <p:blipFill>
          <a:blip r:embed="rId2"/>
          <a:stretch>
            <a:fillRect/>
          </a:stretch>
        </p:blipFill>
        <p:spPr>
          <a:xfrm>
            <a:off x="5304041" y="488045"/>
            <a:ext cx="2918761" cy="5336703"/>
          </a:xfrm>
          <a:prstGeom prst="rect">
            <a:avLst/>
          </a:prstGeom>
        </p:spPr>
      </p:pic>
      <p:pic>
        <p:nvPicPr>
          <p:cNvPr id="7" name="Afbeelding 8" descr="Beeldvenster - Zwezerijnen, G.J.C. (Ben)">
            <a:extLst>
              <a:ext uri="{FF2B5EF4-FFF2-40B4-BE49-F238E27FC236}">
                <a16:creationId xmlns:a16="http://schemas.microsoft.com/office/drawing/2014/main" id="{4C3EA281-42C3-5B45-380F-97AD8A166D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91" t="28924" r="30917" b="43589"/>
          <a:stretch/>
        </p:blipFill>
        <p:spPr>
          <a:xfrm>
            <a:off x="8703892" y="252996"/>
            <a:ext cx="2620087" cy="1269772"/>
          </a:xfrm>
          <a:prstGeom prst="rect">
            <a:avLst/>
          </a:prstGeom>
        </p:spPr>
      </p:pic>
      <p:pic>
        <p:nvPicPr>
          <p:cNvPr id="8" name="Afbeelding 10" descr="Beeldvenster - Zwezerijnen, G.J.C. (Ben)">
            <a:extLst>
              <a:ext uri="{FF2B5EF4-FFF2-40B4-BE49-F238E27FC236}">
                <a16:creationId xmlns:a16="http://schemas.microsoft.com/office/drawing/2014/main" id="{F7262D11-C36F-E378-FC9C-3D3A41CAB0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26" t="21538" r="37934" b="43077"/>
          <a:stretch/>
        </p:blipFill>
        <p:spPr>
          <a:xfrm>
            <a:off x="8703892" y="1608570"/>
            <a:ext cx="2620086" cy="2052314"/>
          </a:xfrm>
          <a:prstGeom prst="rect">
            <a:avLst/>
          </a:prstGeom>
        </p:spPr>
      </p:pic>
      <p:pic>
        <p:nvPicPr>
          <p:cNvPr id="9" name="Afbeelding 11" descr="Beeldvenster - Zwezerijnen, G.J.C. (Ben)">
            <a:extLst>
              <a:ext uri="{FF2B5EF4-FFF2-40B4-BE49-F238E27FC236}">
                <a16:creationId xmlns:a16="http://schemas.microsoft.com/office/drawing/2014/main" id="{7CB9BA17-37A9-776C-680A-A6A67F750423}"/>
              </a:ext>
            </a:extLst>
          </p:cNvPr>
          <p:cNvPicPr>
            <a:picLocks noChangeAspect="1"/>
          </p:cNvPicPr>
          <p:nvPr/>
        </p:nvPicPr>
        <p:blipFill rotWithShape="1">
          <a:blip r:embed="rId5">
            <a:extLst>
              <a:ext uri="{28A0092B-C50C-407E-A947-70E740481C1C}">
                <a14:useLocalDpi xmlns:a14="http://schemas.microsoft.com/office/drawing/2010/main" val="0"/>
              </a:ext>
            </a:extLst>
          </a:blip>
          <a:srcRect l="18072" t="52411" r="52970" b="25230"/>
          <a:stretch/>
        </p:blipFill>
        <p:spPr>
          <a:xfrm>
            <a:off x="8703892" y="3746686"/>
            <a:ext cx="2649908" cy="2221847"/>
          </a:xfrm>
          <a:prstGeom prst="rect">
            <a:avLst/>
          </a:prstGeom>
        </p:spPr>
      </p:pic>
      <p:sp>
        <p:nvSpPr>
          <p:cNvPr id="10" name="Tekstvak 1">
            <a:extLst>
              <a:ext uri="{FF2B5EF4-FFF2-40B4-BE49-F238E27FC236}">
                <a16:creationId xmlns:a16="http://schemas.microsoft.com/office/drawing/2014/main" id="{E345ABFB-6A27-A563-6846-C7B0A06108CF}"/>
              </a:ext>
            </a:extLst>
          </p:cNvPr>
          <p:cNvSpPr txBox="1"/>
          <p:nvPr/>
        </p:nvSpPr>
        <p:spPr>
          <a:xfrm>
            <a:off x="5842861" y="5824748"/>
            <a:ext cx="1658318" cy="369332"/>
          </a:xfrm>
          <a:prstGeom prst="rect">
            <a:avLst/>
          </a:prstGeom>
          <a:noFill/>
        </p:spPr>
        <p:txBody>
          <a:bodyPr wrap="square" rtlCol="0">
            <a:spAutoFit/>
          </a:bodyPr>
          <a:lstStyle/>
          <a:p>
            <a:pPr algn="ctr"/>
            <a:r>
              <a:rPr lang="en-US" b="1" dirty="0"/>
              <a:t>FDG-PET MIP </a:t>
            </a:r>
          </a:p>
        </p:txBody>
      </p:sp>
      <p:sp>
        <p:nvSpPr>
          <p:cNvPr id="11" name="Tekstvak 5">
            <a:extLst>
              <a:ext uri="{FF2B5EF4-FFF2-40B4-BE49-F238E27FC236}">
                <a16:creationId xmlns:a16="http://schemas.microsoft.com/office/drawing/2014/main" id="{2A444522-5784-D630-7381-133068C762E4}"/>
              </a:ext>
            </a:extLst>
          </p:cNvPr>
          <p:cNvSpPr txBox="1"/>
          <p:nvPr/>
        </p:nvSpPr>
        <p:spPr>
          <a:xfrm>
            <a:off x="8890647" y="6000097"/>
            <a:ext cx="2276398" cy="369332"/>
          </a:xfrm>
          <a:prstGeom prst="rect">
            <a:avLst/>
          </a:prstGeom>
          <a:solidFill>
            <a:schemeClr val="bg1"/>
          </a:solidFill>
        </p:spPr>
        <p:txBody>
          <a:bodyPr wrap="square" rtlCol="0">
            <a:spAutoFit/>
          </a:bodyPr>
          <a:lstStyle/>
          <a:p>
            <a:pPr algn="ctr"/>
            <a:r>
              <a:rPr lang="en-US" b="1" dirty="0"/>
              <a:t>PET/CT axial images</a:t>
            </a:r>
          </a:p>
        </p:txBody>
      </p:sp>
    </p:spTree>
    <p:extLst>
      <p:ext uri="{BB962C8B-B14F-4D97-AF65-F5344CB8AC3E}">
        <p14:creationId xmlns:p14="http://schemas.microsoft.com/office/powerpoint/2010/main" val="690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12</a:t>
            </a:fld>
            <a:endParaRPr lang="en-US" dirty="0"/>
          </a:p>
        </p:txBody>
      </p:sp>
    </p:spTree>
    <p:extLst>
      <p:ext uri="{BB962C8B-B14F-4D97-AF65-F5344CB8AC3E}">
        <p14:creationId xmlns:p14="http://schemas.microsoft.com/office/powerpoint/2010/main" val="1178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highlight>
                  <a:srgbClr val="00FF00"/>
                </a:highlight>
              </a:rPr>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13</a:t>
            </a:fld>
            <a:endParaRPr lang="en-US" dirty="0"/>
          </a:p>
        </p:txBody>
      </p:sp>
      <p:pic>
        <p:nvPicPr>
          <p:cNvPr id="4" name="Picture 2" descr="Duke clinical trials held at Scotland Cancer Treatment Center | Laurinburg  Exchange">
            <a:extLst>
              <a:ext uri="{FF2B5EF4-FFF2-40B4-BE49-F238E27FC236}">
                <a16:creationId xmlns:a16="http://schemas.microsoft.com/office/drawing/2014/main" id="{3BB476DA-3DB2-6E6A-7EF5-B0EEA2F11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545" y="2033489"/>
            <a:ext cx="5125621" cy="341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German Hodgkin Study Group (GHSG): HD 21</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14</a:t>
            </a:fld>
            <a:endParaRPr lang="en-US" dirty="0"/>
          </a:p>
        </p:txBody>
      </p:sp>
      <p:pic>
        <p:nvPicPr>
          <p:cNvPr id="4" name="Picture 2" descr="Videos - ISHL13 - International Symposium on Hodgkin Lymphoma">
            <a:extLst>
              <a:ext uri="{FF2B5EF4-FFF2-40B4-BE49-F238E27FC236}">
                <a16:creationId xmlns:a16="http://schemas.microsoft.com/office/drawing/2014/main" id="{6B1E318E-758B-89FA-84A1-9AE2130AAD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43" r="18228"/>
          <a:stretch/>
        </p:blipFill>
        <p:spPr bwMode="auto">
          <a:xfrm>
            <a:off x="391031" y="1753985"/>
            <a:ext cx="6325652" cy="361846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A705678-B1DE-AA97-20CA-6170C3E0D43F}"/>
              </a:ext>
            </a:extLst>
          </p:cNvPr>
          <p:cNvPicPr>
            <a:picLocks noChangeAspect="1"/>
          </p:cNvPicPr>
          <p:nvPr/>
        </p:nvPicPr>
        <p:blipFill>
          <a:blip r:embed="rId3"/>
          <a:stretch>
            <a:fillRect/>
          </a:stretch>
        </p:blipFill>
        <p:spPr>
          <a:xfrm>
            <a:off x="7173884" y="1614055"/>
            <a:ext cx="4504111" cy="4504111"/>
          </a:xfrm>
          <a:prstGeom prst="rect">
            <a:avLst/>
          </a:prstGeom>
        </p:spPr>
      </p:pic>
      <p:grpSp>
        <p:nvGrpSpPr>
          <p:cNvPr id="7" name="Group 6">
            <a:extLst>
              <a:ext uri="{FF2B5EF4-FFF2-40B4-BE49-F238E27FC236}">
                <a16:creationId xmlns:a16="http://schemas.microsoft.com/office/drawing/2014/main" id="{69211025-FD15-7A13-5D54-274D4E075E51}"/>
              </a:ext>
            </a:extLst>
          </p:cNvPr>
          <p:cNvGrpSpPr/>
          <p:nvPr/>
        </p:nvGrpSpPr>
        <p:grpSpPr>
          <a:xfrm>
            <a:off x="581186" y="5631294"/>
            <a:ext cx="6592698" cy="338554"/>
            <a:chOff x="581186" y="5631294"/>
            <a:chExt cx="6592698" cy="338554"/>
          </a:xfrm>
        </p:grpSpPr>
        <p:cxnSp>
          <p:nvCxnSpPr>
            <p:cNvPr id="8" name="Rechte verbindingslijn met pijl 3">
              <a:extLst>
                <a:ext uri="{FF2B5EF4-FFF2-40B4-BE49-F238E27FC236}">
                  <a16:creationId xmlns:a16="http://schemas.microsoft.com/office/drawing/2014/main" id="{A2D6B59B-1034-DCEB-6FE1-F0C35ADAF03D}"/>
                </a:ext>
              </a:extLst>
            </p:cNvPr>
            <p:cNvCxnSpPr/>
            <p:nvPr/>
          </p:nvCxnSpPr>
          <p:spPr>
            <a:xfrm>
              <a:off x="581186" y="5796366"/>
              <a:ext cx="1332855" cy="15498"/>
            </a:xfrm>
            <a:prstGeom prst="straightConnector1">
              <a:avLst/>
            </a:prstGeom>
            <a:ln w="762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kstvak 6">
              <a:extLst>
                <a:ext uri="{FF2B5EF4-FFF2-40B4-BE49-F238E27FC236}">
                  <a16:creationId xmlns:a16="http://schemas.microsoft.com/office/drawing/2014/main" id="{5A0DECDF-629E-45E0-3829-D30EF9A86D68}"/>
                </a:ext>
              </a:extLst>
            </p:cNvPr>
            <p:cNvSpPr txBox="1"/>
            <p:nvPr/>
          </p:nvSpPr>
          <p:spPr>
            <a:xfrm>
              <a:off x="2117560" y="5631294"/>
              <a:ext cx="5056324" cy="338554"/>
            </a:xfrm>
            <a:prstGeom prst="rect">
              <a:avLst/>
            </a:prstGeom>
            <a:noFill/>
          </p:spPr>
          <p:txBody>
            <a:bodyPr wrap="square" rtlCol="0">
              <a:spAutoFit/>
            </a:bodyPr>
            <a:lstStyle/>
            <a:p>
              <a:r>
                <a:rPr lang="en-US" sz="1600" dirty="0"/>
                <a:t>Randomization for experimental arm (BrECADD)</a:t>
              </a:r>
            </a:p>
          </p:txBody>
        </p:sp>
      </p:grpSp>
    </p:spTree>
    <p:extLst>
      <p:ext uri="{BB962C8B-B14F-4D97-AF65-F5344CB8AC3E}">
        <p14:creationId xmlns:p14="http://schemas.microsoft.com/office/powerpoint/2010/main" val="42688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15</a:t>
            </a:fld>
            <a:endParaRPr lang="en-US" dirty="0"/>
          </a:p>
        </p:txBody>
      </p:sp>
    </p:spTree>
    <p:extLst>
      <p:ext uri="{BB962C8B-B14F-4D97-AF65-F5344CB8AC3E}">
        <p14:creationId xmlns:p14="http://schemas.microsoft.com/office/powerpoint/2010/main" val="349946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highlight>
                  <a:srgbClr val="00FF00"/>
                </a:highlight>
              </a:rPr>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a:t>
            </a:r>
          </a:p>
          <a:p>
            <a:pPr marL="342900" indent="-342900">
              <a:buFont typeface="+mj-lt"/>
              <a:buAutoNum type="arabicPeriod"/>
            </a:pPr>
            <a:endParaRPr lang="en-GB" sz="2400" dirty="0"/>
          </a:p>
          <a:p>
            <a:r>
              <a:rPr lang="en-GB" sz="2400" b="1" dirty="0"/>
              <a:t>Feedback: </a:t>
            </a:r>
            <a:r>
              <a:rPr lang="en-GB" sz="2400" dirty="0"/>
              <a:t>The Lugano classification for PET assessment says that visual scoring with Deauville is the current standard of care</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16</a:t>
            </a:fld>
            <a:endParaRPr lang="en-US" dirty="0"/>
          </a:p>
        </p:txBody>
      </p:sp>
    </p:spTree>
    <p:extLst>
      <p:ext uri="{BB962C8B-B14F-4D97-AF65-F5344CB8AC3E}">
        <p14:creationId xmlns:p14="http://schemas.microsoft.com/office/powerpoint/2010/main" val="34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Deauville score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400" dirty="0"/>
              <a:t>FDG uptake related to mediastinal blood pool and liver</a:t>
            </a:r>
          </a:p>
          <a:p>
            <a:pPr marL="285750" indent="-285750">
              <a:buFont typeface="Arial" panose="020B0604020202020204" pitchFamily="34" charset="0"/>
              <a:buChar char="•"/>
            </a:pPr>
            <a:r>
              <a:rPr lang="en-GB" sz="2400" dirty="0"/>
              <a:t>‘Use visual assessment, with PET/CT images scaled to fixed SUV display and </a:t>
            </a:r>
            <a:r>
              <a:rPr lang="en-GB" sz="2400" dirty="0" err="1"/>
              <a:t>color</a:t>
            </a:r>
            <a:r>
              <a:rPr lang="en-GB" sz="2400" dirty="0"/>
              <a:t> table’</a:t>
            </a:r>
          </a:p>
          <a:p>
            <a:pPr marL="285750" indent="-285750">
              <a:buFont typeface="Arial" panose="020B0604020202020204" pitchFamily="34" charset="0"/>
              <a:buChar char="•"/>
            </a:pPr>
            <a:endParaRPr lang="en-GB" sz="2400" dirty="0"/>
          </a:p>
          <a:p>
            <a:r>
              <a:rPr lang="en-GB" sz="2400" b="1" dirty="0"/>
              <a:t>Score of 1–3</a:t>
            </a:r>
          </a:p>
          <a:p>
            <a:pPr marL="285750" indent="-285750">
              <a:buFont typeface="Arial" panose="020B0604020202020204" pitchFamily="34" charset="0"/>
              <a:buChar char="•"/>
            </a:pPr>
            <a:r>
              <a:rPr lang="en-GB" sz="2400" dirty="0"/>
              <a:t>Complete metabolic response</a:t>
            </a:r>
          </a:p>
          <a:p>
            <a:r>
              <a:rPr lang="en-GB" sz="2400" b="1" dirty="0"/>
              <a:t>Score of 4 or 5</a:t>
            </a:r>
          </a:p>
          <a:p>
            <a:pPr marL="285750" indent="-285750">
              <a:buFont typeface="Arial" panose="020B0604020202020204" pitchFamily="34" charset="0"/>
              <a:buChar char="•"/>
            </a:pPr>
            <a:r>
              <a:rPr lang="en-GB" sz="2400" dirty="0"/>
              <a:t>Partial metabolic response/stable disease or progression of disease</a:t>
            </a:r>
            <a:br>
              <a:rPr lang="en-GB" sz="2400" dirty="0"/>
            </a:br>
            <a:r>
              <a:rPr lang="en-GB" sz="2400" dirty="0"/>
              <a:t>-&gt; treatment failure!</a:t>
            </a:r>
          </a:p>
          <a:p>
            <a:pPr marL="285750" indent="-285750">
              <a:buFont typeface="Arial" panose="020B0604020202020204" pitchFamily="34" charset="0"/>
              <a:buChar char="•"/>
            </a:pP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17</a:t>
            </a:fld>
            <a:endParaRPr lang="en-US" dirty="0"/>
          </a:p>
        </p:txBody>
      </p:sp>
    </p:spTree>
    <p:extLst>
      <p:ext uri="{BB962C8B-B14F-4D97-AF65-F5344CB8AC3E}">
        <p14:creationId xmlns:p14="http://schemas.microsoft.com/office/powerpoint/2010/main" val="266407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2 cycles of </a:t>
            </a:r>
            <a:r>
              <a:rPr lang="en-GB" sz="4400" dirty="0" err="1"/>
              <a:t>BrECADD</a:t>
            </a:r>
            <a:r>
              <a:rPr lang="en-GB" sz="4400" dirty="0"/>
              <a:t> (6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18</a:t>
            </a:fld>
            <a:endParaRPr lang="en-US" dirty="0"/>
          </a:p>
        </p:txBody>
      </p:sp>
      <p:pic>
        <p:nvPicPr>
          <p:cNvPr id="4" name="Tijdelijke aanduiding voor inhoud 3" descr="Beeldvenster - Zwezerijnen, G.J.C. (Ben)">
            <a:extLst>
              <a:ext uri="{FF2B5EF4-FFF2-40B4-BE49-F238E27FC236}">
                <a16:creationId xmlns:a16="http://schemas.microsoft.com/office/drawing/2014/main" id="{C936327D-5152-7A4E-7D87-EF339A8105B0}"/>
              </a:ext>
            </a:extLst>
          </p:cNvPr>
          <p:cNvPicPr>
            <a:picLocks noChangeAspect="1"/>
          </p:cNvPicPr>
          <p:nvPr/>
        </p:nvPicPr>
        <p:blipFill rotWithShape="1">
          <a:blip r:embed="rId2">
            <a:extLst>
              <a:ext uri="{28A0092B-C50C-407E-A947-70E740481C1C}">
                <a14:useLocalDpi xmlns:a14="http://schemas.microsoft.com/office/drawing/2010/main" val="0"/>
              </a:ext>
            </a:extLst>
          </a:blip>
          <a:srcRect l="16958" t="18052" r="54084" b="33230"/>
          <a:stretch/>
        </p:blipFill>
        <p:spPr>
          <a:xfrm>
            <a:off x="1464500" y="1585141"/>
            <a:ext cx="2381754" cy="4351337"/>
          </a:xfrm>
          <a:prstGeom prst="rect">
            <a:avLst/>
          </a:prstGeom>
        </p:spPr>
      </p:pic>
      <p:pic>
        <p:nvPicPr>
          <p:cNvPr id="6" name="Afbeelding 4">
            <a:extLst>
              <a:ext uri="{FF2B5EF4-FFF2-40B4-BE49-F238E27FC236}">
                <a16:creationId xmlns:a16="http://schemas.microsoft.com/office/drawing/2014/main" id="{C282868F-730D-F5F6-2445-BB1E22324935}"/>
              </a:ext>
            </a:extLst>
          </p:cNvPr>
          <p:cNvPicPr>
            <a:picLocks noChangeAspect="1"/>
          </p:cNvPicPr>
          <p:nvPr/>
        </p:nvPicPr>
        <p:blipFill>
          <a:blip r:embed="rId3"/>
          <a:stretch>
            <a:fillRect/>
          </a:stretch>
        </p:blipFill>
        <p:spPr>
          <a:xfrm>
            <a:off x="5625175" y="1675972"/>
            <a:ext cx="2392920" cy="4169673"/>
          </a:xfrm>
          <a:prstGeom prst="rect">
            <a:avLst/>
          </a:prstGeom>
        </p:spPr>
      </p:pic>
      <p:sp>
        <p:nvSpPr>
          <p:cNvPr id="7" name="Pijl-rechts 5">
            <a:extLst>
              <a:ext uri="{FF2B5EF4-FFF2-40B4-BE49-F238E27FC236}">
                <a16:creationId xmlns:a16="http://schemas.microsoft.com/office/drawing/2014/main" id="{25798B56-0BE3-4E97-15FF-40DF795E4896}"/>
              </a:ext>
            </a:extLst>
          </p:cNvPr>
          <p:cNvSpPr/>
          <p:nvPr/>
        </p:nvSpPr>
        <p:spPr>
          <a:xfrm>
            <a:off x="4107051" y="3618854"/>
            <a:ext cx="1146874" cy="286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kstvak 6">
            <a:extLst>
              <a:ext uri="{FF2B5EF4-FFF2-40B4-BE49-F238E27FC236}">
                <a16:creationId xmlns:a16="http://schemas.microsoft.com/office/drawing/2014/main" id="{9DAA39F2-1DC2-75E3-42DD-B7E43850E902}"/>
              </a:ext>
            </a:extLst>
          </p:cNvPr>
          <p:cNvSpPr txBox="1"/>
          <p:nvPr/>
        </p:nvSpPr>
        <p:spPr>
          <a:xfrm>
            <a:off x="1504067" y="5845645"/>
            <a:ext cx="3084163" cy="369332"/>
          </a:xfrm>
          <a:prstGeom prst="rect">
            <a:avLst/>
          </a:prstGeom>
          <a:noFill/>
        </p:spPr>
        <p:txBody>
          <a:bodyPr wrap="square" rtlCol="0">
            <a:spAutoFit/>
          </a:bodyPr>
          <a:lstStyle/>
          <a:p>
            <a:r>
              <a:rPr lang="en-US" b="1" dirty="0"/>
              <a:t>PET before treatment</a:t>
            </a:r>
          </a:p>
        </p:txBody>
      </p:sp>
      <p:sp>
        <p:nvSpPr>
          <p:cNvPr id="9" name="Tekstvak 7">
            <a:extLst>
              <a:ext uri="{FF2B5EF4-FFF2-40B4-BE49-F238E27FC236}">
                <a16:creationId xmlns:a16="http://schemas.microsoft.com/office/drawing/2014/main" id="{7A893B71-3337-485E-149A-ADE95EC07523}"/>
              </a:ext>
            </a:extLst>
          </p:cNvPr>
          <p:cNvSpPr txBox="1"/>
          <p:nvPr/>
        </p:nvSpPr>
        <p:spPr>
          <a:xfrm>
            <a:off x="5370332" y="5845645"/>
            <a:ext cx="3687404" cy="369332"/>
          </a:xfrm>
          <a:prstGeom prst="rect">
            <a:avLst/>
          </a:prstGeom>
          <a:noFill/>
        </p:spPr>
        <p:txBody>
          <a:bodyPr wrap="square" rtlCol="0">
            <a:spAutoFit/>
          </a:bodyPr>
          <a:lstStyle/>
          <a:p>
            <a:r>
              <a:rPr lang="en-US" b="1" dirty="0"/>
              <a:t>PET after 2 cycles of BrECADD</a:t>
            </a:r>
          </a:p>
        </p:txBody>
      </p:sp>
      <p:sp>
        <p:nvSpPr>
          <p:cNvPr id="10" name="Tekstvak 8">
            <a:extLst>
              <a:ext uri="{FF2B5EF4-FFF2-40B4-BE49-F238E27FC236}">
                <a16:creationId xmlns:a16="http://schemas.microsoft.com/office/drawing/2014/main" id="{F50BB422-CA91-F3BF-069A-21BBCF1A4B4D}"/>
              </a:ext>
            </a:extLst>
          </p:cNvPr>
          <p:cNvSpPr txBox="1"/>
          <p:nvPr/>
        </p:nvSpPr>
        <p:spPr>
          <a:xfrm>
            <a:off x="8231599" y="3406865"/>
            <a:ext cx="3412344" cy="707886"/>
          </a:xfrm>
          <a:prstGeom prst="rect">
            <a:avLst/>
          </a:prstGeom>
          <a:noFill/>
        </p:spPr>
        <p:txBody>
          <a:bodyPr wrap="none" rtlCol="0">
            <a:spAutoFit/>
          </a:bodyPr>
          <a:lstStyle/>
          <a:p>
            <a:pPr algn="ctr"/>
            <a:r>
              <a:rPr lang="en-US" sz="2000" b="1" dirty="0"/>
              <a:t>Deauville score 2: </a:t>
            </a:r>
          </a:p>
          <a:p>
            <a:pPr algn="ctr"/>
            <a:r>
              <a:rPr lang="en-US" sz="2000" dirty="0"/>
              <a:t>Complete metabolic remission </a:t>
            </a:r>
          </a:p>
        </p:txBody>
      </p:sp>
    </p:spTree>
    <p:extLst>
      <p:ext uri="{BB962C8B-B14F-4D97-AF65-F5344CB8AC3E}">
        <p14:creationId xmlns:p14="http://schemas.microsoft.com/office/powerpoint/2010/main" val="233411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4 cycles of </a:t>
            </a:r>
            <a:r>
              <a:rPr lang="en-GB" sz="4400" dirty="0" err="1"/>
              <a:t>BrECADD</a:t>
            </a:r>
            <a:r>
              <a:rPr lang="en-GB" sz="4400" dirty="0"/>
              <a:t> (12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19</a:t>
            </a:fld>
            <a:endParaRPr lang="en-US" dirty="0"/>
          </a:p>
        </p:txBody>
      </p:sp>
      <p:pic>
        <p:nvPicPr>
          <p:cNvPr id="4" name="Tijdelijke aanduiding voor inhoud 3" descr="Beeldvenster - Zwezerijnen, G.J.C. (Ben)">
            <a:extLst>
              <a:ext uri="{FF2B5EF4-FFF2-40B4-BE49-F238E27FC236}">
                <a16:creationId xmlns:a16="http://schemas.microsoft.com/office/drawing/2014/main" id="{5DED0165-E748-42ED-7F44-3E66212FD502}"/>
              </a:ext>
            </a:extLst>
          </p:cNvPr>
          <p:cNvPicPr>
            <a:picLocks noChangeAspect="1"/>
          </p:cNvPicPr>
          <p:nvPr/>
        </p:nvPicPr>
        <p:blipFill rotWithShape="1">
          <a:blip r:embed="rId2">
            <a:extLst>
              <a:ext uri="{28A0092B-C50C-407E-A947-70E740481C1C}">
                <a14:useLocalDpi xmlns:a14="http://schemas.microsoft.com/office/drawing/2010/main" val="0"/>
              </a:ext>
            </a:extLst>
          </a:blip>
          <a:srcRect l="46558" t="16800" r="37808" b="29890"/>
          <a:stretch/>
        </p:blipFill>
        <p:spPr>
          <a:xfrm>
            <a:off x="1032078" y="1522986"/>
            <a:ext cx="2334988" cy="4351337"/>
          </a:xfrm>
          <a:prstGeom prst="rect">
            <a:avLst/>
          </a:prstGeom>
        </p:spPr>
      </p:pic>
      <p:cxnSp>
        <p:nvCxnSpPr>
          <p:cNvPr id="6" name="Rechte verbindingslijn met pijl 5">
            <a:extLst>
              <a:ext uri="{FF2B5EF4-FFF2-40B4-BE49-F238E27FC236}">
                <a16:creationId xmlns:a16="http://schemas.microsoft.com/office/drawing/2014/main" id="{BF5CD977-4529-22CF-65EF-88540AE831FF}"/>
              </a:ext>
            </a:extLst>
          </p:cNvPr>
          <p:cNvCxnSpPr/>
          <p:nvPr/>
        </p:nvCxnSpPr>
        <p:spPr>
          <a:xfrm flipV="1">
            <a:off x="543836" y="2592880"/>
            <a:ext cx="1402596" cy="4649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7">
            <a:extLst>
              <a:ext uri="{FF2B5EF4-FFF2-40B4-BE49-F238E27FC236}">
                <a16:creationId xmlns:a16="http://schemas.microsoft.com/office/drawing/2014/main" id="{E8C5FDC1-634A-4BE0-09FB-02D3247126BB}"/>
              </a:ext>
            </a:extLst>
          </p:cNvPr>
          <p:cNvCxnSpPr/>
          <p:nvPr/>
        </p:nvCxnSpPr>
        <p:spPr>
          <a:xfrm flipV="1">
            <a:off x="543836" y="2887348"/>
            <a:ext cx="1480088" cy="48819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9">
            <a:extLst>
              <a:ext uri="{FF2B5EF4-FFF2-40B4-BE49-F238E27FC236}">
                <a16:creationId xmlns:a16="http://schemas.microsoft.com/office/drawing/2014/main" id="{755905D1-D1E0-5ED0-161C-7D0666984F0D}"/>
              </a:ext>
            </a:extLst>
          </p:cNvPr>
          <p:cNvSpPr txBox="1"/>
          <p:nvPr/>
        </p:nvSpPr>
        <p:spPr>
          <a:xfrm>
            <a:off x="3532930" y="1610075"/>
            <a:ext cx="3060292" cy="12772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t>Viral infection; slight cough</a:t>
            </a:r>
          </a:p>
          <a:p>
            <a:pPr marL="285750" indent="-285750">
              <a:spcAft>
                <a:spcPts val="600"/>
              </a:spcAft>
              <a:buFont typeface="Arial" panose="020B0604020202020204" pitchFamily="34" charset="0"/>
              <a:buChar char="•"/>
            </a:pPr>
            <a:r>
              <a:rPr lang="en-US" dirty="0"/>
              <a:t>Possible reactive lymph nodes cervical and mediastinal involvement</a:t>
            </a:r>
          </a:p>
        </p:txBody>
      </p:sp>
      <p:pic>
        <p:nvPicPr>
          <p:cNvPr id="9" name="Afbeelding 10" descr="Beeldvenster - Zwezerijnen, G.J.C. (Ben)">
            <a:extLst>
              <a:ext uri="{FF2B5EF4-FFF2-40B4-BE49-F238E27FC236}">
                <a16:creationId xmlns:a16="http://schemas.microsoft.com/office/drawing/2014/main" id="{CFE06D88-76F7-CB45-A641-D537CF00DB91}"/>
              </a:ext>
            </a:extLst>
          </p:cNvPr>
          <p:cNvPicPr>
            <a:picLocks noChangeAspect="1"/>
          </p:cNvPicPr>
          <p:nvPr/>
        </p:nvPicPr>
        <p:blipFill rotWithShape="1">
          <a:blip r:embed="rId3">
            <a:extLst>
              <a:ext uri="{28A0092B-C50C-407E-A947-70E740481C1C}">
                <a14:useLocalDpi xmlns:a14="http://schemas.microsoft.com/office/drawing/2010/main" val="0"/>
              </a:ext>
            </a:extLst>
          </a:blip>
          <a:srcRect l="46730" t="14794" r="36135" b="30629"/>
          <a:stretch/>
        </p:blipFill>
        <p:spPr>
          <a:xfrm>
            <a:off x="8309422" y="1415741"/>
            <a:ext cx="2511016" cy="4371032"/>
          </a:xfrm>
          <a:prstGeom prst="rect">
            <a:avLst/>
          </a:prstGeom>
        </p:spPr>
      </p:pic>
      <p:sp>
        <p:nvSpPr>
          <p:cNvPr id="10" name="Pijl-rechts 13">
            <a:extLst>
              <a:ext uri="{FF2B5EF4-FFF2-40B4-BE49-F238E27FC236}">
                <a16:creationId xmlns:a16="http://schemas.microsoft.com/office/drawing/2014/main" id="{FC4306A2-116D-21A0-8D13-286D73753BFA}"/>
              </a:ext>
            </a:extLst>
          </p:cNvPr>
          <p:cNvSpPr/>
          <p:nvPr/>
        </p:nvSpPr>
        <p:spPr>
          <a:xfrm>
            <a:off x="4196507" y="3601257"/>
            <a:ext cx="3283934" cy="238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kstvak 14">
            <a:extLst>
              <a:ext uri="{FF2B5EF4-FFF2-40B4-BE49-F238E27FC236}">
                <a16:creationId xmlns:a16="http://schemas.microsoft.com/office/drawing/2014/main" id="{FA314C9E-7D61-486E-1179-AD2F859DD32A}"/>
              </a:ext>
            </a:extLst>
          </p:cNvPr>
          <p:cNvSpPr txBox="1"/>
          <p:nvPr/>
        </p:nvSpPr>
        <p:spPr>
          <a:xfrm>
            <a:off x="4366422" y="3893462"/>
            <a:ext cx="3021578" cy="861774"/>
          </a:xfrm>
          <a:prstGeom prst="rect">
            <a:avLst/>
          </a:prstGeom>
          <a:noFill/>
        </p:spPr>
        <p:txBody>
          <a:bodyPr wrap="square" rtlCol="0">
            <a:spAutoFit/>
          </a:bodyPr>
          <a:lstStyle/>
          <a:p>
            <a:r>
              <a:rPr lang="en-US" b="1" dirty="0"/>
              <a:t>Repeat PET/CT after 4 weeks</a:t>
            </a:r>
          </a:p>
          <a:p>
            <a:pPr marL="285750" indent="-285750">
              <a:buFont typeface="Arial" panose="020B0604020202020204" pitchFamily="34" charset="0"/>
              <a:buChar char="•"/>
            </a:pPr>
            <a:r>
              <a:rPr lang="en-US" sz="1600" dirty="0"/>
              <a:t>Complete metabolic response</a:t>
            </a:r>
          </a:p>
          <a:p>
            <a:pPr marL="285750" indent="-285750">
              <a:buFont typeface="Arial" panose="020B0604020202020204" pitchFamily="34" charset="0"/>
              <a:buChar char="•"/>
            </a:pPr>
            <a:r>
              <a:rPr lang="en-US" sz="1600" dirty="0"/>
              <a:t>Deauville score of 1</a:t>
            </a:r>
          </a:p>
        </p:txBody>
      </p:sp>
      <p:sp>
        <p:nvSpPr>
          <p:cNvPr id="12" name="Tekstvak 6">
            <a:extLst>
              <a:ext uri="{FF2B5EF4-FFF2-40B4-BE49-F238E27FC236}">
                <a16:creationId xmlns:a16="http://schemas.microsoft.com/office/drawing/2014/main" id="{C9A0245C-E1DD-0586-443D-9FE8AB548F92}"/>
              </a:ext>
            </a:extLst>
          </p:cNvPr>
          <p:cNvSpPr txBox="1"/>
          <p:nvPr/>
        </p:nvSpPr>
        <p:spPr>
          <a:xfrm>
            <a:off x="419457" y="5747389"/>
            <a:ext cx="5903127" cy="338554"/>
          </a:xfrm>
          <a:prstGeom prst="rect">
            <a:avLst/>
          </a:prstGeom>
          <a:noFill/>
        </p:spPr>
        <p:txBody>
          <a:bodyPr wrap="square" rtlCol="0">
            <a:spAutoFit/>
          </a:bodyPr>
          <a:lstStyle/>
          <a:p>
            <a:r>
              <a:rPr lang="en-US" sz="1600" b="1" dirty="0"/>
              <a:t>PET/CT after the 4th cycle, during viral infection</a:t>
            </a:r>
          </a:p>
        </p:txBody>
      </p:sp>
      <p:sp>
        <p:nvSpPr>
          <p:cNvPr id="13" name="Tekstvak 6">
            <a:extLst>
              <a:ext uri="{FF2B5EF4-FFF2-40B4-BE49-F238E27FC236}">
                <a16:creationId xmlns:a16="http://schemas.microsoft.com/office/drawing/2014/main" id="{B042A1AB-6AED-348C-0B75-8C71D02611A8}"/>
              </a:ext>
            </a:extLst>
          </p:cNvPr>
          <p:cNvSpPr txBox="1"/>
          <p:nvPr/>
        </p:nvSpPr>
        <p:spPr>
          <a:xfrm>
            <a:off x="6322585" y="5747389"/>
            <a:ext cx="5771649" cy="338554"/>
          </a:xfrm>
          <a:prstGeom prst="rect">
            <a:avLst/>
          </a:prstGeom>
          <a:noFill/>
        </p:spPr>
        <p:txBody>
          <a:bodyPr wrap="square" rtlCol="0">
            <a:spAutoFit/>
          </a:bodyPr>
          <a:lstStyle/>
          <a:p>
            <a:r>
              <a:rPr lang="en-US" sz="1600" b="1" dirty="0"/>
              <a:t>Repeat PET/CT scan after recovery from viral infection</a:t>
            </a:r>
          </a:p>
        </p:txBody>
      </p:sp>
    </p:spTree>
    <p:extLst>
      <p:ext uri="{BB962C8B-B14F-4D97-AF65-F5344CB8AC3E}">
        <p14:creationId xmlns:p14="http://schemas.microsoft.com/office/powerpoint/2010/main" val="321202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2E7A-6528-55C9-0E4D-4A9983C11F57}"/>
              </a:ext>
            </a:extLst>
          </p:cNvPr>
          <p:cNvSpPr>
            <a:spLocks noGrp="1"/>
          </p:cNvSpPr>
          <p:nvPr>
            <p:ph type="title"/>
          </p:nvPr>
        </p:nvSpPr>
        <p:spPr/>
        <p:txBody>
          <a:bodyPr/>
          <a:lstStyle/>
          <a:p>
            <a:r>
              <a:rPr lang="en-GB" dirty="0"/>
              <a:t>Self-Assessment Case</a:t>
            </a:r>
            <a:endParaRPr lang="en-NL" dirty="0"/>
          </a:p>
        </p:txBody>
      </p:sp>
      <p:sp>
        <p:nvSpPr>
          <p:cNvPr id="3" name="Content Placeholder 2">
            <a:extLst>
              <a:ext uri="{FF2B5EF4-FFF2-40B4-BE49-F238E27FC236}">
                <a16:creationId xmlns:a16="http://schemas.microsoft.com/office/drawing/2014/main" id="{D37384BF-01EE-8EF3-8FD4-6D23A7B0CA53}"/>
              </a:ext>
            </a:extLst>
          </p:cNvPr>
          <p:cNvSpPr>
            <a:spLocks noGrp="1"/>
          </p:cNvSpPr>
          <p:nvPr>
            <p:ph idx="1"/>
          </p:nvPr>
        </p:nvSpPr>
        <p:spPr>
          <a:xfrm>
            <a:off x="317085" y="1331495"/>
            <a:ext cx="11591924" cy="4784051"/>
          </a:xfrm>
        </p:spPr>
        <p:txBody>
          <a:bodyPr numCol="1"/>
          <a:lstStyle/>
          <a:p>
            <a:r>
              <a:rPr lang="en-GB" sz="1800" dirty="0"/>
              <a:t>Welcome to the EHA Self-Assessment Case guide and PPT template.</a:t>
            </a:r>
          </a:p>
          <a:p>
            <a:endParaRPr lang="en-GB" sz="1800" dirty="0"/>
          </a:p>
          <a:p>
            <a:r>
              <a:rPr lang="en-GB" sz="1800" dirty="0"/>
              <a:t>Self-assessment cases are intended to let the participants assess what they have learned. The format of the self-assessment cases are concise and structured. </a:t>
            </a:r>
            <a:r>
              <a:rPr lang="en-GB" sz="1800" b="1" dirty="0"/>
              <a:t>The required format is a case introduction followed by 6 questions with 4-5 answers each, only one answer being correct</a:t>
            </a:r>
            <a:r>
              <a:rPr lang="en-GB" sz="1800" dirty="0"/>
              <a:t>.</a:t>
            </a:r>
          </a:p>
          <a:p>
            <a:pPr marL="285750" indent="-285750">
              <a:buFont typeface="Arial" panose="020B0604020202020204" pitchFamily="34" charset="0"/>
              <a:buChar char="•"/>
            </a:pPr>
            <a:r>
              <a:rPr lang="en-GB" sz="1800" dirty="0"/>
              <a:t>Feedback and discussion are required to discuss incorrect answers and understand the reasoning for the content of the cases. </a:t>
            </a:r>
          </a:p>
          <a:p>
            <a:pPr marL="285750" indent="-285750">
              <a:buFont typeface="Arial" panose="020B0604020202020204" pitchFamily="34" charset="0"/>
              <a:buChar char="•"/>
            </a:pPr>
            <a:r>
              <a:rPr lang="en-GB" sz="1800" dirty="0"/>
              <a:t>Feedback, explanatory images, and references are encouraged as educational tools but should be limited to explaining the correct answer.</a:t>
            </a:r>
          </a:p>
          <a:p>
            <a:pPr marL="285750" indent="-285750">
              <a:buFont typeface="Arial" panose="020B0604020202020204" pitchFamily="34" charset="0"/>
              <a:buChar char="•"/>
            </a:pPr>
            <a:r>
              <a:rPr lang="en-GB" sz="1800" dirty="0"/>
              <a:t>Self-assessment cases should not be a mini-lecture</a:t>
            </a:r>
          </a:p>
          <a:p>
            <a:endParaRPr lang="en-GB" sz="1800" dirty="0"/>
          </a:p>
          <a:p>
            <a:r>
              <a:rPr lang="en-GB" sz="1800" dirty="0"/>
              <a:t>Please take a look at the example given in this PPT, that is the general flow and structure of EHA self-assessment cases. You can re-work the example case slides or use the empty template given to set up your case.</a:t>
            </a:r>
          </a:p>
          <a:p>
            <a:endParaRPr lang="en-NL" sz="1800" dirty="0"/>
          </a:p>
        </p:txBody>
      </p:sp>
      <p:sp>
        <p:nvSpPr>
          <p:cNvPr id="5" name="Slide Number Placeholder 4">
            <a:extLst>
              <a:ext uri="{FF2B5EF4-FFF2-40B4-BE49-F238E27FC236}">
                <a16:creationId xmlns:a16="http://schemas.microsoft.com/office/drawing/2014/main" id="{9074294D-3001-7AB4-6E89-5360D5544918}"/>
              </a:ext>
            </a:extLst>
          </p:cNvPr>
          <p:cNvSpPr>
            <a:spLocks noGrp="1"/>
          </p:cNvSpPr>
          <p:nvPr>
            <p:ph type="sldNum" sz="quarter" idx="11"/>
          </p:nvPr>
        </p:nvSpPr>
        <p:spPr/>
        <p:txBody>
          <a:bodyPr/>
          <a:lstStyle/>
          <a:p>
            <a:fld id="{42DF71BC-759E-4D06-B983-7D9FC16A403B}" type="slidenum">
              <a:rPr lang="en-US" smtClean="0"/>
              <a:pPr/>
              <a:t>2</a:t>
            </a:fld>
            <a:endParaRPr lang="en-US" dirty="0"/>
          </a:p>
        </p:txBody>
      </p:sp>
    </p:spTree>
    <p:extLst>
      <p:ext uri="{BB962C8B-B14F-4D97-AF65-F5344CB8AC3E}">
        <p14:creationId xmlns:p14="http://schemas.microsoft.com/office/powerpoint/2010/main" val="23092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t>Wait and see</a:t>
            </a:r>
          </a:p>
          <a:p>
            <a:pPr marL="342900" indent="-342900">
              <a:buFont typeface="+mj-lt"/>
              <a:buAutoNum type="arabicPeriod"/>
            </a:pPr>
            <a:r>
              <a:rPr lang="en-GB" sz="2400" dirty="0"/>
              <a:t>Maintenance with brentuximab </a:t>
            </a:r>
            <a:r>
              <a:rPr lang="en-GB" sz="2400" dirty="0" err="1"/>
              <a:t>vedotin</a:t>
            </a: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20</a:t>
            </a:fld>
            <a:endParaRPr lang="en-US" dirty="0"/>
          </a:p>
        </p:txBody>
      </p:sp>
    </p:spTree>
    <p:extLst>
      <p:ext uri="{BB962C8B-B14F-4D97-AF65-F5344CB8AC3E}">
        <p14:creationId xmlns:p14="http://schemas.microsoft.com/office/powerpoint/2010/main" val="70150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highlight>
                  <a:srgbClr val="00FF00"/>
                </a:highlight>
              </a:rPr>
              <a:t>Wait and see</a:t>
            </a:r>
          </a:p>
          <a:p>
            <a:pPr marL="342900" indent="-342900">
              <a:buFont typeface="+mj-lt"/>
              <a:buAutoNum type="arabicPeriod"/>
            </a:pPr>
            <a:r>
              <a:rPr lang="en-GB" sz="2400" dirty="0"/>
              <a:t>Maintenance with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The HD21 protocol describes that patients will be given a total of 4 cycles when PET is negative after 2 cycles</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21</a:t>
            </a:fld>
            <a:endParaRPr lang="en-US" dirty="0"/>
          </a:p>
        </p:txBody>
      </p:sp>
      <p:pic>
        <p:nvPicPr>
          <p:cNvPr id="4" name="Afbeelding 3">
            <a:extLst>
              <a:ext uri="{FF2B5EF4-FFF2-40B4-BE49-F238E27FC236}">
                <a16:creationId xmlns:a16="http://schemas.microsoft.com/office/drawing/2014/main" id="{5FCABCBA-064F-2CE0-D2E4-3686AEE9068E}"/>
              </a:ext>
            </a:extLst>
          </p:cNvPr>
          <p:cNvPicPr>
            <a:picLocks noChangeAspect="1"/>
          </p:cNvPicPr>
          <p:nvPr/>
        </p:nvPicPr>
        <p:blipFill>
          <a:blip r:embed="rId2"/>
          <a:stretch>
            <a:fillRect/>
          </a:stretch>
        </p:blipFill>
        <p:spPr>
          <a:xfrm>
            <a:off x="8751138" y="5180083"/>
            <a:ext cx="2724150" cy="695325"/>
          </a:xfrm>
          <a:prstGeom prst="rect">
            <a:avLst/>
          </a:prstGeom>
        </p:spPr>
      </p:pic>
    </p:spTree>
    <p:extLst>
      <p:ext uri="{BB962C8B-B14F-4D97-AF65-F5344CB8AC3E}">
        <p14:creationId xmlns:p14="http://schemas.microsoft.com/office/powerpoint/2010/main" val="273569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Outpatient control (after 6 months)</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Arial" panose="020B0604020202020204" pitchFamily="34" charset="0"/>
              <a:buChar char="•"/>
            </a:pPr>
            <a:r>
              <a:rPr lang="en-US" sz="2400" dirty="0"/>
              <a:t>Good recovery, but new </a:t>
            </a:r>
            <a:r>
              <a:rPr lang="en-US" sz="2400" dirty="0" err="1"/>
              <a:t>lymphoadenopathies</a:t>
            </a:r>
            <a:r>
              <a:rPr lang="en-US" sz="2400" dirty="0"/>
              <a:t> in the right-cervical region</a:t>
            </a:r>
          </a:p>
          <a:p>
            <a:endParaRPr lang="en-US" sz="2400" dirty="0"/>
          </a:p>
          <a:p>
            <a:pPr marL="0" indent="0">
              <a:buNone/>
            </a:pPr>
            <a:r>
              <a:rPr lang="en-US" sz="2400" b="1" dirty="0"/>
              <a:t>Differential diagnosis</a:t>
            </a:r>
          </a:p>
          <a:p>
            <a:pPr marL="342900" indent="-342900">
              <a:buFont typeface="Arial" panose="020B0604020202020204" pitchFamily="34" charset="0"/>
              <a:buChar char="•"/>
            </a:pPr>
            <a:r>
              <a:rPr lang="en-US" sz="2400" dirty="0"/>
              <a:t>Viral infection</a:t>
            </a:r>
          </a:p>
          <a:p>
            <a:pPr marL="342900" indent="-342900">
              <a:buFont typeface="Arial" panose="020B0604020202020204" pitchFamily="34" charset="0"/>
              <a:buChar char="•"/>
            </a:pPr>
            <a:r>
              <a:rPr lang="en-US" sz="2400" dirty="0"/>
              <a:t>Sarcoidosis</a:t>
            </a:r>
          </a:p>
          <a:p>
            <a:pPr marL="342900" indent="-342900">
              <a:buFont typeface="Arial" panose="020B0604020202020204" pitchFamily="34" charset="0"/>
              <a:buChar char="•"/>
            </a:pPr>
            <a:r>
              <a:rPr lang="en-US" sz="2400" dirty="0"/>
              <a:t>Relapsed Hodgkin lymphoma</a:t>
            </a:r>
          </a:p>
          <a:p>
            <a:endParaRPr lang="en-US" sz="2400" dirty="0"/>
          </a:p>
          <a:p>
            <a:pPr marL="0" indent="0">
              <a:buNone/>
            </a:pPr>
            <a:r>
              <a:rPr lang="en-US" sz="2400" b="1" dirty="0"/>
              <a:t>Next step: new PET/CT?</a:t>
            </a:r>
            <a:endParaRPr lang="en-US"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22</a:t>
            </a:fld>
            <a:endParaRPr lang="en-US" dirty="0"/>
          </a:p>
        </p:txBody>
      </p:sp>
    </p:spTree>
    <p:extLst>
      <p:ext uri="{BB962C8B-B14F-4D97-AF65-F5344CB8AC3E}">
        <p14:creationId xmlns:p14="http://schemas.microsoft.com/office/powerpoint/2010/main" val="101446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PET/CT 8 months after 4 cycles of </a:t>
            </a:r>
            <a:r>
              <a:rPr lang="en-GB" sz="4800" dirty="0" err="1"/>
              <a:t>BrECADD</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23</a:t>
            </a:fld>
            <a:endParaRPr lang="en-US" dirty="0"/>
          </a:p>
        </p:txBody>
      </p:sp>
      <p:pic>
        <p:nvPicPr>
          <p:cNvPr id="7" name="Tijdelijke aanduiding voor inhoud 3">
            <a:extLst>
              <a:ext uri="{FF2B5EF4-FFF2-40B4-BE49-F238E27FC236}">
                <a16:creationId xmlns:a16="http://schemas.microsoft.com/office/drawing/2014/main" id="{4A85EED5-60D2-A850-71E4-FDFD4BDF073F}"/>
              </a:ext>
            </a:extLst>
          </p:cNvPr>
          <p:cNvPicPr>
            <a:picLocks noChangeAspect="1"/>
          </p:cNvPicPr>
          <p:nvPr/>
        </p:nvPicPr>
        <p:blipFill>
          <a:blip r:embed="rId2"/>
          <a:stretch>
            <a:fillRect/>
          </a:stretch>
        </p:blipFill>
        <p:spPr>
          <a:xfrm>
            <a:off x="954701" y="1432150"/>
            <a:ext cx="2337133" cy="4351337"/>
          </a:xfrm>
          <a:prstGeom prst="rect">
            <a:avLst/>
          </a:prstGeom>
        </p:spPr>
      </p:pic>
      <p:pic>
        <p:nvPicPr>
          <p:cNvPr id="8" name="Afbeelding 4">
            <a:extLst>
              <a:ext uri="{FF2B5EF4-FFF2-40B4-BE49-F238E27FC236}">
                <a16:creationId xmlns:a16="http://schemas.microsoft.com/office/drawing/2014/main" id="{7780FDD4-C06E-1F98-5880-9DFF9D396495}"/>
              </a:ext>
            </a:extLst>
          </p:cNvPr>
          <p:cNvPicPr>
            <a:picLocks noChangeAspect="1"/>
          </p:cNvPicPr>
          <p:nvPr/>
        </p:nvPicPr>
        <p:blipFill>
          <a:blip r:embed="rId3"/>
          <a:stretch>
            <a:fillRect/>
          </a:stretch>
        </p:blipFill>
        <p:spPr>
          <a:xfrm>
            <a:off x="4333699" y="1942706"/>
            <a:ext cx="3292125" cy="1524132"/>
          </a:xfrm>
          <a:prstGeom prst="rect">
            <a:avLst/>
          </a:prstGeom>
        </p:spPr>
      </p:pic>
      <p:pic>
        <p:nvPicPr>
          <p:cNvPr id="9" name="Afbeelding 5" descr="Beeldvenster - Zwezerijnen, G.J.C. (Ben)">
            <a:extLst>
              <a:ext uri="{FF2B5EF4-FFF2-40B4-BE49-F238E27FC236}">
                <a16:creationId xmlns:a16="http://schemas.microsoft.com/office/drawing/2014/main" id="{93166D40-14BE-1135-2C5E-D7BCEB15E30B}"/>
              </a:ext>
            </a:extLst>
          </p:cNvPr>
          <p:cNvPicPr>
            <a:picLocks noChangeAspect="1"/>
          </p:cNvPicPr>
          <p:nvPr/>
        </p:nvPicPr>
        <p:blipFill rotWithShape="1">
          <a:blip r:embed="rId4">
            <a:extLst>
              <a:ext uri="{28A0092B-C50C-407E-A947-70E740481C1C}">
                <a14:useLocalDpi xmlns:a14="http://schemas.microsoft.com/office/drawing/2010/main" val="0"/>
              </a:ext>
            </a:extLst>
          </a:blip>
          <a:srcRect l="42808" t="28728" r="32672" b="46042"/>
          <a:stretch/>
        </p:blipFill>
        <p:spPr>
          <a:xfrm>
            <a:off x="4333841" y="3605194"/>
            <a:ext cx="3291841" cy="1851177"/>
          </a:xfrm>
          <a:prstGeom prst="rect">
            <a:avLst/>
          </a:prstGeom>
        </p:spPr>
      </p:pic>
      <p:sp>
        <p:nvSpPr>
          <p:cNvPr id="10" name="Tekstvak 6">
            <a:extLst>
              <a:ext uri="{FF2B5EF4-FFF2-40B4-BE49-F238E27FC236}">
                <a16:creationId xmlns:a16="http://schemas.microsoft.com/office/drawing/2014/main" id="{58D1CF19-ECD6-08BE-8849-2741EA284F96}"/>
              </a:ext>
            </a:extLst>
          </p:cNvPr>
          <p:cNvSpPr txBox="1"/>
          <p:nvPr/>
        </p:nvSpPr>
        <p:spPr>
          <a:xfrm>
            <a:off x="7920925" y="2956301"/>
            <a:ext cx="3432875" cy="1646605"/>
          </a:xfrm>
          <a:prstGeom prst="rect">
            <a:avLst/>
          </a:prstGeom>
          <a:noFill/>
        </p:spPr>
        <p:txBody>
          <a:bodyPr wrap="square" rtlCol="0">
            <a:spAutoFit/>
          </a:bodyPr>
          <a:lstStyle/>
          <a:p>
            <a:pPr algn="ctr">
              <a:spcAft>
                <a:spcPts val="600"/>
              </a:spcAft>
            </a:pPr>
            <a:r>
              <a:rPr lang="en-US" sz="2400" b="1" dirty="0"/>
              <a:t>Suspected relapsed</a:t>
            </a:r>
            <a:br>
              <a:rPr lang="en-US" sz="2400" b="1" dirty="0"/>
            </a:br>
            <a:r>
              <a:rPr lang="en-US" sz="2400" b="1" dirty="0"/>
              <a:t>Hodgkin lymphoma?</a:t>
            </a:r>
          </a:p>
          <a:p>
            <a:pPr algn="ctr">
              <a:spcAft>
                <a:spcPts val="600"/>
              </a:spcAft>
            </a:pPr>
            <a:r>
              <a:rPr lang="en-US" sz="2400" b="1" dirty="0"/>
              <a:t>New lymph-node extirpation!</a:t>
            </a:r>
          </a:p>
        </p:txBody>
      </p:sp>
      <p:sp>
        <p:nvSpPr>
          <p:cNvPr id="11" name="Ovaal 7">
            <a:extLst>
              <a:ext uri="{FF2B5EF4-FFF2-40B4-BE49-F238E27FC236}">
                <a16:creationId xmlns:a16="http://schemas.microsoft.com/office/drawing/2014/main" id="{C697E2C4-63DF-1EA9-48CC-A6E6EAD44343}"/>
              </a:ext>
            </a:extLst>
          </p:cNvPr>
          <p:cNvSpPr/>
          <p:nvPr/>
        </p:nvSpPr>
        <p:spPr>
          <a:xfrm>
            <a:off x="1890793" y="2696705"/>
            <a:ext cx="232475" cy="4494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kstvak 1">
            <a:extLst>
              <a:ext uri="{FF2B5EF4-FFF2-40B4-BE49-F238E27FC236}">
                <a16:creationId xmlns:a16="http://schemas.microsoft.com/office/drawing/2014/main" id="{484DE4FA-C2D2-4A50-9184-150AB2C883E6}"/>
              </a:ext>
            </a:extLst>
          </p:cNvPr>
          <p:cNvSpPr txBox="1"/>
          <p:nvPr/>
        </p:nvSpPr>
        <p:spPr>
          <a:xfrm>
            <a:off x="1360459" y="5783487"/>
            <a:ext cx="1525617" cy="369332"/>
          </a:xfrm>
          <a:prstGeom prst="rect">
            <a:avLst/>
          </a:prstGeom>
          <a:noFill/>
        </p:spPr>
        <p:txBody>
          <a:bodyPr wrap="square" rtlCol="0">
            <a:spAutoFit/>
          </a:bodyPr>
          <a:lstStyle/>
          <a:p>
            <a:r>
              <a:rPr lang="en-US" b="1" dirty="0"/>
              <a:t>FDG/PET MIP </a:t>
            </a:r>
          </a:p>
        </p:txBody>
      </p:sp>
      <p:sp>
        <p:nvSpPr>
          <p:cNvPr id="13" name="Tekstvak 8">
            <a:extLst>
              <a:ext uri="{FF2B5EF4-FFF2-40B4-BE49-F238E27FC236}">
                <a16:creationId xmlns:a16="http://schemas.microsoft.com/office/drawing/2014/main" id="{8DEEC789-06AA-680F-9FAE-605B30C04053}"/>
              </a:ext>
            </a:extLst>
          </p:cNvPr>
          <p:cNvSpPr txBox="1"/>
          <p:nvPr/>
        </p:nvSpPr>
        <p:spPr>
          <a:xfrm>
            <a:off x="4402201" y="5506488"/>
            <a:ext cx="3155120" cy="646331"/>
          </a:xfrm>
          <a:prstGeom prst="rect">
            <a:avLst/>
          </a:prstGeom>
          <a:noFill/>
        </p:spPr>
        <p:txBody>
          <a:bodyPr wrap="square" rtlCol="0">
            <a:spAutoFit/>
          </a:bodyPr>
          <a:lstStyle/>
          <a:p>
            <a:pPr algn="ctr"/>
            <a:r>
              <a:rPr lang="en-US" b="1" dirty="0"/>
              <a:t>FDG-PET/CT axial images;</a:t>
            </a:r>
            <a:br>
              <a:rPr lang="en-US" b="1" dirty="0"/>
            </a:br>
            <a:r>
              <a:rPr lang="en-US" b="1" dirty="0"/>
              <a:t>cervical and mediastinal region</a:t>
            </a:r>
          </a:p>
        </p:txBody>
      </p:sp>
    </p:spTree>
    <p:extLst>
      <p:ext uri="{BB962C8B-B14F-4D97-AF65-F5344CB8AC3E}">
        <p14:creationId xmlns:p14="http://schemas.microsoft.com/office/powerpoint/2010/main" val="16068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Pathology report (lymph nodes)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24</a:t>
            </a:fld>
            <a:endParaRPr lang="en-US" dirty="0"/>
          </a:p>
        </p:txBody>
      </p:sp>
      <p:pic>
        <p:nvPicPr>
          <p:cNvPr id="4" name="Tijdelijke aanduiding voor inhoud 3">
            <a:extLst>
              <a:ext uri="{FF2B5EF4-FFF2-40B4-BE49-F238E27FC236}">
                <a16:creationId xmlns:a16="http://schemas.microsoft.com/office/drawing/2014/main" id="{A629091F-51DE-D14D-180E-1A6DEAD5D903}"/>
              </a:ext>
            </a:extLst>
          </p:cNvPr>
          <p:cNvPicPr>
            <a:picLocks noChangeAspect="1"/>
          </p:cNvPicPr>
          <p:nvPr/>
        </p:nvPicPr>
        <p:blipFill>
          <a:blip r:embed="rId2"/>
          <a:stretch>
            <a:fillRect/>
          </a:stretch>
        </p:blipFill>
        <p:spPr>
          <a:xfrm>
            <a:off x="449225" y="1751564"/>
            <a:ext cx="5931307" cy="4524991"/>
          </a:xfrm>
          <a:prstGeom prst="rect">
            <a:avLst/>
          </a:prstGeom>
        </p:spPr>
      </p:pic>
      <p:pic>
        <p:nvPicPr>
          <p:cNvPr id="6" name="Afbeelding 4">
            <a:extLst>
              <a:ext uri="{FF2B5EF4-FFF2-40B4-BE49-F238E27FC236}">
                <a16:creationId xmlns:a16="http://schemas.microsoft.com/office/drawing/2014/main" id="{1D036B64-3575-6EBC-34D0-27DEEDB76164}"/>
              </a:ext>
            </a:extLst>
          </p:cNvPr>
          <p:cNvPicPr>
            <a:picLocks noChangeAspect="1"/>
          </p:cNvPicPr>
          <p:nvPr/>
        </p:nvPicPr>
        <p:blipFill rotWithShape="1">
          <a:blip r:embed="rId3"/>
          <a:srcRect t="3352" r="961" b="12693"/>
          <a:stretch/>
        </p:blipFill>
        <p:spPr>
          <a:xfrm>
            <a:off x="449225" y="1773336"/>
            <a:ext cx="11216594" cy="2175634"/>
          </a:xfrm>
          <a:prstGeom prst="rect">
            <a:avLst/>
          </a:prstGeom>
          <a:ln w="38100">
            <a:solidFill>
              <a:srgbClr val="C00000"/>
            </a:solidFill>
          </a:ln>
        </p:spPr>
      </p:pic>
      <p:sp>
        <p:nvSpPr>
          <p:cNvPr id="7" name="TextBox 6">
            <a:extLst>
              <a:ext uri="{FF2B5EF4-FFF2-40B4-BE49-F238E27FC236}">
                <a16:creationId xmlns:a16="http://schemas.microsoft.com/office/drawing/2014/main" id="{113DD02B-0C90-CA69-434A-B81A71C239C2}"/>
              </a:ext>
            </a:extLst>
          </p:cNvPr>
          <p:cNvSpPr txBox="1"/>
          <p:nvPr/>
        </p:nvSpPr>
        <p:spPr>
          <a:xfrm>
            <a:off x="300038" y="1202407"/>
            <a:ext cx="9688286" cy="523220"/>
          </a:xfrm>
          <a:prstGeom prst="rect">
            <a:avLst/>
          </a:prstGeom>
          <a:noFill/>
        </p:spPr>
        <p:txBody>
          <a:bodyPr wrap="square">
            <a:spAutoFit/>
          </a:bodyPr>
          <a:lstStyle/>
          <a:p>
            <a:r>
              <a:rPr lang="en-US" sz="2800" b="1" dirty="0">
                <a:solidFill>
                  <a:srgbClr val="1E272C"/>
                </a:solidFill>
                <a:effectLst/>
              </a:rPr>
              <a:t>Confirmation and explanation of relapse</a:t>
            </a:r>
            <a:endParaRPr lang="en-US" sz="2800" b="1" dirty="0">
              <a:solidFill>
                <a:srgbClr val="1E272C"/>
              </a:solidFill>
            </a:endParaRPr>
          </a:p>
        </p:txBody>
      </p:sp>
      <p:sp>
        <p:nvSpPr>
          <p:cNvPr id="8" name="Text Box 3">
            <a:extLst>
              <a:ext uri="{FF2B5EF4-FFF2-40B4-BE49-F238E27FC236}">
                <a16:creationId xmlns:a16="http://schemas.microsoft.com/office/drawing/2014/main" id="{E945CD65-5FDF-CE50-EAEC-3D4A6F6D37D0}"/>
              </a:ext>
            </a:extLst>
          </p:cNvPr>
          <p:cNvSpPr txBox="1"/>
          <p:nvPr/>
        </p:nvSpPr>
        <p:spPr>
          <a:xfrm>
            <a:off x="1377950" y="6306820"/>
            <a:ext cx="8387152" cy="230832"/>
          </a:xfrm>
          <a:prstGeom prst="rect">
            <a:avLst/>
          </a:prstGeom>
          <a:noFill/>
        </p:spPr>
        <p:txBody>
          <a:bodyPr wrap="square" rtlCol="0">
            <a:spAutoFit/>
          </a:bodyPr>
          <a:lstStyle/>
          <a:p>
            <a:r>
              <a:rPr lang="en-US" sz="900" dirty="0"/>
              <a:t>Sakatani A, et al. Clinicopathological significance of CD79a expression in classic Hodgkin lymphoma. J Clin Exp Hematop. 2020; 60: 78-86.</a:t>
            </a:r>
          </a:p>
        </p:txBody>
      </p:sp>
    </p:spTree>
    <p:extLst>
      <p:ext uri="{BB962C8B-B14F-4D97-AF65-F5344CB8AC3E}">
        <p14:creationId xmlns:p14="http://schemas.microsoft.com/office/powerpoint/2010/main" val="14148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25</a:t>
            </a:fld>
            <a:endParaRPr lang="en-US" dirty="0"/>
          </a:p>
        </p:txBody>
      </p:sp>
    </p:spTree>
    <p:extLst>
      <p:ext uri="{BB962C8B-B14F-4D97-AF65-F5344CB8AC3E}">
        <p14:creationId xmlns:p14="http://schemas.microsoft.com/office/powerpoint/2010/main" val="313465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highlight>
                  <a:srgbClr val="00FF00"/>
                </a:highlight>
              </a:rPr>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Current second-line treatment options include reinduction chemotherapy and ASCT</a:t>
            </a:r>
          </a:p>
          <a:p>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26</a:t>
            </a:fld>
            <a:endParaRPr lang="en-US" dirty="0"/>
          </a:p>
        </p:txBody>
      </p:sp>
    </p:spTree>
    <p:extLst>
      <p:ext uri="{BB962C8B-B14F-4D97-AF65-F5344CB8AC3E}">
        <p14:creationId xmlns:p14="http://schemas.microsoft.com/office/powerpoint/2010/main" val="30274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Evaluation after 2 cycles of DHAP</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285750" indent="-285750">
              <a:buFont typeface="Arial" panose="020B0604020202020204" pitchFamily="34" charset="0"/>
              <a:buChar char="•"/>
            </a:pPr>
            <a:r>
              <a:rPr lang="en-US" sz="2400" dirty="0"/>
              <a:t>Aiming for complete metabolic remission before ASCT</a:t>
            </a:r>
            <a:endParaRPr lang="en-US" sz="2400" dirty="0">
              <a:ea typeface="Calibri" panose="020F0502020204030204"/>
              <a:cs typeface="Calibri" panose="020F0502020204030204"/>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27</a:t>
            </a:fld>
            <a:endParaRPr lang="en-US" dirty="0"/>
          </a:p>
        </p:txBody>
      </p:sp>
    </p:spTree>
    <p:extLst>
      <p:ext uri="{BB962C8B-B14F-4D97-AF65-F5344CB8AC3E}">
        <p14:creationId xmlns:p14="http://schemas.microsoft.com/office/powerpoint/2010/main" val="204647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28</a:t>
            </a:fld>
            <a:endParaRPr lang="en-US" dirty="0"/>
          </a:p>
        </p:txBody>
      </p:sp>
      <p:pic>
        <p:nvPicPr>
          <p:cNvPr id="4" name="Afbeelding 3" descr="Beeldvenster - Zwezerijnen, G.J.C. (Ben)">
            <a:extLst>
              <a:ext uri="{FF2B5EF4-FFF2-40B4-BE49-F238E27FC236}">
                <a16:creationId xmlns:a16="http://schemas.microsoft.com/office/drawing/2014/main" id="{550DD9A7-DF04-A310-91E3-4B298EAAF1A4}"/>
              </a:ext>
            </a:extLst>
          </p:cNvPr>
          <p:cNvPicPr>
            <a:picLocks noChangeAspect="1"/>
          </p:cNvPicPr>
          <p:nvPr/>
        </p:nvPicPr>
        <p:blipFill rotWithShape="1">
          <a:blip r:embed="rId2">
            <a:extLst>
              <a:ext uri="{28A0092B-C50C-407E-A947-70E740481C1C}">
                <a14:useLocalDpi xmlns:a14="http://schemas.microsoft.com/office/drawing/2010/main" val="0"/>
              </a:ext>
            </a:extLst>
          </a:blip>
          <a:srcRect l="45750" t="16483" r="37173" b="31262"/>
          <a:stretch/>
        </p:blipFill>
        <p:spPr>
          <a:xfrm>
            <a:off x="5251122" y="237831"/>
            <a:ext cx="2899404" cy="4848668"/>
          </a:xfrm>
          <a:prstGeom prst="rect">
            <a:avLst/>
          </a:prstGeom>
        </p:spPr>
      </p:pic>
      <p:sp>
        <p:nvSpPr>
          <p:cNvPr id="6" name="Tekstvak 4">
            <a:extLst>
              <a:ext uri="{FF2B5EF4-FFF2-40B4-BE49-F238E27FC236}">
                <a16:creationId xmlns:a16="http://schemas.microsoft.com/office/drawing/2014/main" id="{7E32EEFB-ECB6-F424-27DB-29600155D5C7}"/>
              </a:ext>
            </a:extLst>
          </p:cNvPr>
          <p:cNvSpPr txBox="1"/>
          <p:nvPr/>
        </p:nvSpPr>
        <p:spPr>
          <a:xfrm>
            <a:off x="5032547" y="5034464"/>
            <a:ext cx="3134191" cy="815608"/>
          </a:xfrm>
          <a:prstGeom prst="rect">
            <a:avLst/>
          </a:prstGeom>
          <a:noFill/>
        </p:spPr>
        <p:txBody>
          <a:bodyPr wrap="none" rtlCol="0">
            <a:spAutoFit/>
          </a:bodyPr>
          <a:lstStyle/>
          <a:p>
            <a:pPr>
              <a:spcAft>
                <a:spcPts val="300"/>
              </a:spcAft>
            </a:pPr>
            <a:r>
              <a:rPr lang="en-US" sz="1400" b="1" dirty="0"/>
              <a:t>November of 2020: FDG-PET MIP</a:t>
            </a:r>
          </a:p>
          <a:p>
            <a:pPr marL="285750" indent="-285750">
              <a:spcAft>
                <a:spcPts val="300"/>
              </a:spcAft>
              <a:buFont typeface="Arial" panose="020B0604020202020204" pitchFamily="34" charset="0"/>
              <a:buChar char="•"/>
            </a:pPr>
            <a:r>
              <a:rPr lang="en-US" sz="1400" dirty="0"/>
              <a:t>2 cycles of DHAP</a:t>
            </a:r>
          </a:p>
          <a:p>
            <a:pPr marL="285750" indent="-285750">
              <a:spcAft>
                <a:spcPts val="300"/>
              </a:spcAft>
              <a:buFont typeface="Arial" panose="020B0604020202020204" pitchFamily="34" charset="0"/>
              <a:buChar char="•"/>
            </a:pPr>
            <a:r>
              <a:rPr lang="en-US" sz="1400" dirty="0"/>
              <a:t>Mixed response?</a:t>
            </a:r>
          </a:p>
        </p:txBody>
      </p:sp>
      <p:sp>
        <p:nvSpPr>
          <p:cNvPr id="7" name="Tekstvak 5">
            <a:extLst>
              <a:ext uri="{FF2B5EF4-FFF2-40B4-BE49-F238E27FC236}">
                <a16:creationId xmlns:a16="http://schemas.microsoft.com/office/drawing/2014/main" id="{96C3EB99-40F7-E9C0-DA27-81E3631097FC}"/>
              </a:ext>
            </a:extLst>
          </p:cNvPr>
          <p:cNvSpPr txBox="1"/>
          <p:nvPr/>
        </p:nvSpPr>
        <p:spPr>
          <a:xfrm>
            <a:off x="161420" y="5034464"/>
            <a:ext cx="3894937" cy="815608"/>
          </a:xfrm>
          <a:prstGeom prst="rect">
            <a:avLst/>
          </a:prstGeom>
          <a:noFill/>
        </p:spPr>
        <p:txBody>
          <a:bodyPr wrap="square" rtlCol="0">
            <a:spAutoFit/>
          </a:bodyPr>
          <a:lstStyle/>
          <a:p>
            <a:pPr>
              <a:spcAft>
                <a:spcPts val="300"/>
              </a:spcAft>
            </a:pPr>
            <a:r>
              <a:rPr lang="en-US" sz="1400" b="1" dirty="0"/>
              <a:t>September of 2020: FDG-PET MIP </a:t>
            </a:r>
            <a:endParaRPr lang="en-US" sz="1400" dirty="0"/>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8" name="Afbeelding 6" descr="Beeldvenster - Zwezerijnen, G.J.C. (Ben)">
            <a:extLst>
              <a:ext uri="{FF2B5EF4-FFF2-40B4-BE49-F238E27FC236}">
                <a16:creationId xmlns:a16="http://schemas.microsoft.com/office/drawing/2014/main" id="{32D5528E-4A61-CDE4-3C8F-97589FBD9732}"/>
              </a:ext>
            </a:extLst>
          </p:cNvPr>
          <p:cNvPicPr>
            <a:picLocks noChangeAspect="1"/>
          </p:cNvPicPr>
          <p:nvPr/>
        </p:nvPicPr>
        <p:blipFill rotWithShape="1">
          <a:blip r:embed="rId3">
            <a:extLst>
              <a:ext uri="{28A0092B-C50C-407E-A947-70E740481C1C}">
                <a14:useLocalDpi xmlns:a14="http://schemas.microsoft.com/office/drawing/2010/main" val="0"/>
              </a:ext>
            </a:extLst>
          </a:blip>
          <a:srcRect l="46615" t="17856" r="38154" b="30207"/>
          <a:stretch/>
        </p:blipFill>
        <p:spPr>
          <a:xfrm>
            <a:off x="0" y="237831"/>
            <a:ext cx="2601724" cy="4848668"/>
          </a:xfrm>
          <a:prstGeom prst="rect">
            <a:avLst/>
          </a:prstGeom>
        </p:spPr>
      </p:pic>
      <p:cxnSp>
        <p:nvCxnSpPr>
          <p:cNvPr id="9" name="Rechte verbindingslijn met pijl 7">
            <a:extLst>
              <a:ext uri="{FF2B5EF4-FFF2-40B4-BE49-F238E27FC236}">
                <a16:creationId xmlns:a16="http://schemas.microsoft.com/office/drawing/2014/main" id="{7DE39C78-814C-F8E7-414F-1085CC3B2566}"/>
              </a:ext>
            </a:extLst>
          </p:cNvPr>
          <p:cNvCxnSpPr>
            <a:cxnSpLocks/>
          </p:cNvCxnSpPr>
          <p:nvPr/>
        </p:nvCxnSpPr>
        <p:spPr>
          <a:xfrm>
            <a:off x="1536700" y="2035695"/>
            <a:ext cx="4559300"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Afbeelding 11" descr="Beeldvenster - Zwezerijnen, G.J.C. (Ben)">
            <a:extLst>
              <a:ext uri="{FF2B5EF4-FFF2-40B4-BE49-F238E27FC236}">
                <a16:creationId xmlns:a16="http://schemas.microsoft.com/office/drawing/2014/main" id="{C3BB2E8B-6EAA-033D-4ED6-0A7AA69EF1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260" t="52587" r="24298" b="26934"/>
          <a:stretch/>
        </p:blipFill>
        <p:spPr>
          <a:xfrm>
            <a:off x="2108889" y="754071"/>
            <a:ext cx="1809482" cy="1161168"/>
          </a:xfrm>
          <a:prstGeom prst="rect">
            <a:avLst/>
          </a:prstGeom>
        </p:spPr>
      </p:pic>
      <p:pic>
        <p:nvPicPr>
          <p:cNvPr id="11" name="Afbeelding 12" descr="Beeldvenster - Zwezerijnen, G.J.C. (Ben)">
            <a:extLst>
              <a:ext uri="{FF2B5EF4-FFF2-40B4-BE49-F238E27FC236}">
                <a16:creationId xmlns:a16="http://schemas.microsoft.com/office/drawing/2014/main" id="{7A7CE74B-7563-A126-C75D-BA9FF98486E1}"/>
              </a:ext>
            </a:extLst>
          </p:cNvPr>
          <p:cNvPicPr>
            <a:picLocks noChangeAspect="1"/>
          </p:cNvPicPr>
          <p:nvPr/>
        </p:nvPicPr>
        <p:blipFill rotWithShape="1">
          <a:blip r:embed="rId4">
            <a:extLst>
              <a:ext uri="{28A0092B-C50C-407E-A947-70E740481C1C}">
                <a14:useLocalDpi xmlns:a14="http://schemas.microsoft.com/office/drawing/2010/main" val="0"/>
              </a:ext>
            </a:extLst>
          </a:blip>
          <a:srcRect l="33346" t="52587" r="49158" b="26934"/>
          <a:stretch/>
        </p:blipFill>
        <p:spPr>
          <a:xfrm>
            <a:off x="3934475" y="2161754"/>
            <a:ext cx="1973418" cy="1262410"/>
          </a:xfrm>
          <a:prstGeom prst="rect">
            <a:avLst/>
          </a:prstGeom>
        </p:spPr>
      </p:pic>
      <p:pic>
        <p:nvPicPr>
          <p:cNvPr id="12" name="Afbeelding 2" descr="Beeldvenster - Zwezerijnen, G.J.C. (Ben)">
            <a:extLst>
              <a:ext uri="{FF2B5EF4-FFF2-40B4-BE49-F238E27FC236}">
                <a16:creationId xmlns:a16="http://schemas.microsoft.com/office/drawing/2014/main" id="{BD603BF3-C2FC-306B-4A3A-06B5B7EE626C}"/>
              </a:ext>
            </a:extLst>
          </p:cNvPr>
          <p:cNvPicPr>
            <a:picLocks noChangeAspect="1"/>
          </p:cNvPicPr>
          <p:nvPr/>
        </p:nvPicPr>
        <p:blipFill rotWithShape="1">
          <a:blip r:embed="rId5">
            <a:extLst>
              <a:ext uri="{28A0092B-C50C-407E-A947-70E740481C1C}">
                <a14:useLocalDpi xmlns:a14="http://schemas.microsoft.com/office/drawing/2010/main" val="0"/>
              </a:ext>
            </a:extLst>
          </a:blip>
          <a:srcRect l="47250" t="19439" r="37808" b="33162"/>
          <a:stretch/>
        </p:blipFill>
        <p:spPr>
          <a:xfrm>
            <a:off x="9375442" y="237830"/>
            <a:ext cx="2750908" cy="4768947"/>
          </a:xfrm>
          <a:prstGeom prst="rect">
            <a:avLst/>
          </a:prstGeom>
        </p:spPr>
      </p:pic>
      <p:sp>
        <p:nvSpPr>
          <p:cNvPr id="13" name="Tekstvak 10">
            <a:extLst>
              <a:ext uri="{FF2B5EF4-FFF2-40B4-BE49-F238E27FC236}">
                <a16:creationId xmlns:a16="http://schemas.microsoft.com/office/drawing/2014/main" id="{6F597BCE-A18C-14FA-8FB6-AEC84CF15C64}"/>
              </a:ext>
            </a:extLst>
          </p:cNvPr>
          <p:cNvSpPr txBox="1"/>
          <p:nvPr/>
        </p:nvSpPr>
        <p:spPr>
          <a:xfrm>
            <a:off x="8743620" y="5006777"/>
            <a:ext cx="3448380" cy="1069524"/>
          </a:xfrm>
          <a:prstGeom prst="rect">
            <a:avLst/>
          </a:prstGeom>
          <a:noFill/>
        </p:spPr>
        <p:txBody>
          <a:bodyPr wrap="none" rtlCol="0">
            <a:spAutoFit/>
          </a:bodyPr>
          <a:lstStyle/>
          <a:p>
            <a:pPr>
              <a:spcAft>
                <a:spcPts val="300"/>
              </a:spcAft>
            </a:pPr>
            <a:r>
              <a:rPr lang="en-US" sz="1400" b="1" dirty="0"/>
              <a:t>December of 2020: FDG-PET MIP</a:t>
            </a:r>
          </a:p>
          <a:p>
            <a:pPr marL="285750" indent="-285750">
              <a:spcAft>
                <a:spcPts val="300"/>
              </a:spcAft>
              <a:buFont typeface="Arial" panose="020B0604020202020204" pitchFamily="34" charset="0"/>
              <a:buChar char="•"/>
            </a:pPr>
            <a:r>
              <a:rPr lang="en-US" sz="1400" dirty="0"/>
              <a:t>2 cycles of DHAP + 1 cycle of ICE</a:t>
            </a:r>
            <a:r>
              <a:rPr lang="en-US" sz="1400" baseline="30000" dirty="0"/>
              <a:t>a</a:t>
            </a:r>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14" name="Afbeelding 8" descr="Beeldvenster - Zwezerijnen, G.J.C. (Ben)">
            <a:extLst>
              <a:ext uri="{FF2B5EF4-FFF2-40B4-BE49-F238E27FC236}">
                <a16:creationId xmlns:a16="http://schemas.microsoft.com/office/drawing/2014/main" id="{49BEF71E-098F-4489-90E3-8523E05545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250" t="25139" r="33192" b="42663"/>
          <a:stretch/>
        </p:blipFill>
        <p:spPr>
          <a:xfrm>
            <a:off x="7998554" y="2161754"/>
            <a:ext cx="2048830" cy="1262410"/>
          </a:xfrm>
          <a:prstGeom prst="rect">
            <a:avLst/>
          </a:prstGeom>
        </p:spPr>
      </p:pic>
      <p:cxnSp>
        <p:nvCxnSpPr>
          <p:cNvPr id="15" name="Rechte verbindingslijn met pijl 13">
            <a:extLst>
              <a:ext uri="{FF2B5EF4-FFF2-40B4-BE49-F238E27FC236}">
                <a16:creationId xmlns:a16="http://schemas.microsoft.com/office/drawing/2014/main" id="{D2C1468B-21E6-B0F4-73CF-F8D3E717DF31}"/>
              </a:ext>
            </a:extLst>
          </p:cNvPr>
          <p:cNvCxnSpPr/>
          <p:nvPr/>
        </p:nvCxnSpPr>
        <p:spPr>
          <a:xfrm flipV="1">
            <a:off x="7476978" y="2035695"/>
            <a:ext cx="2954216" cy="1"/>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 Box 3">
            <a:extLst>
              <a:ext uri="{FF2B5EF4-FFF2-40B4-BE49-F238E27FC236}">
                <a16:creationId xmlns:a16="http://schemas.microsoft.com/office/drawing/2014/main" id="{8ADF262D-44CD-0E17-9F28-882F5180332F}"/>
              </a:ext>
            </a:extLst>
          </p:cNvPr>
          <p:cNvSpPr txBox="1"/>
          <p:nvPr/>
        </p:nvSpPr>
        <p:spPr>
          <a:xfrm>
            <a:off x="1377950" y="6306820"/>
            <a:ext cx="10623550" cy="230832"/>
          </a:xfrm>
          <a:prstGeom prst="rect">
            <a:avLst/>
          </a:prstGeom>
          <a:noFill/>
        </p:spPr>
        <p:txBody>
          <a:bodyPr wrap="square" rtlCol="0">
            <a:spAutoFit/>
          </a:bodyPr>
          <a:lstStyle/>
          <a:p>
            <a:r>
              <a:rPr lang="en-US" sz="900" baseline="30000" dirty="0"/>
              <a:t>a</a:t>
            </a:r>
            <a:r>
              <a:rPr lang="en-US" sz="900" dirty="0"/>
              <a:t>Following DHAP severe ototoxicity due to cisplatin. </a:t>
            </a:r>
          </a:p>
        </p:txBody>
      </p:sp>
    </p:spTree>
    <p:extLst>
      <p:ext uri="{BB962C8B-B14F-4D97-AF65-F5344CB8AC3E}">
        <p14:creationId xmlns:p14="http://schemas.microsoft.com/office/powerpoint/2010/main" val="84659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383119"/>
            <a:ext cx="11591924" cy="4091761"/>
          </a:xfrm>
        </p:spPr>
        <p:txBody>
          <a:bodyPr numCol="1"/>
          <a:lstStyle/>
          <a:p>
            <a:r>
              <a:rPr lang="en-GB" sz="2400" b="1" dirty="0"/>
              <a:t>What is the next step in this patient?</a:t>
            </a:r>
          </a:p>
          <a:p>
            <a:pPr marL="457200" indent="-457200">
              <a:buFont typeface="+mj-lt"/>
              <a:buAutoNum type="arabicPeriod"/>
            </a:pPr>
            <a:r>
              <a:rPr lang="en-GB" sz="2400" dirty="0"/>
              <a:t>Brentuximab </a:t>
            </a:r>
            <a:r>
              <a:rPr lang="en-GB" sz="2400" dirty="0" err="1"/>
              <a:t>vedotin</a:t>
            </a:r>
            <a:endParaRPr lang="en-GB" sz="2400" dirty="0"/>
          </a:p>
          <a:p>
            <a:pPr marL="457200" indent="-457200">
              <a:buFont typeface="+mj-lt"/>
              <a:buAutoNum type="arabicPeriod"/>
            </a:pPr>
            <a:r>
              <a:rPr lang="en-GB" sz="2400" dirty="0"/>
              <a:t>Pembrolizumab</a:t>
            </a:r>
          </a:p>
          <a:p>
            <a:pPr marL="457200" indent="-457200">
              <a:buFont typeface="+mj-lt"/>
              <a:buAutoNum type="arabicPeriod"/>
            </a:pPr>
            <a:r>
              <a:rPr lang="en-GB" sz="2400" dirty="0"/>
              <a:t>Nivolumab</a:t>
            </a:r>
          </a:p>
          <a:p>
            <a:pPr marL="457200" indent="-457200">
              <a:buFont typeface="+mj-lt"/>
              <a:buAutoNum type="arabicPeriod"/>
            </a:pPr>
            <a:r>
              <a:rPr lang="en-GB" sz="2400" dirty="0"/>
              <a:t>Dexamethasone</a:t>
            </a:r>
          </a:p>
          <a:p>
            <a:pPr marL="457200" indent="-457200">
              <a:buFont typeface="+mj-lt"/>
              <a:buAutoNum type="arabicPeriod"/>
            </a:pPr>
            <a:r>
              <a:rPr lang="en-GB" sz="2400" dirty="0"/>
              <a:t>Radiotherapy</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29</a:t>
            </a:fld>
            <a:endParaRPr lang="en-US" dirty="0"/>
          </a:p>
        </p:txBody>
      </p:sp>
    </p:spTree>
    <p:extLst>
      <p:ext uri="{BB962C8B-B14F-4D97-AF65-F5344CB8AC3E}">
        <p14:creationId xmlns:p14="http://schemas.microsoft.com/office/powerpoint/2010/main" val="332131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CADA-E2B0-2EB1-8626-1DF81F807FA6}"/>
              </a:ext>
            </a:extLst>
          </p:cNvPr>
          <p:cNvSpPr>
            <a:spLocks noGrp="1"/>
          </p:cNvSpPr>
          <p:nvPr>
            <p:ph type="title"/>
          </p:nvPr>
        </p:nvSpPr>
        <p:spPr/>
        <p:txBody>
          <a:bodyPr/>
          <a:lstStyle/>
          <a:p>
            <a:r>
              <a:rPr lang="en-GB" dirty="0"/>
              <a:t>Self-Assessment Case Structure</a:t>
            </a:r>
            <a:endParaRPr lang="en-NL" dirty="0"/>
          </a:p>
        </p:txBody>
      </p:sp>
      <p:sp>
        <p:nvSpPr>
          <p:cNvPr id="3" name="Content Placeholder 2">
            <a:extLst>
              <a:ext uri="{FF2B5EF4-FFF2-40B4-BE49-F238E27FC236}">
                <a16:creationId xmlns:a16="http://schemas.microsoft.com/office/drawing/2014/main" id="{AF45450A-7ECB-A7B4-7C80-ABE358FF9628}"/>
              </a:ext>
            </a:extLst>
          </p:cNvPr>
          <p:cNvSpPr>
            <a:spLocks noGrp="1"/>
          </p:cNvSpPr>
          <p:nvPr>
            <p:ph idx="1"/>
          </p:nvPr>
        </p:nvSpPr>
        <p:spPr>
          <a:xfrm>
            <a:off x="317085" y="1677917"/>
            <a:ext cx="11591924" cy="4437629"/>
          </a:xfrm>
        </p:spPr>
        <p:txBody>
          <a:bodyPr numCol="1"/>
          <a:lstStyle/>
          <a:p>
            <a:pPr marL="285750" indent="-285750">
              <a:buFont typeface="Arial" panose="020B0604020202020204" pitchFamily="34" charset="0"/>
              <a:buChar char="•"/>
            </a:pPr>
            <a:r>
              <a:rPr lang="en-GB" sz="1800" dirty="0">
                <a:solidFill>
                  <a:srgbClr val="1E272C"/>
                </a:solidFill>
              </a:rPr>
              <a:t>Each case should have a 6 questions with 4-5 possible answers.</a:t>
            </a:r>
          </a:p>
          <a:p>
            <a:pPr marL="285750" indent="-285750">
              <a:buFont typeface="Arial" panose="020B0604020202020204" pitchFamily="34" charset="0"/>
              <a:buChar char="•"/>
            </a:pPr>
            <a:r>
              <a:rPr lang="en-GB" sz="1800" dirty="0">
                <a:solidFill>
                  <a:srgbClr val="1E272C"/>
                </a:solidFill>
              </a:rPr>
              <a:t>It is ESSENTIAL that each question has one true answer and only one. </a:t>
            </a:r>
          </a:p>
          <a:p>
            <a:pPr marL="285750" indent="-285750">
              <a:buFont typeface="Arial" panose="020B0604020202020204" pitchFamily="34" charset="0"/>
              <a:buChar char="•"/>
            </a:pPr>
            <a:r>
              <a:rPr lang="en-GB" sz="1800" dirty="0">
                <a:solidFill>
                  <a:srgbClr val="1E272C"/>
                </a:solidFill>
              </a:rPr>
              <a:t>*Pleaser DO NOT USE ‘negative questions’ followed by negative statements (refer to appendix). </a:t>
            </a:r>
          </a:p>
          <a:p>
            <a:pPr marL="285750" indent="-285750">
              <a:buFont typeface="Arial" panose="020B0604020202020204" pitchFamily="34" charset="0"/>
              <a:buChar char="•"/>
            </a:pPr>
            <a:r>
              <a:rPr lang="en-GB" sz="1800" dirty="0">
                <a:solidFill>
                  <a:srgbClr val="1E272C"/>
                </a:solidFill>
              </a:rPr>
              <a:t>Please provide a CLEAR WRITTEN feedback. For educational purposes, it is important to provide clear feedback so that if the participants selected the wrong answer, they know why another answer is preferred. Feedback can include images, figures, tables illustrating the topic assessed.</a:t>
            </a: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r>
              <a:rPr lang="en-GB" sz="1800" i="1" dirty="0">
                <a:solidFill>
                  <a:srgbClr val="1E272C"/>
                </a:solidFill>
              </a:rPr>
              <a:t>*Please refer to the appendix section for more information</a:t>
            </a:r>
          </a:p>
        </p:txBody>
      </p:sp>
      <p:sp>
        <p:nvSpPr>
          <p:cNvPr id="4" name="Footer Placeholder 3">
            <a:extLst>
              <a:ext uri="{FF2B5EF4-FFF2-40B4-BE49-F238E27FC236}">
                <a16:creationId xmlns:a16="http://schemas.microsoft.com/office/drawing/2014/main" id="{F40BA366-2F3A-04F6-4C9A-E9D7FDF3F62A}"/>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69495510-A8DB-8773-9E90-85F34B94ABF3}"/>
              </a:ext>
            </a:extLst>
          </p:cNvPr>
          <p:cNvSpPr>
            <a:spLocks noGrp="1"/>
          </p:cNvSpPr>
          <p:nvPr>
            <p:ph type="sldNum" sz="quarter" idx="11"/>
          </p:nvPr>
        </p:nvSpPr>
        <p:spPr/>
        <p:txBody>
          <a:bodyPr/>
          <a:lstStyle/>
          <a:p>
            <a:fld id="{42DF71BC-759E-4D06-B983-7D9FC16A403B}" type="slidenum">
              <a:rPr lang="en-US" smtClean="0"/>
              <a:pPr/>
              <a:t>3</a:t>
            </a:fld>
            <a:endParaRPr lang="en-US" dirty="0"/>
          </a:p>
        </p:txBody>
      </p:sp>
    </p:spTree>
    <p:extLst>
      <p:ext uri="{BB962C8B-B14F-4D97-AF65-F5344CB8AC3E}">
        <p14:creationId xmlns:p14="http://schemas.microsoft.com/office/powerpoint/2010/main" val="59774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187023"/>
            <a:ext cx="11591924" cy="4091761"/>
          </a:xfrm>
        </p:spPr>
        <p:txBody>
          <a:bodyPr numCol="1"/>
          <a:lstStyle/>
          <a:p>
            <a:r>
              <a:rPr lang="en-GB" sz="2400" b="1" dirty="0">
                <a:solidFill>
                  <a:srgbClr val="1E272C"/>
                </a:solidFill>
              </a:rPr>
              <a:t>What is the next step in this patient?</a:t>
            </a:r>
          </a:p>
          <a:p>
            <a:pPr marL="457200" indent="-457200">
              <a:buFont typeface="+mj-lt"/>
              <a:buAutoNum type="arabicPeriod"/>
            </a:pPr>
            <a:r>
              <a:rPr lang="en-GB" sz="2400" dirty="0">
                <a:solidFill>
                  <a:srgbClr val="1E272C"/>
                </a:solidFill>
              </a:rPr>
              <a:t>Brentuximab </a:t>
            </a:r>
            <a:r>
              <a:rPr lang="en-GB" sz="2400" dirty="0" err="1">
                <a:solidFill>
                  <a:srgbClr val="1E272C"/>
                </a:solidFill>
              </a:rPr>
              <a:t>vedotin</a:t>
            </a:r>
            <a:endParaRPr lang="en-GB" sz="2400" dirty="0">
              <a:solidFill>
                <a:srgbClr val="1E272C"/>
              </a:solidFill>
            </a:endParaRPr>
          </a:p>
          <a:p>
            <a:pPr marL="457200" indent="-457200">
              <a:buFont typeface="+mj-lt"/>
              <a:buAutoNum type="arabicPeriod"/>
            </a:pPr>
            <a:r>
              <a:rPr lang="en-GB" sz="2400" dirty="0">
                <a:solidFill>
                  <a:srgbClr val="1E272C"/>
                </a:solidFill>
                <a:highlight>
                  <a:srgbClr val="00FF00"/>
                </a:highlight>
              </a:rPr>
              <a:t>Pembrolizumab</a:t>
            </a:r>
          </a:p>
          <a:p>
            <a:pPr marL="457200" indent="-457200">
              <a:buFont typeface="+mj-lt"/>
              <a:buAutoNum type="arabicPeriod"/>
            </a:pPr>
            <a:r>
              <a:rPr lang="en-GB" sz="2400" dirty="0">
                <a:solidFill>
                  <a:srgbClr val="1E272C"/>
                </a:solidFill>
              </a:rPr>
              <a:t>Nivolumab</a:t>
            </a:r>
          </a:p>
          <a:p>
            <a:pPr marL="457200" indent="-457200">
              <a:buFont typeface="+mj-lt"/>
              <a:buAutoNum type="arabicPeriod"/>
            </a:pPr>
            <a:r>
              <a:rPr lang="en-GB" sz="2400" dirty="0">
                <a:solidFill>
                  <a:srgbClr val="1E272C"/>
                </a:solidFill>
              </a:rPr>
              <a:t>Dexamethasone</a:t>
            </a:r>
          </a:p>
          <a:p>
            <a:pPr marL="457200" indent="-457200">
              <a:buFont typeface="+mj-lt"/>
              <a:buAutoNum type="arabicPeriod"/>
            </a:pPr>
            <a:r>
              <a:rPr lang="en-GB" sz="2400" dirty="0">
                <a:solidFill>
                  <a:srgbClr val="1E272C"/>
                </a:solidFill>
              </a:rPr>
              <a:t>Radiotherapy</a:t>
            </a:r>
          </a:p>
          <a:p>
            <a:pPr marL="457200" indent="-457200">
              <a:buFont typeface="+mj-lt"/>
              <a:buAutoNum type="arabicPeriod"/>
            </a:pPr>
            <a:endParaRPr lang="en-GB" sz="2400" dirty="0">
              <a:solidFill>
                <a:srgbClr val="1E272C"/>
              </a:solidFill>
            </a:endParaRPr>
          </a:p>
          <a:p>
            <a:pPr marL="0" indent="0">
              <a:buNone/>
            </a:pPr>
            <a:r>
              <a:rPr lang="en-US" sz="2000" b="1" dirty="0">
                <a:solidFill>
                  <a:srgbClr val="1E272C"/>
                </a:solidFill>
                <a:effectLst/>
              </a:rPr>
              <a:t>Feedback</a:t>
            </a:r>
          </a:p>
          <a:p>
            <a:pPr marL="342900" indent="-342900">
              <a:spcAft>
                <a:spcPts val="300"/>
              </a:spcAft>
              <a:buFont typeface="Arial" panose="020B0604020202020204" pitchFamily="34" charset="0"/>
              <a:buChar char="•"/>
            </a:pPr>
            <a:r>
              <a:rPr lang="en-US" sz="2000" dirty="0">
                <a:solidFill>
                  <a:srgbClr val="1E272C"/>
                </a:solidFill>
                <a:effectLst/>
              </a:rPr>
              <a:t>Due to an indication for immune checkpoint inhibitors, pembrolizumab can be prescribed before ASCT</a:t>
            </a:r>
          </a:p>
          <a:p>
            <a:pPr marL="342900" indent="-342900">
              <a:spcAft>
                <a:spcPts val="300"/>
              </a:spcAft>
              <a:buFont typeface="Arial" panose="020B0604020202020204" pitchFamily="34" charset="0"/>
              <a:buChar char="•"/>
            </a:pPr>
            <a:r>
              <a:rPr lang="en-US" sz="2000" dirty="0">
                <a:solidFill>
                  <a:srgbClr val="1E272C"/>
                </a:solidFill>
                <a:effectLst/>
              </a:rPr>
              <a:t>However, we tried brentuximab </a:t>
            </a:r>
            <a:r>
              <a:rPr lang="en-US" sz="2000" dirty="0" err="1">
                <a:solidFill>
                  <a:srgbClr val="1E272C"/>
                </a:solidFill>
                <a:effectLst/>
              </a:rPr>
              <a:t>vedotin</a:t>
            </a:r>
            <a:r>
              <a:rPr lang="en-US" sz="2000" dirty="0">
                <a:solidFill>
                  <a:srgbClr val="1E272C"/>
                </a:solidFill>
                <a:effectLst/>
              </a:rPr>
              <a:t> since it was already part of the patient</a:t>
            </a:r>
            <a:r>
              <a:rPr lang="en-US" sz="2000" dirty="0">
                <a:solidFill>
                  <a:srgbClr val="1E272C"/>
                </a:solidFill>
              </a:rPr>
              <a:t>’s treatment</a:t>
            </a:r>
            <a:endParaRPr lang="en-NL" sz="2000" dirty="0">
              <a:solidFill>
                <a:srgbClr val="1E272C"/>
              </a:solidFill>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30</a:t>
            </a:fld>
            <a:endParaRPr lang="en-US" dirty="0"/>
          </a:p>
        </p:txBody>
      </p:sp>
    </p:spTree>
    <p:extLst>
      <p:ext uri="{BB962C8B-B14F-4D97-AF65-F5344CB8AC3E}">
        <p14:creationId xmlns:p14="http://schemas.microsoft.com/office/powerpoint/2010/main" val="194745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31</a:t>
            </a:fld>
            <a:endParaRPr lang="en-US" dirty="0"/>
          </a:p>
        </p:txBody>
      </p:sp>
      <p:pic>
        <p:nvPicPr>
          <p:cNvPr id="4" name="Afbeelding 4" descr="Beeldvenster - Zwezerijnen, G.J.C. (Ben)">
            <a:extLst>
              <a:ext uri="{FF2B5EF4-FFF2-40B4-BE49-F238E27FC236}">
                <a16:creationId xmlns:a16="http://schemas.microsoft.com/office/drawing/2014/main" id="{405130D1-478E-770E-0493-48654586AC03}"/>
              </a:ext>
            </a:extLst>
          </p:cNvPr>
          <p:cNvPicPr>
            <a:picLocks noChangeAspect="1"/>
          </p:cNvPicPr>
          <p:nvPr/>
        </p:nvPicPr>
        <p:blipFill rotWithShape="1">
          <a:blip r:embed="rId2">
            <a:extLst>
              <a:ext uri="{28A0092B-C50C-407E-A947-70E740481C1C}">
                <a14:useLocalDpi xmlns:a14="http://schemas.microsoft.com/office/drawing/2010/main" val="0"/>
              </a:ext>
            </a:extLst>
          </a:blip>
          <a:srcRect l="46327" t="16378" r="37519" b="29573"/>
          <a:stretch/>
        </p:blipFill>
        <p:spPr>
          <a:xfrm>
            <a:off x="784594" y="489273"/>
            <a:ext cx="2406622" cy="4400680"/>
          </a:xfrm>
          <a:prstGeom prst="rect">
            <a:avLst/>
          </a:prstGeom>
        </p:spPr>
      </p:pic>
      <p:sp>
        <p:nvSpPr>
          <p:cNvPr id="6" name="Tekstvak 5">
            <a:extLst>
              <a:ext uri="{FF2B5EF4-FFF2-40B4-BE49-F238E27FC236}">
                <a16:creationId xmlns:a16="http://schemas.microsoft.com/office/drawing/2014/main" id="{BE16E868-8156-D558-73A6-E21DA771D32C}"/>
              </a:ext>
            </a:extLst>
          </p:cNvPr>
          <p:cNvSpPr txBox="1"/>
          <p:nvPr/>
        </p:nvSpPr>
        <p:spPr>
          <a:xfrm>
            <a:off x="516234" y="4900751"/>
            <a:ext cx="3171446" cy="14388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rPr>
              <a:t>February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2 cycles of brentuximab vedotin</a:t>
            </a:r>
          </a:p>
          <a:p>
            <a:pPr marL="285750" indent="-285750">
              <a:spcAft>
                <a:spcPts val="300"/>
              </a:spcAft>
              <a:buFont typeface="Arial" panose="020B0604020202020204" pitchFamily="34" charset="0"/>
              <a:buChar char="•"/>
            </a:pPr>
            <a:r>
              <a:rPr lang="en-US" sz="1600" dirty="0"/>
              <a:t>Progression of disease</a:t>
            </a:r>
          </a:p>
          <a:p>
            <a:pPr marL="285750" indent="-285750">
              <a:spcAft>
                <a:spcPts val="300"/>
              </a:spcAft>
              <a:buFont typeface="Arial" panose="020B0604020202020204" pitchFamily="34" charset="0"/>
              <a:buChar char="•"/>
            </a:pPr>
            <a:r>
              <a:rPr lang="en-US" sz="1600" dirty="0"/>
              <a:t>Deauville score of 5</a:t>
            </a:r>
          </a:p>
          <a:p>
            <a:pPr marL="285750" indent="-285750">
              <a:spcAft>
                <a:spcPts val="300"/>
              </a:spcAft>
              <a:buFont typeface="Arial" panose="020B0604020202020204" pitchFamily="34" charset="0"/>
              <a:buChar char="•"/>
            </a:pPr>
            <a:r>
              <a:rPr lang="en-US" sz="1600" dirty="0"/>
              <a:t>New bone lesions</a:t>
            </a:r>
          </a:p>
        </p:txBody>
      </p:sp>
      <p:pic>
        <p:nvPicPr>
          <p:cNvPr id="7" name="Afbeelding 6" descr="Beeldvenster - Zwezerijnen, G.J.C. (Ben)">
            <a:extLst>
              <a:ext uri="{FF2B5EF4-FFF2-40B4-BE49-F238E27FC236}">
                <a16:creationId xmlns:a16="http://schemas.microsoft.com/office/drawing/2014/main" id="{8926438E-135D-B21F-40AF-9F9ECA56DABE}"/>
              </a:ext>
            </a:extLst>
          </p:cNvPr>
          <p:cNvPicPr>
            <a:picLocks noChangeAspect="1"/>
          </p:cNvPicPr>
          <p:nvPr/>
        </p:nvPicPr>
        <p:blipFill rotWithShape="1">
          <a:blip r:embed="rId3">
            <a:extLst>
              <a:ext uri="{28A0092B-C50C-407E-A947-70E740481C1C}">
                <a14:useLocalDpi xmlns:a14="http://schemas.microsoft.com/office/drawing/2010/main" val="0"/>
              </a:ext>
            </a:extLst>
          </a:blip>
          <a:srcRect l="48519" t="23873" r="38904" b="34324"/>
          <a:stretch/>
        </p:blipFill>
        <p:spPr>
          <a:xfrm>
            <a:off x="4117552" y="489273"/>
            <a:ext cx="2414576" cy="4386111"/>
          </a:xfrm>
          <a:prstGeom prst="rect">
            <a:avLst/>
          </a:prstGeom>
        </p:spPr>
      </p:pic>
      <p:sp>
        <p:nvSpPr>
          <p:cNvPr id="8" name="Tekstvak 7">
            <a:extLst>
              <a:ext uri="{FF2B5EF4-FFF2-40B4-BE49-F238E27FC236}">
                <a16:creationId xmlns:a16="http://schemas.microsoft.com/office/drawing/2014/main" id="{75F55B3D-BB57-4749-ABDA-91CDDB10EBE5}"/>
              </a:ext>
            </a:extLst>
          </p:cNvPr>
          <p:cNvSpPr txBox="1"/>
          <p:nvPr/>
        </p:nvSpPr>
        <p:spPr>
          <a:xfrm>
            <a:off x="4207485" y="4888729"/>
            <a:ext cx="3507755" cy="1154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ea typeface="+mn-ea"/>
                <a:cs typeface="+mn-cs"/>
              </a:rPr>
              <a:t>March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2 </a:t>
            </a:r>
            <a:r>
              <a:rPr lang="en-US" sz="1600" dirty="0"/>
              <a:t>cycles of pembrolizumab</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Complete metabolic response</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Deauville score of 2 (iliac bone right)</a:t>
            </a:r>
          </a:p>
        </p:txBody>
      </p:sp>
      <p:sp>
        <p:nvSpPr>
          <p:cNvPr id="9" name="Tekstvak 1">
            <a:extLst>
              <a:ext uri="{FF2B5EF4-FFF2-40B4-BE49-F238E27FC236}">
                <a16:creationId xmlns:a16="http://schemas.microsoft.com/office/drawing/2014/main" id="{A12AA8A3-816C-04EC-1BBB-571361CCB3FE}"/>
              </a:ext>
            </a:extLst>
          </p:cNvPr>
          <p:cNvSpPr txBox="1"/>
          <p:nvPr/>
        </p:nvSpPr>
        <p:spPr>
          <a:xfrm>
            <a:off x="6867161" y="1791580"/>
            <a:ext cx="4962960"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solidFill>
                  <a:srgbClr val="1E272C"/>
                </a:solidFill>
              </a:rPr>
              <a:t>No response on brentuximab vedotin; severe peripheral neuropathy</a:t>
            </a:r>
          </a:p>
          <a:p>
            <a:pPr marL="285750" indent="-285750">
              <a:spcAft>
                <a:spcPts val="600"/>
              </a:spcAft>
              <a:buFont typeface="Arial" panose="020B0604020202020204" pitchFamily="34" charset="0"/>
              <a:buChar char="•"/>
            </a:pPr>
            <a:r>
              <a:rPr lang="en-US" sz="2000" dirty="0">
                <a:solidFill>
                  <a:srgbClr val="1E272C"/>
                </a:solidFill>
              </a:rPr>
              <a:t>Hours after first cycle of pembrolizumab, very severe pain</a:t>
            </a:r>
          </a:p>
          <a:p>
            <a:pPr marL="285750" indent="-285750">
              <a:spcAft>
                <a:spcPts val="600"/>
              </a:spcAft>
              <a:buFont typeface="Arial" panose="020B0604020202020204" pitchFamily="34" charset="0"/>
              <a:buChar char="•"/>
            </a:pPr>
            <a:r>
              <a:rPr lang="en-US" sz="2000" dirty="0">
                <a:solidFill>
                  <a:srgbClr val="1E272C"/>
                </a:solidFill>
              </a:rPr>
              <a:t>After 2 cycles of pembrolizumab </a:t>
            </a:r>
            <a:br>
              <a:rPr lang="en-US" sz="2000" dirty="0">
                <a:solidFill>
                  <a:srgbClr val="1E272C"/>
                </a:solidFill>
              </a:rPr>
            </a:br>
            <a:r>
              <a:rPr lang="en-US" sz="2000" dirty="0">
                <a:solidFill>
                  <a:srgbClr val="1E272C"/>
                </a:solidFill>
              </a:rPr>
              <a:t>→ complete metabolic response</a:t>
            </a:r>
            <a:endParaRPr lang="en-US" sz="1600" dirty="0">
              <a:solidFill>
                <a:srgbClr val="1E272C"/>
              </a:solidFill>
            </a:endParaRPr>
          </a:p>
        </p:txBody>
      </p:sp>
      <p:cxnSp>
        <p:nvCxnSpPr>
          <p:cNvPr id="10" name="Rechte verbindingslijn met pijl 3">
            <a:extLst>
              <a:ext uri="{FF2B5EF4-FFF2-40B4-BE49-F238E27FC236}">
                <a16:creationId xmlns:a16="http://schemas.microsoft.com/office/drawing/2014/main" id="{0EB41D0C-ED42-975A-EAF6-235F9F7A6115}"/>
              </a:ext>
            </a:extLst>
          </p:cNvPr>
          <p:cNvCxnSpPr>
            <a:cxnSpLocks/>
          </p:cNvCxnSpPr>
          <p:nvPr/>
        </p:nvCxnSpPr>
        <p:spPr>
          <a:xfrm flipV="1">
            <a:off x="516234" y="4425693"/>
            <a:ext cx="835829" cy="47599"/>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1" name="Rechte verbindingslijn met pijl 13">
            <a:extLst>
              <a:ext uri="{FF2B5EF4-FFF2-40B4-BE49-F238E27FC236}">
                <a16:creationId xmlns:a16="http://schemas.microsoft.com/office/drawing/2014/main" id="{6911B6AA-7A3C-D4DE-4A39-C68F1BFD0883}"/>
              </a:ext>
            </a:extLst>
          </p:cNvPr>
          <p:cNvCxnSpPr>
            <a:cxnSpLocks/>
          </p:cNvCxnSpPr>
          <p:nvPr/>
        </p:nvCxnSpPr>
        <p:spPr>
          <a:xfrm>
            <a:off x="3048298" y="2978050"/>
            <a:ext cx="974857"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9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Overview of clinical trials: Immune checkpoint inhibitors</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342900" indent="-342900">
              <a:buFont typeface="+mj-lt"/>
              <a:buAutoNum type="arabicPeriod"/>
            </a:pPr>
            <a:r>
              <a:rPr lang="en-GB" sz="1800" dirty="0"/>
              <a:t>Chen R, et al. </a:t>
            </a:r>
            <a:r>
              <a:rPr lang="en-GB" sz="1800" b="1" dirty="0"/>
              <a:t>Pembrolizumab in relapsed or refractory Hodgkin lymphoma: 2-year follow-up of KEYNOTE-087. Blood.</a:t>
            </a:r>
            <a:r>
              <a:rPr lang="en-GB" sz="1800" dirty="0"/>
              <a:t> 2019; 134: 1144-1153</a:t>
            </a:r>
          </a:p>
          <a:p>
            <a:pPr marL="342900" indent="-342900">
              <a:buFont typeface="+mj-lt"/>
              <a:buAutoNum type="arabicPeriod"/>
            </a:pPr>
            <a:r>
              <a:rPr lang="en-GB" sz="1800" dirty="0"/>
              <a:t>Herrera AF, et al. </a:t>
            </a:r>
            <a:r>
              <a:rPr lang="en-GB" sz="1800" b="1" dirty="0"/>
              <a:t>Brentuximab </a:t>
            </a:r>
            <a:r>
              <a:rPr lang="en-GB" sz="1800" b="1" dirty="0" err="1"/>
              <a:t>vedotin</a:t>
            </a:r>
            <a:r>
              <a:rPr lang="en-GB" sz="1800" b="1" dirty="0"/>
              <a:t> plus nivolumab after autologous haematopoietic stem-cell transplantation for adult patients with high-risk classic Hodgkin lymphoma: a multicentre, phase 2 trial. Lancet </a:t>
            </a:r>
            <a:r>
              <a:rPr lang="en-GB" sz="1800" b="1" dirty="0" err="1"/>
              <a:t>Haematol</a:t>
            </a:r>
            <a:r>
              <a:rPr lang="en-GB" sz="1800" b="1" dirty="0"/>
              <a:t>.</a:t>
            </a:r>
            <a:r>
              <a:rPr lang="en-GB" sz="1800" dirty="0"/>
              <a:t> 2023; 10: e14-e23</a:t>
            </a:r>
          </a:p>
          <a:p>
            <a:pPr marL="342900" indent="-342900">
              <a:buFont typeface="+mj-lt"/>
              <a:buAutoNum type="arabicPeriod"/>
            </a:pPr>
            <a:r>
              <a:rPr lang="en-GB" sz="1800" dirty="0"/>
              <a:t>Kuruvilla J, et al. </a:t>
            </a:r>
            <a:r>
              <a:rPr lang="en-GB" sz="1800" b="1" dirty="0"/>
              <a:t>Pembrolizumab versus brentuximab </a:t>
            </a:r>
            <a:r>
              <a:rPr lang="en-GB" sz="1800" b="1" dirty="0" err="1"/>
              <a:t>vedotin</a:t>
            </a:r>
            <a:r>
              <a:rPr lang="en-GB" sz="1800" b="1" dirty="0"/>
              <a:t> in relapsed or refractory classical Hodgkin lymphoma (KEYNOTE-204): an interim analysis of a multicentre, randomised, open-label, phase 3 study. Lancet Oncol. </a:t>
            </a:r>
            <a:r>
              <a:rPr lang="en-GB" sz="1800" dirty="0"/>
              <a:t>2021; 22: 512-524</a:t>
            </a:r>
          </a:p>
          <a:p>
            <a:pPr marL="342900" indent="-342900">
              <a:buFont typeface="+mj-lt"/>
              <a:buAutoNum type="arabicPeriod"/>
            </a:pPr>
            <a:r>
              <a:rPr lang="en-GB" sz="1800" dirty="0"/>
              <a:t>Lynch RC, et al. </a:t>
            </a:r>
            <a:r>
              <a:rPr lang="en-GB" sz="1800" b="1" dirty="0"/>
              <a:t>Concurrent pembrolizumab with AVD for untreated classic Hodgkin lymphoma. Blood. </a:t>
            </a:r>
            <a:r>
              <a:rPr lang="en-GB" sz="1800" dirty="0"/>
              <a:t>2023; 141: 2576-2586</a:t>
            </a: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32</a:t>
            </a:fld>
            <a:endParaRPr lang="en-US" dirty="0"/>
          </a:p>
        </p:txBody>
      </p:sp>
    </p:spTree>
    <p:extLst>
      <p:ext uri="{BB962C8B-B14F-4D97-AF65-F5344CB8AC3E}">
        <p14:creationId xmlns:p14="http://schemas.microsoft.com/office/powerpoint/2010/main" val="137270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Discussion and conclusions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Treatment for Hodgkin lymphoma is PET-guided</a:t>
            </a:r>
          </a:p>
          <a:p>
            <a:pPr marL="285750" indent="-285750">
              <a:buFont typeface="Arial" panose="020B0604020202020204" pitchFamily="34" charset="0"/>
              <a:buChar char="•"/>
            </a:pPr>
            <a:r>
              <a:rPr lang="en-GB" sz="1800" dirty="0"/>
              <a:t>PFS &gt; 90%</a:t>
            </a:r>
          </a:p>
          <a:p>
            <a:pPr marL="638175" lvl="2" indent="-285750">
              <a:buFont typeface="Arial" panose="020B0604020202020204" pitchFamily="34" charset="0"/>
              <a:buChar char="•"/>
            </a:pPr>
            <a:r>
              <a:rPr lang="en-GB" sz="1800" dirty="0"/>
              <a:t>De-escalation to diminish acute and long-term side effects</a:t>
            </a:r>
          </a:p>
          <a:p>
            <a:pPr marL="285750" indent="-285750">
              <a:buFont typeface="Arial" panose="020B0604020202020204" pitchFamily="34" charset="0"/>
              <a:buChar char="•"/>
            </a:pPr>
            <a:r>
              <a:rPr lang="en-GB" sz="1800" dirty="0"/>
              <a:t>For patients with relapse:</a:t>
            </a:r>
          </a:p>
          <a:p>
            <a:pPr marL="638175" lvl="2" indent="-285750">
              <a:buFont typeface="Arial" panose="020B0604020202020204" pitchFamily="34" charset="0"/>
              <a:buChar char="•"/>
            </a:pPr>
            <a:r>
              <a:rPr lang="en-GB" sz="1800" dirty="0"/>
              <a:t>Brentuximab </a:t>
            </a:r>
            <a:r>
              <a:rPr lang="en-GB" sz="1800" dirty="0" err="1"/>
              <a:t>vedotin</a:t>
            </a:r>
            <a:r>
              <a:rPr lang="en-GB" sz="1800" dirty="0"/>
              <a:t> (antibody–drug conjugate) and immune checkpoint inhibitors have been shown to be very effective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33</a:t>
            </a:fld>
            <a:endParaRPr lang="en-US" dirty="0"/>
          </a:p>
        </p:txBody>
      </p:sp>
    </p:spTree>
    <p:extLst>
      <p:ext uri="{BB962C8B-B14F-4D97-AF65-F5344CB8AC3E}">
        <p14:creationId xmlns:p14="http://schemas.microsoft.com/office/powerpoint/2010/main" val="296715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References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12792"/>
            <a:ext cx="11591924" cy="4091761"/>
          </a:xfrm>
        </p:spPr>
        <p:txBody>
          <a:bodyPr numCol="1"/>
          <a:lstStyle/>
          <a:p>
            <a:pPr marL="342900" indent="-342900">
              <a:buFont typeface="+mj-lt"/>
              <a:buAutoNum type="arabicPeriod"/>
            </a:pPr>
            <a:r>
              <a:rPr lang="en-GB" sz="1400" dirty="0"/>
              <a:t>Barrington SF, et al. Role of imaging in the staging and response assessment of lymphoma: Consensus of the International Conference on Malignant Lymphomas Imaging Working Group. J Clin Oncol. 2014; 32: 3048-3058</a:t>
            </a:r>
          </a:p>
          <a:p>
            <a:pPr marL="342900" indent="-342900">
              <a:buFont typeface="+mj-lt"/>
              <a:buAutoNum type="arabicPeriod"/>
            </a:pPr>
            <a:r>
              <a:rPr lang="en-GB" sz="1400" dirty="0"/>
              <a:t>Chen R, et al. Phase II study of the efficacy and safety of pembrolizumab for relapsed/refractory classic Hodgkin lymphoma. J Clin Oncol. 2017; 35: 2125-2132.</a:t>
            </a:r>
          </a:p>
          <a:p>
            <a:pPr marL="342900" indent="-342900">
              <a:buFont typeface="+mj-lt"/>
              <a:buAutoNum type="arabicPeriod"/>
            </a:pPr>
            <a:r>
              <a:rPr lang="en-GB" sz="1400" dirty="0" err="1"/>
              <a:t>Cheson</a:t>
            </a:r>
            <a:r>
              <a:rPr lang="en-GB" sz="1400" dirty="0"/>
              <a:t> BD. Recommendations for initial evaluation, staging, and response assessment of Hodgkin and non-Hodgkin lymphoma: the Lugano classification. J Clin Oncol. 2014; 32: 3059-3068</a:t>
            </a:r>
          </a:p>
          <a:p>
            <a:pPr marL="342900" indent="-342900">
              <a:buFont typeface="+mj-lt"/>
              <a:buAutoNum type="arabicPeriod"/>
            </a:pPr>
            <a:r>
              <a:rPr lang="en-GB" sz="1400" dirty="0"/>
              <a:t>Herrera AF, et al. Brentuximab </a:t>
            </a:r>
            <a:r>
              <a:rPr lang="en-GB" sz="1400" dirty="0" err="1"/>
              <a:t>vedotin</a:t>
            </a:r>
            <a:r>
              <a:rPr lang="en-GB" sz="1400" dirty="0"/>
              <a:t> plus nivolumab after autologous haematopoietic stem-cell transplantation for adult patients with high-risk classic Hodgkin lymphoma: a multicentre, phase 2 trial. Lancet </a:t>
            </a:r>
            <a:r>
              <a:rPr lang="en-GB" sz="1400" dirty="0" err="1"/>
              <a:t>Haematol</a:t>
            </a:r>
            <a:r>
              <a:rPr lang="en-GB" sz="1400" dirty="0"/>
              <a:t>. 2023; 10: e14-e23</a:t>
            </a:r>
          </a:p>
          <a:p>
            <a:pPr marL="342900" indent="-342900">
              <a:buFont typeface="+mj-lt"/>
              <a:buAutoNum type="arabicPeriod"/>
            </a:pPr>
            <a:r>
              <a:rPr lang="en-GB" sz="1400" dirty="0"/>
              <a:t>Johnson P. Adapted treatment guided by interim PET-CT scan in advanced Hodgkin's lymphoma. N Engl J Med. 2016; 374: 2419-2429 </a:t>
            </a:r>
          </a:p>
          <a:p>
            <a:pPr marL="342900" indent="-342900">
              <a:buFont typeface="+mj-lt"/>
              <a:buAutoNum type="arabicPeriod"/>
            </a:pPr>
            <a:r>
              <a:rPr lang="en-GB" sz="1400" dirty="0" err="1"/>
              <a:t>Kreissl</a:t>
            </a:r>
            <a:r>
              <a:rPr lang="en-GB" sz="1400" dirty="0"/>
              <a:t> S. PET-guided </a:t>
            </a:r>
            <a:r>
              <a:rPr lang="en-GB" sz="1400" dirty="0" err="1"/>
              <a:t>eBEACOPP</a:t>
            </a:r>
            <a:r>
              <a:rPr lang="en-GB" sz="1400" dirty="0"/>
              <a:t> treatment of advanced-stage Hodgkin lymphoma (HD18): follow-up analysis of an international, open-label, randomised, phase 3 trial. Lancet </a:t>
            </a:r>
            <a:r>
              <a:rPr lang="en-GB" sz="1400" dirty="0" err="1"/>
              <a:t>Haematol</a:t>
            </a:r>
            <a:r>
              <a:rPr lang="en-GB" sz="1400" dirty="0"/>
              <a:t>. 2021; 8: e398-e409</a:t>
            </a:r>
          </a:p>
          <a:p>
            <a:pPr marL="342900" indent="-342900">
              <a:buFont typeface="+mj-lt"/>
              <a:buAutoNum type="arabicPeriod"/>
            </a:pPr>
            <a:r>
              <a:rPr lang="en-GB" sz="1400" dirty="0"/>
              <a:t>Kuruvilla J, et al. Pembrolizumab versus brentuximab </a:t>
            </a:r>
            <a:r>
              <a:rPr lang="en-GB" sz="1400" dirty="0" err="1"/>
              <a:t>vedotin</a:t>
            </a:r>
            <a:r>
              <a:rPr lang="en-GB" sz="1400" dirty="0"/>
              <a:t> in relapsed or refractory classical Hodgkin lymphoma (KEYNOTE-204): an interim analysis of a multicentre, randomised, open-label, phase 3 study. Lancet Oncol. 2021; 22: 512-524</a:t>
            </a:r>
          </a:p>
          <a:p>
            <a:pPr marL="342900" indent="-342900">
              <a:buFont typeface="+mj-lt"/>
              <a:buAutoNum type="arabicPeriod"/>
            </a:pPr>
            <a:r>
              <a:rPr lang="en-GB" sz="1400" dirty="0"/>
              <a:t>Lynch RC, et al. Concurrent pembrolizumab with AVD for untreated classic Hodgkin lymphoma. Blood. 2023; 141: 2576-2586</a:t>
            </a:r>
          </a:p>
          <a:p>
            <a:pPr marL="342900" indent="-342900">
              <a:buFont typeface="+mj-lt"/>
              <a:buAutoNum type="arabicPeriod"/>
            </a:pPr>
            <a:r>
              <a:rPr lang="en-GB" sz="1400" dirty="0" err="1"/>
              <a:t>Sakatani</a:t>
            </a:r>
            <a:r>
              <a:rPr lang="en-GB" sz="1400" dirty="0"/>
              <a:t> A, et al. Clinicopathological significance of CD79a expression in classic Hodgkin lymphoma. J Clin Exp </a:t>
            </a:r>
            <a:r>
              <a:rPr lang="en-GB" sz="1400" dirty="0" err="1"/>
              <a:t>Hematop</a:t>
            </a:r>
            <a:r>
              <a:rPr lang="en-GB" sz="1400" dirty="0"/>
              <a:t>. 2020; 60: 78-86</a:t>
            </a:r>
          </a:p>
          <a:p>
            <a:pPr marL="342900" indent="-342900">
              <a:buFont typeface="+mj-lt"/>
              <a:buAutoNum type="arabicPeriod"/>
            </a:pPr>
            <a:r>
              <a:rPr lang="en-GB" sz="1400" dirty="0"/>
              <a:t>Trotman J. The role of PET in first-line treatment of Hodgkin lymphoma. Lancet </a:t>
            </a:r>
            <a:r>
              <a:rPr lang="en-GB" sz="1400" dirty="0" err="1"/>
              <a:t>Haematol</a:t>
            </a:r>
            <a:r>
              <a:rPr lang="en-GB" sz="1400" dirty="0"/>
              <a:t>. 2021; 8: e67-e79</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34</a:t>
            </a:fld>
            <a:endParaRPr lang="en-US" dirty="0"/>
          </a:p>
        </p:txBody>
      </p:sp>
    </p:spTree>
    <p:extLst>
      <p:ext uri="{BB962C8B-B14F-4D97-AF65-F5344CB8AC3E}">
        <p14:creationId xmlns:p14="http://schemas.microsoft.com/office/powerpoint/2010/main" val="38980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dirty="0"/>
              <a:t>Self-assessment case</a:t>
            </a:r>
            <a:br>
              <a:rPr lang="en-GB" dirty="0"/>
            </a:br>
            <a:r>
              <a:rPr lang="en-GB"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en-GB" dirty="0"/>
              <a:t>EHA-xx Hematology Tutorial</a:t>
            </a:r>
            <a:endParaRPr lang="en-NL"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spTree>
    <p:extLst>
      <p:ext uri="{BB962C8B-B14F-4D97-AF65-F5344CB8AC3E}">
        <p14:creationId xmlns:p14="http://schemas.microsoft.com/office/powerpoint/2010/main" val="96302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Content</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36</a:t>
            </a:fld>
            <a:endParaRPr lang="en-US" dirty="0"/>
          </a:p>
        </p:txBody>
      </p:sp>
    </p:spTree>
    <p:extLst>
      <p:ext uri="{BB962C8B-B14F-4D97-AF65-F5344CB8AC3E}">
        <p14:creationId xmlns:p14="http://schemas.microsoft.com/office/powerpoint/2010/main" val="15480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6" name="Content Placeholder 5">
            <a:extLst>
              <a:ext uri="{FF2B5EF4-FFF2-40B4-BE49-F238E27FC236}">
                <a16:creationId xmlns:a16="http://schemas.microsoft.com/office/drawing/2014/main" id="{EC78BAFA-E872-3389-9CCD-D4A5B284A64C}"/>
              </a:ext>
            </a:extLst>
          </p:cNvPr>
          <p:cNvSpPr>
            <a:spLocks noGrp="1"/>
          </p:cNvSpPr>
          <p:nvPr>
            <p:ph sz="half" idx="1"/>
          </p:nvPr>
        </p:nvSpPr>
        <p:spPr>
          <a:xfrm>
            <a:off x="300038" y="1460500"/>
            <a:ext cx="5327764" cy="4716463"/>
          </a:xfrm>
        </p:spPr>
        <p:txBody>
          <a:bodyPr/>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37</a:t>
            </a:fld>
            <a:endParaRPr lang="en-US" dirty="0"/>
          </a:p>
        </p:txBody>
      </p:sp>
      <p:sp>
        <p:nvSpPr>
          <p:cNvPr id="7" name="Chart Placeholder 6">
            <a:extLst>
              <a:ext uri="{FF2B5EF4-FFF2-40B4-BE49-F238E27FC236}">
                <a16:creationId xmlns:a16="http://schemas.microsoft.com/office/drawing/2014/main" id="{D7D767FF-53A7-2CC0-90AD-7A83B0DC49A4}"/>
              </a:ext>
            </a:extLst>
          </p:cNvPr>
          <p:cNvSpPr>
            <a:spLocks noGrp="1"/>
          </p:cNvSpPr>
          <p:nvPr>
            <p:ph type="chart" sz="quarter" idx="12"/>
          </p:nvPr>
        </p:nvSpPr>
        <p:spPr/>
        <p:txBody>
          <a:bodyPr/>
          <a:lstStyle/>
          <a:p>
            <a:endParaRPr lang="en-NL" sz="1800" dirty="0"/>
          </a:p>
        </p:txBody>
      </p:sp>
    </p:spTree>
    <p:extLst>
      <p:ext uri="{BB962C8B-B14F-4D97-AF65-F5344CB8AC3E}">
        <p14:creationId xmlns:p14="http://schemas.microsoft.com/office/powerpoint/2010/main" val="7709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38</a:t>
            </a:fld>
            <a:endParaRPr lang="en-US" dirty="0"/>
          </a:p>
        </p:txBody>
      </p:sp>
    </p:spTree>
    <p:extLst>
      <p:ext uri="{BB962C8B-B14F-4D97-AF65-F5344CB8AC3E}">
        <p14:creationId xmlns:p14="http://schemas.microsoft.com/office/powerpoint/2010/main" val="186487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BA07A48F-F96A-0555-5220-0AE7FCD15CA9}"/>
              </a:ext>
            </a:extLst>
          </p:cNvPr>
          <p:cNvSpPr>
            <a:spLocks noGrp="1"/>
          </p:cNvSpPr>
          <p:nvPr>
            <p:ph type="title"/>
          </p:nvPr>
        </p:nvSpPr>
        <p:spPr>
          <a:xfrm>
            <a:off x="300038" y="276199"/>
            <a:ext cx="11591924" cy="1401718"/>
          </a:xfrm>
        </p:spPr>
        <p:txBody>
          <a:bodyPr/>
          <a:lstStyle/>
          <a:p>
            <a:r>
              <a:rPr lang="en-US" dirty="0"/>
              <a:t>Title</a:t>
            </a:r>
          </a:p>
        </p:txBody>
      </p:sp>
      <p:graphicFrame>
        <p:nvGraphicFramePr>
          <p:cNvPr id="16" name="Tijdelijke aanduiding voor tabel 15">
            <a:extLst>
              <a:ext uri="{FF2B5EF4-FFF2-40B4-BE49-F238E27FC236}">
                <a16:creationId xmlns:a16="http://schemas.microsoft.com/office/drawing/2014/main" id="{E0D51BEF-9725-2D3C-5483-A0C8D73E04CE}"/>
              </a:ext>
            </a:extLst>
          </p:cNvPr>
          <p:cNvGraphicFramePr>
            <a:graphicFrameLocks noGrp="1"/>
          </p:cNvGraphicFramePr>
          <p:nvPr>
            <p:ph type="tbl" sz="quarter" idx="12"/>
            <p:extLst>
              <p:ext uri="{D42A27DB-BD31-4B8C-83A1-F6EECF244321}">
                <p14:modId xmlns:p14="http://schemas.microsoft.com/office/powerpoint/2010/main" val="4893929"/>
              </p:ext>
            </p:extLst>
          </p:nvPr>
        </p:nvGraphicFramePr>
        <p:xfrm>
          <a:off x="300038" y="1677917"/>
          <a:ext cx="11591926" cy="3299499"/>
        </p:xfrm>
        <a:graphic>
          <a:graphicData uri="http://schemas.openxmlformats.org/drawingml/2006/table">
            <a:tbl>
              <a:tblPr firstRow="1" bandRow="1">
                <a:tableStyleId>{5C22544A-7EE6-4342-B048-85BDC9FD1C3A}</a:tableStyleId>
              </a:tblPr>
              <a:tblGrid>
                <a:gridCol w="2278822">
                  <a:extLst>
                    <a:ext uri="{9D8B030D-6E8A-4147-A177-3AD203B41FA5}">
                      <a16:colId xmlns:a16="http://schemas.microsoft.com/office/drawing/2014/main" val="1167492936"/>
                    </a:ext>
                  </a:extLst>
                </a:gridCol>
                <a:gridCol w="1552184">
                  <a:extLst>
                    <a:ext uri="{9D8B030D-6E8A-4147-A177-3AD203B41FA5}">
                      <a16:colId xmlns:a16="http://schemas.microsoft.com/office/drawing/2014/main" val="3424776544"/>
                    </a:ext>
                  </a:extLst>
                </a:gridCol>
                <a:gridCol w="1552184">
                  <a:extLst>
                    <a:ext uri="{9D8B030D-6E8A-4147-A177-3AD203B41FA5}">
                      <a16:colId xmlns:a16="http://schemas.microsoft.com/office/drawing/2014/main" val="173678846"/>
                    </a:ext>
                  </a:extLst>
                </a:gridCol>
                <a:gridCol w="1552184">
                  <a:extLst>
                    <a:ext uri="{9D8B030D-6E8A-4147-A177-3AD203B41FA5}">
                      <a16:colId xmlns:a16="http://schemas.microsoft.com/office/drawing/2014/main" val="441711680"/>
                    </a:ext>
                  </a:extLst>
                </a:gridCol>
                <a:gridCol w="1552184">
                  <a:extLst>
                    <a:ext uri="{9D8B030D-6E8A-4147-A177-3AD203B41FA5}">
                      <a16:colId xmlns:a16="http://schemas.microsoft.com/office/drawing/2014/main" val="2578054428"/>
                    </a:ext>
                  </a:extLst>
                </a:gridCol>
                <a:gridCol w="1552184">
                  <a:extLst>
                    <a:ext uri="{9D8B030D-6E8A-4147-A177-3AD203B41FA5}">
                      <a16:colId xmlns:a16="http://schemas.microsoft.com/office/drawing/2014/main" val="3975131018"/>
                    </a:ext>
                  </a:extLst>
                </a:gridCol>
                <a:gridCol w="1552184">
                  <a:extLst>
                    <a:ext uri="{9D8B030D-6E8A-4147-A177-3AD203B41FA5}">
                      <a16:colId xmlns:a16="http://schemas.microsoft.com/office/drawing/2014/main" val="1620398925"/>
                    </a:ext>
                  </a:extLst>
                </a:gridCol>
              </a:tblGrid>
              <a:tr h="366611">
                <a:tc>
                  <a:txBody>
                    <a:bodyPr/>
                    <a:lstStyle/>
                    <a:p>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7775074"/>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6468283"/>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704560"/>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801911"/>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098378"/>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1013645"/>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70719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59318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7123801"/>
                  </a:ext>
                </a:extLst>
              </a:tr>
            </a:tbl>
          </a:graphicData>
        </a:graphic>
      </p:graphicFrame>
      <p:sp>
        <p:nvSpPr>
          <p:cNvPr id="51" name="Tijdelijke aanduiding voor dianummer 50">
            <a:extLst>
              <a:ext uri="{FF2B5EF4-FFF2-40B4-BE49-F238E27FC236}">
                <a16:creationId xmlns:a16="http://schemas.microsoft.com/office/drawing/2014/main" id="{7AD0BA57-25C8-3085-B83D-3C1874E83833}"/>
              </a:ext>
            </a:extLst>
          </p:cNvPr>
          <p:cNvSpPr>
            <a:spLocks noGrp="1"/>
          </p:cNvSpPr>
          <p:nvPr>
            <p:ph type="sldNum" sz="quarter" idx="15"/>
          </p:nvPr>
        </p:nvSpPr>
        <p:spPr>
          <a:xfrm>
            <a:off x="-3571" y="6253798"/>
            <a:ext cx="593231" cy="365125"/>
          </a:xfrm>
        </p:spPr>
        <p:txBody>
          <a:bodyPr/>
          <a:lstStyle/>
          <a:p>
            <a:fld id="{42DF71BC-759E-4D06-B983-7D9FC16A403B}" type="slidenum">
              <a:rPr lang="en-US" smtClean="0"/>
              <a:pPr/>
              <a:t>39</a:t>
            </a:fld>
            <a:endParaRPr lang="en-US" dirty="0"/>
          </a:p>
        </p:txBody>
      </p:sp>
    </p:spTree>
    <p:extLst>
      <p:ext uri="{BB962C8B-B14F-4D97-AF65-F5344CB8AC3E}">
        <p14:creationId xmlns:p14="http://schemas.microsoft.com/office/powerpoint/2010/main" val="211116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Self-Assessment Case Instructions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1800" dirty="0"/>
              <a:t>Please make sure that patient’s name, initials or any private information are not visible in your presentation.</a:t>
            </a:r>
          </a:p>
          <a:p>
            <a:pPr marL="342900" indent="-342900">
              <a:buFont typeface="+mj-lt"/>
              <a:buAutoNum type="arabicPeriod"/>
            </a:pPr>
            <a:r>
              <a:rPr lang="en-GB" sz="1800" dirty="0"/>
              <a:t>*Please keep the use of abbreviations to a minimum and define abbreviation when first used. </a:t>
            </a:r>
          </a:p>
          <a:p>
            <a:pPr marL="342900" indent="-342900">
              <a:buFont typeface="+mj-lt"/>
              <a:buAutoNum type="arabicPeriod"/>
            </a:pPr>
            <a:r>
              <a:rPr lang="en-GB" sz="1800" dirty="0"/>
              <a:t>*Please use SI units and EHA table of units for laboratory values. </a:t>
            </a:r>
          </a:p>
          <a:p>
            <a:pPr marL="342900" indent="-342900">
              <a:buFont typeface="+mj-lt"/>
              <a:buAutoNum type="arabicPeriod"/>
            </a:pPr>
            <a:r>
              <a:rPr lang="en-GB" sz="1800" dirty="0"/>
              <a:t>*Please use uppercase-italics for genetic notations.</a:t>
            </a:r>
          </a:p>
          <a:p>
            <a:pPr marL="342900" indent="-342900">
              <a:buFont typeface="+mj-lt"/>
              <a:buAutoNum type="arabicPeriod"/>
            </a:pPr>
            <a:r>
              <a:rPr lang="en-GB" sz="1800" dirty="0"/>
              <a:t>Please include images, tables, figures (as many as you need) to improve the didactical value of the case and reinforce the links with the lecture.</a:t>
            </a:r>
          </a:p>
          <a:p>
            <a:pPr marL="342900" indent="-342900">
              <a:buFont typeface="+mj-lt"/>
              <a:buAutoNum type="arabicPeriod"/>
            </a:pPr>
            <a:r>
              <a:rPr lang="en-GB" sz="1800" dirty="0"/>
              <a:t>Please ensure that images, figures and are legible from the back of the room.</a:t>
            </a:r>
          </a:p>
          <a:p>
            <a:endParaRPr lang="en-GB" sz="1800" dirty="0"/>
          </a:p>
          <a:p>
            <a:endParaRPr lang="en-GB" sz="1800" dirty="0"/>
          </a:p>
          <a:p>
            <a:endParaRPr lang="en-GB" sz="1800" dirty="0"/>
          </a:p>
          <a:p>
            <a:endParaRPr lang="en-GB" sz="1800" dirty="0"/>
          </a:p>
          <a:p>
            <a:r>
              <a:rPr lang="en-GB" sz="1800" i="1" dirty="0"/>
              <a:t>* Please refer to the EHA Tutorial guidelines for lecture and cases document for more information</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a:t>
            </a:fld>
            <a:endParaRPr lang="en-US" dirty="0"/>
          </a:p>
        </p:txBody>
      </p:sp>
    </p:spTree>
    <p:extLst>
      <p:ext uri="{BB962C8B-B14F-4D97-AF65-F5344CB8AC3E}">
        <p14:creationId xmlns:p14="http://schemas.microsoft.com/office/powerpoint/2010/main" val="25583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EHA Table of Unites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4941984"/>
            <a:ext cx="11591924" cy="749219"/>
          </a:xfrm>
        </p:spPr>
        <p:txBody>
          <a:bodyPr numCol="1"/>
          <a:lstStyle/>
          <a:p>
            <a:pPr marL="342900" indent="-342900">
              <a:buFont typeface="+mj-lt"/>
              <a:buAutoNum type="arabicPeriod"/>
            </a:pPr>
            <a:r>
              <a:rPr lang="en-GB" sz="1600" dirty="0"/>
              <a:t>For full list of EHA units, refer to the EHA Tutorial guidelines for lecture and cases document. </a:t>
            </a:r>
          </a:p>
          <a:p>
            <a:pPr marL="342900" indent="-342900">
              <a:buFont typeface="+mj-lt"/>
              <a:buAutoNum type="arabicPeriod"/>
            </a:pPr>
            <a:r>
              <a:rPr lang="en-GB" sz="1600" dirty="0"/>
              <a:t>To convert units, please refer to:  </a:t>
            </a:r>
            <a:r>
              <a:rPr lang="en-GB" sz="1600" dirty="0">
                <a:hlinkClick r:id="rId2"/>
              </a:rPr>
              <a:t>https://unitslab.com/</a:t>
            </a:r>
            <a:endParaRPr lang="en-GB" sz="16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40</a:t>
            </a:fld>
            <a:endParaRPr lang="en-US" dirty="0"/>
          </a:p>
        </p:txBody>
      </p:sp>
      <p:pic>
        <p:nvPicPr>
          <p:cNvPr id="7" name="Picture 6" descr="A table with numbers and letters&#10;&#10;Description automatically generated">
            <a:extLst>
              <a:ext uri="{FF2B5EF4-FFF2-40B4-BE49-F238E27FC236}">
                <a16:creationId xmlns:a16="http://schemas.microsoft.com/office/drawing/2014/main" id="{B7D495E4-20B1-55B3-AAA1-64162C6291D4}"/>
              </a:ext>
            </a:extLst>
          </p:cNvPr>
          <p:cNvPicPr>
            <a:picLocks noChangeAspect="1"/>
          </p:cNvPicPr>
          <p:nvPr/>
        </p:nvPicPr>
        <p:blipFill rotWithShape="1">
          <a:blip r:embed="rId3">
            <a:extLst>
              <a:ext uri="{28A0092B-C50C-407E-A947-70E740481C1C}">
                <a14:useLocalDpi xmlns:a14="http://schemas.microsoft.com/office/drawing/2010/main" val="0"/>
              </a:ext>
            </a:extLst>
          </a:blip>
          <a:srcRect b="23701"/>
          <a:stretch/>
        </p:blipFill>
        <p:spPr bwMode="auto">
          <a:xfrm>
            <a:off x="1256265" y="1541406"/>
            <a:ext cx="9679469" cy="30244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43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Preferred question style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83119"/>
            <a:ext cx="11591924" cy="4091761"/>
          </a:xfrm>
        </p:spPr>
        <p:txBody>
          <a:bodyPr numCol="1"/>
          <a:lstStyle/>
          <a:p>
            <a:r>
              <a:rPr lang="en-GB" sz="1800" dirty="0"/>
              <a:t>Example 1: Here is an example of a </a:t>
            </a:r>
            <a:r>
              <a:rPr lang="en-GB" sz="1800" u="sng" dirty="0"/>
              <a:t>preferred question</a:t>
            </a:r>
            <a:r>
              <a:rPr lang="en-GB" sz="1800" dirty="0"/>
              <a:t> for clinical and self-assessment cases.</a:t>
            </a:r>
          </a:p>
          <a:p>
            <a:endParaRPr lang="en-GB" sz="1800" dirty="0"/>
          </a:p>
          <a:p>
            <a:pPr marL="285750" indent="-285750">
              <a:buFont typeface="Arial" panose="020B0604020202020204" pitchFamily="34" charset="0"/>
              <a:buChar char="•"/>
            </a:pPr>
            <a:r>
              <a:rPr lang="en-GB" sz="1800" dirty="0"/>
              <a:t>Why is this a good question? The question itself is SIMPLE, SHORT and CLEAR. There are no overlap between the answers. Only one can be correct.</a:t>
            </a:r>
          </a:p>
          <a:p>
            <a:endParaRPr lang="en-GB" sz="1800" dirty="0"/>
          </a:p>
          <a:p>
            <a:r>
              <a:rPr lang="en-GB" sz="1800" dirty="0"/>
              <a:t>Question 1: You expect DNA analysis to show….</a:t>
            </a:r>
          </a:p>
          <a:p>
            <a:endParaRPr lang="en-GB" sz="1800" dirty="0"/>
          </a:p>
          <a:p>
            <a:pPr marL="342900" indent="-342900">
              <a:buFont typeface="+mj-lt"/>
              <a:buAutoNum type="arabicPeriod"/>
            </a:pPr>
            <a:r>
              <a:rPr lang="en-GB" sz="1800" dirty="0"/>
              <a:t>Deletion of one α gene </a:t>
            </a:r>
          </a:p>
          <a:p>
            <a:pPr marL="342900" indent="-342900">
              <a:buFont typeface="+mj-lt"/>
              <a:buAutoNum type="arabicPeriod"/>
            </a:pPr>
            <a:r>
              <a:rPr lang="en-GB" sz="1800" dirty="0"/>
              <a:t>Deletion of two α genes </a:t>
            </a:r>
          </a:p>
          <a:p>
            <a:pPr marL="342900" indent="-342900">
              <a:buFont typeface="+mj-lt"/>
              <a:buAutoNum type="arabicPeriod"/>
            </a:pPr>
            <a:r>
              <a:rPr lang="en-GB" sz="1800" dirty="0"/>
              <a:t>Deletion of three α genes </a:t>
            </a:r>
          </a:p>
          <a:p>
            <a:pPr marL="342900" indent="-342900">
              <a:buFont typeface="+mj-lt"/>
              <a:buAutoNum type="arabicPeriod"/>
            </a:pPr>
            <a:r>
              <a:rPr lang="en-GB" sz="1800" dirty="0"/>
              <a:t>Deletion of four α genes </a:t>
            </a:r>
          </a:p>
          <a:p>
            <a:pPr marL="342900" indent="-342900">
              <a:buFont typeface="+mj-lt"/>
              <a:buAutoNum type="arabicPeriod"/>
            </a:pPr>
            <a:r>
              <a:rPr lang="en-GB" sz="1800" dirty="0">
                <a:highlight>
                  <a:srgbClr val="00FF00"/>
                </a:highlight>
              </a:rPr>
              <a:t>All α genes intact (correct answer)</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41</a:t>
            </a:fld>
            <a:endParaRPr lang="en-US" dirty="0"/>
          </a:p>
        </p:txBody>
      </p:sp>
    </p:spTree>
    <p:extLst>
      <p:ext uri="{BB962C8B-B14F-4D97-AF65-F5344CB8AC3E}">
        <p14:creationId xmlns:p14="http://schemas.microsoft.com/office/powerpoint/2010/main" val="313681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Negative questions not preferred</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229343"/>
            <a:ext cx="11591924" cy="4091761"/>
          </a:xfrm>
        </p:spPr>
        <p:txBody>
          <a:bodyPr numCol="1"/>
          <a:lstStyle/>
          <a:p>
            <a:r>
              <a:rPr lang="en-GB" sz="1600" dirty="0"/>
              <a:t>Example 2: Here is an example of a </a:t>
            </a:r>
            <a:r>
              <a:rPr lang="en-GB" sz="1600" u="sng" dirty="0"/>
              <a:t>bad question</a:t>
            </a:r>
            <a:r>
              <a:rPr lang="en-GB" sz="1600" dirty="0"/>
              <a:t> for self-assessment cases.</a:t>
            </a:r>
          </a:p>
          <a:p>
            <a:endParaRPr lang="en-GB" sz="1600" dirty="0"/>
          </a:p>
          <a:p>
            <a:r>
              <a:rPr lang="en-GB" sz="1600" dirty="0"/>
              <a:t>Why is this a bad question?</a:t>
            </a:r>
          </a:p>
          <a:p>
            <a:pPr marL="285750" indent="-285750">
              <a:buFont typeface="Arial" panose="020B0604020202020204" pitchFamily="34" charset="0"/>
              <a:buChar char="•"/>
            </a:pPr>
            <a:r>
              <a:rPr lang="en-GB" sz="1600" dirty="0"/>
              <a:t>Each section of the question is long and complex. It is unlikely that the participant will be able to remember enough of the scatter plots to answer.</a:t>
            </a:r>
          </a:p>
          <a:p>
            <a:pPr marL="285750" indent="-285750">
              <a:buFont typeface="Arial" panose="020B0604020202020204" pitchFamily="34" charset="0"/>
              <a:buChar char="•"/>
            </a:pPr>
            <a:r>
              <a:rPr lang="en-GB" sz="1600" dirty="0"/>
              <a:t>There is also the </a:t>
            </a:r>
            <a:r>
              <a:rPr lang="en-GB" sz="1600" u="sng" dirty="0"/>
              <a:t>added complexity of a negative question</a:t>
            </a:r>
            <a:r>
              <a:rPr lang="en-GB" sz="1600" dirty="0"/>
              <a:t>, requiring audience to search for an untrue answer rather than a true answer.</a:t>
            </a:r>
          </a:p>
          <a:p>
            <a:endParaRPr lang="en-GB" sz="1600" dirty="0"/>
          </a:p>
          <a:p>
            <a:r>
              <a:rPr lang="en-GB" sz="1600" dirty="0"/>
              <a:t>Question 2: Which of the following statement is </a:t>
            </a:r>
            <a:r>
              <a:rPr lang="en-GB" sz="1600" b="1" u="sng" dirty="0"/>
              <a:t>NOT</a:t>
            </a:r>
            <a:r>
              <a:rPr lang="en-GB" sz="1600" dirty="0"/>
              <a:t> correct?</a:t>
            </a:r>
          </a:p>
          <a:p>
            <a:pPr marL="342900" indent="-342900">
              <a:buFont typeface="+mj-lt"/>
              <a:buAutoNum type="arabicPeriod"/>
            </a:pPr>
            <a:r>
              <a:rPr lang="en-GB" sz="1600" dirty="0"/>
              <a:t>Side scatter (SSC) and forward scatter (FSC) of the abnormal cells suggest that the abnormal population represents monocytes.</a:t>
            </a:r>
          </a:p>
          <a:p>
            <a:pPr marL="342900" indent="-342900">
              <a:buFont typeface="+mj-lt"/>
              <a:buAutoNum type="arabicPeriod"/>
            </a:pPr>
            <a:r>
              <a:rPr lang="en-GB" sz="1600" dirty="0">
                <a:highlight>
                  <a:srgbClr val="00FF00"/>
                </a:highlight>
              </a:rPr>
              <a:t>The reduced SSC of the CD34-positive cells suggests that there are </a:t>
            </a:r>
            <a:r>
              <a:rPr lang="en-GB" sz="1600" dirty="0" err="1">
                <a:highlight>
                  <a:srgbClr val="00FF00"/>
                </a:highlight>
              </a:rPr>
              <a:t>hypogranular</a:t>
            </a:r>
            <a:r>
              <a:rPr lang="en-GB" sz="1600" dirty="0">
                <a:highlight>
                  <a:srgbClr val="00FF00"/>
                </a:highlight>
              </a:rPr>
              <a:t> neutrophils (correct answer)</a:t>
            </a:r>
          </a:p>
          <a:p>
            <a:pPr marL="342900" indent="-342900">
              <a:buFont typeface="+mj-lt"/>
              <a:buAutoNum type="arabicPeriod"/>
            </a:pPr>
            <a:r>
              <a:rPr lang="en-GB" sz="1600" dirty="0"/>
              <a:t>The distorted SSC &amp; FSC characteristics suggest that the sample was stored for too long before processing</a:t>
            </a:r>
          </a:p>
          <a:p>
            <a:pPr marL="342900" indent="-342900">
              <a:buFont typeface="+mj-lt"/>
              <a:buAutoNum type="arabicPeriod"/>
            </a:pPr>
            <a:r>
              <a:rPr lang="en-GB" sz="1600" dirty="0"/>
              <a:t>The CD7 expression on MPO-positive cells does not suggest that this is a mixed phenotype acute </a:t>
            </a:r>
            <a:r>
              <a:rPr lang="en-GB" sz="1600" dirty="0" err="1"/>
              <a:t>leukemia</a:t>
            </a:r>
            <a:endParaRPr lang="en-GB" sz="1600" dirty="0"/>
          </a:p>
          <a:p>
            <a:pPr marL="342900" indent="-342900">
              <a:buFont typeface="+mj-lt"/>
              <a:buAutoNum type="arabicPeriod"/>
            </a:pPr>
            <a:r>
              <a:rPr lang="en-GB" sz="1600" dirty="0"/>
              <a:t>There is aberrant lymphoid antigen expression on both myeloblasts and maturing myeloid cells.</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42</a:t>
            </a:fld>
            <a:endParaRPr lang="en-US" dirty="0"/>
          </a:p>
        </p:txBody>
      </p:sp>
    </p:spTree>
    <p:extLst>
      <p:ext uri="{BB962C8B-B14F-4D97-AF65-F5344CB8AC3E}">
        <p14:creationId xmlns:p14="http://schemas.microsoft.com/office/powerpoint/2010/main" val="124989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Review and Editing process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1600" b="1" u="sng" dirty="0"/>
              <a:t>1. Reviewing process</a:t>
            </a:r>
          </a:p>
          <a:p>
            <a:r>
              <a:rPr lang="en-GB" sz="1600" dirty="0"/>
              <a:t>Upon receiving your PPT, it will be forwarded to our expert panel for review. Our experts will review and determine the scientific accuracy and relevancy of the ppt. Experts may offer comments and ask for more information where necessary. </a:t>
            </a:r>
          </a:p>
          <a:p>
            <a:r>
              <a:rPr lang="en-GB" sz="1600" dirty="0"/>
              <a:t>In our experience, most PPTs will go through 1 cycle of review. </a:t>
            </a:r>
          </a:p>
          <a:p>
            <a:endParaRPr lang="en-GB" sz="1600" dirty="0"/>
          </a:p>
          <a:p>
            <a:r>
              <a:rPr lang="en-GB" sz="1600" b="1" u="sng" dirty="0"/>
              <a:t>2. Editing process </a:t>
            </a:r>
          </a:p>
          <a:p>
            <a:r>
              <a:rPr lang="en-GB" sz="1600" dirty="0"/>
              <a:t>After the review process, when the experts' comments are addressed (where applicable), your PPT will be sent to an editor to straighten out final formatting, style and language issues. </a:t>
            </a:r>
          </a:p>
          <a:p>
            <a:r>
              <a:rPr lang="en-GB" sz="1600" dirty="0"/>
              <a:t>No changes will be made to the scientific content at this stage. </a:t>
            </a:r>
          </a:p>
          <a:p>
            <a:endParaRPr lang="en-GB" sz="1600" dirty="0"/>
          </a:p>
          <a:p>
            <a:r>
              <a:rPr lang="en-GB" sz="1600" i="1" dirty="0">
                <a:solidFill>
                  <a:schemeClr val="accent1">
                    <a:lumMod val="75000"/>
                  </a:schemeClr>
                </a:solidFill>
              </a:rPr>
              <a:t>The whole review and editing process may take up to 2 weeks. Please take this into mind when preparing your cases. </a:t>
            </a:r>
          </a:p>
          <a:p>
            <a:endParaRPr lang="en-NL" sz="1600" dirty="0"/>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5</a:t>
            </a:fld>
            <a:endParaRPr lang="en-US" dirty="0"/>
          </a:p>
        </p:txBody>
      </p:sp>
    </p:spTree>
    <p:extLst>
      <p:ext uri="{BB962C8B-B14F-4D97-AF65-F5344CB8AC3E}">
        <p14:creationId xmlns:p14="http://schemas.microsoft.com/office/powerpoint/2010/main" val="278848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6EBE-B816-BBBF-16AB-9577E738F9BD}"/>
              </a:ext>
            </a:extLst>
          </p:cNvPr>
          <p:cNvSpPr>
            <a:spLocks noGrp="1"/>
          </p:cNvSpPr>
          <p:nvPr>
            <p:ph type="title"/>
          </p:nvPr>
        </p:nvSpPr>
        <p:spPr/>
        <p:txBody>
          <a:bodyPr/>
          <a:lstStyle/>
          <a:p>
            <a:r>
              <a:rPr lang="en-GB" dirty="0"/>
              <a:t>Checklist</a:t>
            </a:r>
            <a:endParaRPr lang="en-NL" dirty="0"/>
          </a:p>
        </p:txBody>
      </p:sp>
      <p:sp>
        <p:nvSpPr>
          <p:cNvPr id="3" name="Content Placeholder 2">
            <a:extLst>
              <a:ext uri="{FF2B5EF4-FFF2-40B4-BE49-F238E27FC236}">
                <a16:creationId xmlns:a16="http://schemas.microsoft.com/office/drawing/2014/main" id="{E52B896C-FB32-25C1-1F26-5FB1108C859E}"/>
              </a:ext>
            </a:extLst>
          </p:cNvPr>
          <p:cNvSpPr>
            <a:spLocks noGrp="1"/>
          </p:cNvSpPr>
          <p:nvPr>
            <p:ph idx="1"/>
          </p:nvPr>
        </p:nvSpPr>
        <p:spPr>
          <a:xfrm>
            <a:off x="300038" y="1677917"/>
            <a:ext cx="11591924" cy="4091761"/>
          </a:xfrm>
        </p:spPr>
        <p:txBody>
          <a:bodyPr numCol="1"/>
          <a:lstStyle/>
          <a:p>
            <a:pPr marL="285750" indent="-285750">
              <a:buFont typeface="Wingdings" panose="05000000000000000000" pitchFamily="2" charset="2"/>
              <a:buChar char="q"/>
            </a:pPr>
            <a:r>
              <a:rPr lang="en-GB" sz="1800" dirty="0"/>
              <a:t>Use American English spelling.</a:t>
            </a:r>
          </a:p>
          <a:p>
            <a:pPr marL="285750" indent="-285750">
              <a:buFont typeface="Wingdings" panose="05000000000000000000" pitchFamily="2" charset="2"/>
              <a:buChar char="q"/>
            </a:pPr>
            <a:r>
              <a:rPr lang="en-GB" sz="1800" b="1" dirty="0"/>
              <a:t>Keep abbreviations to a minimum and define uncommon abbreviations in their first mention.</a:t>
            </a:r>
          </a:p>
          <a:p>
            <a:pPr marL="285750" indent="-285750">
              <a:buFont typeface="Wingdings" panose="05000000000000000000" pitchFamily="2" charset="2"/>
              <a:buChar char="q"/>
            </a:pPr>
            <a:r>
              <a:rPr lang="en-GB" sz="1800" b="1" dirty="0"/>
              <a:t>Include brief feedback after every question.</a:t>
            </a:r>
          </a:p>
          <a:p>
            <a:pPr marL="285750" indent="-285750">
              <a:buFont typeface="Wingdings" panose="05000000000000000000" pitchFamily="2" charset="2"/>
              <a:buChar char="q"/>
            </a:pPr>
            <a:r>
              <a:rPr lang="en-GB" sz="1800" b="1" dirty="0"/>
              <a:t>Include brief description and legend for figures, tables and images.</a:t>
            </a:r>
          </a:p>
          <a:p>
            <a:pPr marL="285750" indent="-285750">
              <a:buFont typeface="Wingdings" panose="05000000000000000000" pitchFamily="2" charset="2"/>
              <a:buChar char="q"/>
            </a:pPr>
            <a:r>
              <a:rPr lang="en-GB" sz="1800" b="1" dirty="0"/>
              <a:t>Include comments and discussion points.</a:t>
            </a:r>
          </a:p>
          <a:p>
            <a:pPr marL="285750" indent="-285750">
              <a:buFont typeface="Wingdings" panose="05000000000000000000" pitchFamily="2" charset="2"/>
              <a:buChar char="q"/>
            </a:pPr>
            <a:r>
              <a:rPr lang="en-GB" sz="1800" b="1" dirty="0"/>
              <a:t>Refer to and provide citations for guidelines and studies mentioned in the case.</a:t>
            </a:r>
          </a:p>
          <a:p>
            <a:pPr marL="285750" indent="-285750">
              <a:buFont typeface="Wingdings" panose="05000000000000000000" pitchFamily="2" charset="2"/>
              <a:buChar char="q"/>
            </a:pPr>
            <a:r>
              <a:rPr lang="en-GB" sz="1800" dirty="0"/>
              <a:t>Use SI units or EHA units (see appendix on slide 40).</a:t>
            </a:r>
          </a:p>
          <a:p>
            <a:pPr marL="285750" indent="-285750">
              <a:buFont typeface="Wingdings" panose="05000000000000000000" pitchFamily="2" charset="2"/>
              <a:buChar char="q"/>
            </a:pPr>
            <a:r>
              <a:rPr lang="en-GB" sz="1800" dirty="0"/>
              <a:t>Use uppercase italics for genetic notations.</a:t>
            </a:r>
          </a:p>
          <a:p>
            <a:pPr marL="285750" indent="-285750">
              <a:buFont typeface="Wingdings" panose="05000000000000000000" pitchFamily="2" charset="2"/>
              <a:buChar char="q"/>
            </a:pPr>
            <a:r>
              <a:rPr lang="en-GB" sz="1800" dirty="0"/>
              <a:t>Refer to drugs by their generic name.</a:t>
            </a:r>
          </a:p>
        </p:txBody>
      </p:sp>
      <p:sp>
        <p:nvSpPr>
          <p:cNvPr id="4" name="Footer Placeholder 3">
            <a:extLst>
              <a:ext uri="{FF2B5EF4-FFF2-40B4-BE49-F238E27FC236}">
                <a16:creationId xmlns:a16="http://schemas.microsoft.com/office/drawing/2014/main" id="{FCB27E61-934E-3145-FA2B-13D34E325596}"/>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31806BB1-9CA8-7368-3B55-FD3F9B50435F}"/>
              </a:ext>
            </a:extLst>
          </p:cNvPr>
          <p:cNvSpPr>
            <a:spLocks noGrp="1"/>
          </p:cNvSpPr>
          <p:nvPr>
            <p:ph type="sldNum" sz="quarter" idx="11"/>
          </p:nvPr>
        </p:nvSpPr>
        <p:spPr/>
        <p:txBody>
          <a:bodyPr/>
          <a:lstStyle/>
          <a:p>
            <a:fld id="{42DF71BC-759E-4D06-B983-7D9FC16A403B}" type="slidenum">
              <a:rPr lang="en-US" smtClean="0"/>
              <a:pPr/>
              <a:t>6</a:t>
            </a:fld>
            <a:endParaRPr lang="en-US" dirty="0"/>
          </a:p>
        </p:txBody>
      </p:sp>
    </p:spTree>
    <p:extLst>
      <p:ext uri="{BB962C8B-B14F-4D97-AF65-F5344CB8AC3E}">
        <p14:creationId xmlns:p14="http://schemas.microsoft.com/office/powerpoint/2010/main" val="428019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dirty="0"/>
              <a:t>Self-assessment case</a:t>
            </a:r>
            <a:br>
              <a:rPr lang="en-GB" dirty="0"/>
            </a:br>
            <a:r>
              <a:rPr lang="en-GB"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en-GB" dirty="0"/>
              <a:t>EHA-xx Hematology Tutorial</a:t>
            </a:r>
            <a:endParaRPr lang="en-NL"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spTree>
    <p:extLst>
      <p:ext uri="{BB962C8B-B14F-4D97-AF65-F5344CB8AC3E}">
        <p14:creationId xmlns:p14="http://schemas.microsoft.com/office/powerpoint/2010/main" val="7357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Introduction</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000" dirty="0"/>
              <a:t>18-year-old male patient presents with symptoms of itching and weight loss</a:t>
            </a:r>
          </a:p>
          <a:p>
            <a:pPr marL="285750" indent="-285750">
              <a:buFont typeface="Arial" panose="020B0604020202020204" pitchFamily="34" charset="0"/>
              <a:buChar char="•"/>
            </a:pPr>
            <a:r>
              <a:rPr lang="en-GB" sz="2000" dirty="0"/>
              <a:t>Physical examination → lymphadenopathy (cervical, supraclavicular [right and left])</a:t>
            </a:r>
          </a:p>
          <a:p>
            <a:pPr marL="285750" indent="-285750">
              <a:buFont typeface="Arial" panose="020B0604020202020204" pitchFamily="34" charset="0"/>
              <a:buChar char="•"/>
            </a:pPr>
            <a:r>
              <a:rPr lang="en-GB" sz="2000" dirty="0"/>
              <a:t>Pathology of the cervical node: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8</a:t>
            </a:fld>
            <a:endParaRPr lang="en-US" dirty="0"/>
          </a:p>
        </p:txBody>
      </p:sp>
      <p:pic>
        <p:nvPicPr>
          <p:cNvPr id="4" name="Afbeelding 4">
            <a:extLst>
              <a:ext uri="{FF2B5EF4-FFF2-40B4-BE49-F238E27FC236}">
                <a16:creationId xmlns:a16="http://schemas.microsoft.com/office/drawing/2014/main" id="{48A0C57B-1404-B237-1D53-0DAD411A69E8}"/>
              </a:ext>
            </a:extLst>
          </p:cNvPr>
          <p:cNvPicPr>
            <a:picLocks noChangeAspect="1"/>
          </p:cNvPicPr>
          <p:nvPr/>
        </p:nvPicPr>
        <p:blipFill>
          <a:blip r:embed="rId2"/>
          <a:stretch>
            <a:fillRect/>
          </a:stretch>
        </p:blipFill>
        <p:spPr>
          <a:xfrm>
            <a:off x="2344230" y="3306660"/>
            <a:ext cx="3320465" cy="2355146"/>
          </a:xfrm>
          <a:prstGeom prst="rect">
            <a:avLst/>
          </a:prstGeom>
        </p:spPr>
      </p:pic>
      <p:pic>
        <p:nvPicPr>
          <p:cNvPr id="6" name="Afbeelding 5">
            <a:extLst>
              <a:ext uri="{FF2B5EF4-FFF2-40B4-BE49-F238E27FC236}">
                <a16:creationId xmlns:a16="http://schemas.microsoft.com/office/drawing/2014/main" id="{91BB7EEE-632B-09E8-1648-51C94340149A}"/>
              </a:ext>
            </a:extLst>
          </p:cNvPr>
          <p:cNvPicPr>
            <a:picLocks noChangeAspect="1"/>
          </p:cNvPicPr>
          <p:nvPr/>
        </p:nvPicPr>
        <p:blipFill>
          <a:blip r:embed="rId3"/>
          <a:stretch>
            <a:fillRect/>
          </a:stretch>
        </p:blipFill>
        <p:spPr>
          <a:xfrm>
            <a:off x="5921047" y="3306660"/>
            <a:ext cx="3438513" cy="2355146"/>
          </a:xfrm>
          <a:prstGeom prst="rect">
            <a:avLst/>
          </a:prstGeom>
        </p:spPr>
      </p:pic>
      <p:sp>
        <p:nvSpPr>
          <p:cNvPr id="7" name="Tekstvak 7">
            <a:extLst>
              <a:ext uri="{FF2B5EF4-FFF2-40B4-BE49-F238E27FC236}">
                <a16:creationId xmlns:a16="http://schemas.microsoft.com/office/drawing/2014/main" id="{7CA91576-39A8-F666-515F-D264E6F47999}"/>
              </a:ext>
            </a:extLst>
          </p:cNvPr>
          <p:cNvSpPr txBox="1"/>
          <p:nvPr/>
        </p:nvSpPr>
        <p:spPr>
          <a:xfrm>
            <a:off x="6507096" y="5767227"/>
            <a:ext cx="2266415" cy="369332"/>
          </a:xfrm>
          <a:prstGeom prst="rect">
            <a:avLst/>
          </a:prstGeom>
          <a:noFill/>
        </p:spPr>
        <p:txBody>
          <a:bodyPr wrap="square" rtlCol="0">
            <a:spAutoFit/>
          </a:bodyPr>
          <a:lstStyle/>
          <a:p>
            <a:pPr algn="ctr"/>
            <a:r>
              <a:rPr lang="en-US" b="1" dirty="0"/>
              <a:t>CD30 IHC staining</a:t>
            </a:r>
          </a:p>
        </p:txBody>
      </p:sp>
      <p:sp>
        <p:nvSpPr>
          <p:cNvPr id="8" name="Tekstvak 8">
            <a:extLst>
              <a:ext uri="{FF2B5EF4-FFF2-40B4-BE49-F238E27FC236}">
                <a16:creationId xmlns:a16="http://schemas.microsoft.com/office/drawing/2014/main" id="{87469904-6F18-A0C2-67BF-6F3EFCEC9AC9}"/>
              </a:ext>
            </a:extLst>
          </p:cNvPr>
          <p:cNvSpPr txBox="1"/>
          <p:nvPr/>
        </p:nvSpPr>
        <p:spPr>
          <a:xfrm>
            <a:off x="2876960" y="5767226"/>
            <a:ext cx="2255004" cy="369332"/>
          </a:xfrm>
          <a:prstGeom prst="rect">
            <a:avLst/>
          </a:prstGeom>
          <a:noFill/>
        </p:spPr>
        <p:txBody>
          <a:bodyPr wrap="square" rtlCol="0">
            <a:spAutoFit/>
          </a:bodyPr>
          <a:lstStyle/>
          <a:p>
            <a:pPr algn="ctr"/>
            <a:r>
              <a:rPr lang="en-US" b="1" dirty="0"/>
              <a:t>MGG IHC staining</a:t>
            </a:r>
          </a:p>
        </p:txBody>
      </p:sp>
    </p:spTree>
    <p:extLst>
      <p:ext uri="{BB962C8B-B14F-4D97-AF65-F5344CB8AC3E}">
        <p14:creationId xmlns:p14="http://schemas.microsoft.com/office/powerpoint/2010/main" val="193823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9</a:t>
            </a:fld>
            <a:endParaRPr lang="en-US" dirty="0"/>
          </a:p>
        </p:txBody>
      </p:sp>
    </p:spTree>
    <p:extLst>
      <p:ext uri="{BB962C8B-B14F-4D97-AF65-F5344CB8AC3E}">
        <p14:creationId xmlns:p14="http://schemas.microsoft.com/office/powerpoint/2010/main" val="364015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HA">
  <a:themeElements>
    <a:clrScheme name="EHAbrandcolors">
      <a:dk1>
        <a:srgbClr val="1E272C"/>
      </a:dk1>
      <a:lt1>
        <a:sysClr val="window" lastClr="FFFFFF"/>
      </a:lt1>
      <a:dk2>
        <a:srgbClr val="1E272C"/>
      </a:dk2>
      <a:lt2>
        <a:srgbClr val="FFFFFF"/>
      </a:lt2>
      <a:accent1>
        <a:srgbClr val="ED6E6E"/>
      </a:accent1>
      <a:accent2>
        <a:srgbClr val="E7CA8C"/>
      </a:accent2>
      <a:accent3>
        <a:srgbClr val="68F293"/>
      </a:accent3>
      <a:accent4>
        <a:srgbClr val="88DAF6"/>
      </a:accent4>
      <a:accent5>
        <a:srgbClr val="FBD0FC"/>
      </a:accent5>
      <a:accent6>
        <a:srgbClr val="D3C8BC"/>
      </a:accent6>
      <a:hlink>
        <a:srgbClr val="1E272C"/>
      </a:hlink>
      <a:folHlink>
        <a:srgbClr val="1E272C"/>
      </a:folHlink>
    </a:clrScheme>
    <a:fontScheme name="EHA">
      <a:majorFont>
        <a:latin typeface="Space Grotesk Light"/>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C01">
      <a:srgbClr val="523054"/>
    </a:custClr>
    <a:custClr name="CC02">
      <a:srgbClr val="046D86"/>
    </a:custClr>
    <a:custClr name="CC03">
      <a:srgbClr val="004700"/>
    </a:custClr>
    <a:custClr name="CC04">
      <a:srgbClr val="E26465"/>
    </a:custClr>
    <a:custClr name="CC05">
      <a:srgbClr val="520000"/>
    </a:custClr>
    <a:custClr name="CC06">
      <a:srgbClr val="007A26"/>
    </a:custClr>
    <a:custClr name="CC07">
      <a:srgbClr val="003A51"/>
    </a:custClr>
    <a:custClr name="CC08">
      <a:srgbClr val="BF97C1"/>
    </a:custClr>
    <a:custClr name="CC09">
      <a:srgbClr val="AB9256"/>
    </a:custClr>
    <a:custClr name="CC10">
      <a:srgbClr val="87D9F5"/>
    </a:custClr>
    <a:custClr name="CC11">
      <a:srgbClr val="58460D"/>
    </a:custClr>
    <a:custClr name="CC12">
      <a:srgbClr val="D3C8BC"/>
    </a:custClr>
    <a:custClr name="CC13">
      <a:srgbClr val="230025"/>
    </a:custClr>
    <a:custClr name="CC14">
      <a:srgbClr val="38CB70"/>
    </a:custClr>
  </a:custClrLst>
  <a:extLst>
    <a:ext uri="{05A4C25C-085E-4340-85A3-A5531E510DB2}">
      <thm15:themeFamily xmlns:thm15="http://schemas.microsoft.com/office/thememl/2012/main" name="EHA.potx" id="{4075C5DB-7712-44A2-99CC-4824DA59224C}" vid="{BBEA2CF7-9CD4-47CC-9201-585C1DEF97B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6f976f-f798-4b57-b2d0-1634e043936f">
      <Terms xmlns="http://schemas.microsoft.com/office/infopath/2007/PartnerControls"/>
    </lcf76f155ced4ddcb4097134ff3c332f>
    <TaxCatchAll xmlns="f6b26cdf-43c8-4835-ad31-95a98fdd9f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2F7E4E6E8A03449358812824B46FEB" ma:contentTypeVersion="18" ma:contentTypeDescription="Create a new document." ma:contentTypeScope="" ma:versionID="8839dcb3c11559851f690139195dad97">
  <xsd:schema xmlns:xsd="http://www.w3.org/2001/XMLSchema" xmlns:xs="http://www.w3.org/2001/XMLSchema" xmlns:p="http://schemas.microsoft.com/office/2006/metadata/properties" xmlns:ns2="5b6f976f-f798-4b57-b2d0-1634e043936f" xmlns:ns3="f6b26cdf-43c8-4835-ad31-95a98fdd9fde" targetNamespace="http://schemas.microsoft.com/office/2006/metadata/properties" ma:root="true" ma:fieldsID="bc11f8bf0245d1e26e98a000b7d60225" ns2:_="" ns3:_="">
    <xsd:import namespace="5b6f976f-f798-4b57-b2d0-1634e043936f"/>
    <xsd:import namespace="f6b26cdf-43c8-4835-ad31-95a98fdd9f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6f976f-f798-4b57-b2d0-1634e0439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7a9e5e-69d0-44c7-9c2a-3259acdd59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b26cdf-43c8-4835-ad31-95a98fdd9fd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29eca83-9f53-4bf8-a0e7-8f9f23982e2e}" ma:internalName="TaxCatchAll" ma:showField="CatchAllData" ma:web="f6b26cdf-43c8-4835-ad31-95a98fdd9f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44ACAB-A43E-4922-B70B-70F0EE84B12A}">
  <ds:schemaRefs>
    <ds:schemaRef ds:uri="http://schemas.microsoft.com/office/2006/metadata/properties"/>
    <ds:schemaRef ds:uri="http://schemas.microsoft.com/office/infopath/2007/PartnerControls"/>
    <ds:schemaRef ds:uri="ffb11a55-ee5a-4dc3-b3da-ce3f0af7f684"/>
    <ds:schemaRef ds:uri="fbf94306-7a53-416b-b248-17097eef2d49"/>
  </ds:schemaRefs>
</ds:datastoreItem>
</file>

<file path=customXml/itemProps2.xml><?xml version="1.0" encoding="utf-8"?>
<ds:datastoreItem xmlns:ds="http://schemas.openxmlformats.org/officeDocument/2006/customXml" ds:itemID="{08656884-80C6-4939-A1D4-758D315F068E}"/>
</file>

<file path=customXml/itemProps3.xml><?xml version="1.0" encoding="utf-8"?>
<ds:datastoreItem xmlns:ds="http://schemas.openxmlformats.org/officeDocument/2006/customXml" ds:itemID="{CB517AA3-EE8D-4837-A798-9C03C91D72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2024 08_EHA_Presentation Template Full Color</Template>
  <TotalTime>1428</TotalTime>
  <Words>2579</Words>
  <Application>Microsoft Office PowerPoint</Application>
  <PresentationFormat>Widescreen</PresentationFormat>
  <Paragraphs>383</Paragraphs>
  <Slides>42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Space Grotesk</vt:lpstr>
      <vt:lpstr>Space Grotesk Light</vt:lpstr>
      <vt:lpstr>Wingdings</vt:lpstr>
      <vt:lpstr>Work Sans</vt:lpstr>
      <vt:lpstr>EHA</vt:lpstr>
      <vt:lpstr>Tutored Self-Assessment Cases</vt:lpstr>
      <vt:lpstr>Self-Assessment Case</vt:lpstr>
      <vt:lpstr>Self-Assessment Case Structure</vt:lpstr>
      <vt:lpstr>Self-Assessment Case Instructions</vt:lpstr>
      <vt:lpstr>Review and Editing process</vt:lpstr>
      <vt:lpstr>Checklist</vt:lpstr>
      <vt:lpstr>EHA-xx Hematology Tutorial</vt:lpstr>
      <vt:lpstr>Introduction</vt:lpstr>
      <vt:lpstr>Q1) What is the most likely diagnosis?</vt:lpstr>
      <vt:lpstr>Q1) What is the most likely diagnosis?</vt:lpstr>
      <vt:lpstr>PET/CT staging</vt:lpstr>
      <vt:lpstr>Q2) What treatment for advanced-stage Hodgkin lymphoma do you recommend in this patient?</vt:lpstr>
      <vt:lpstr>Q2) What treatment for advanced-stage Hodgkin lymphoma do you recommend in this patient?</vt:lpstr>
      <vt:lpstr>German Hodgkin Study Group (GHSG): HD 21</vt:lpstr>
      <vt:lpstr>Q3) Interim PET assessment</vt:lpstr>
      <vt:lpstr>Q3) Interim PET assessment</vt:lpstr>
      <vt:lpstr>Deauville score</vt:lpstr>
      <vt:lpstr>Evaluation after 2 cycles of BrECADD (6 weeks)</vt:lpstr>
      <vt:lpstr>Evaluation after 4 cycles of BrECADD (12 weeks)</vt:lpstr>
      <vt:lpstr>Q4) How should we proceed in this patient?</vt:lpstr>
      <vt:lpstr>Q4) How should we proceed in this patient?</vt:lpstr>
      <vt:lpstr>Outpatient control (after 6 months)</vt:lpstr>
      <vt:lpstr>PET/CT 8 months after 4 cycles of BrECADD</vt:lpstr>
      <vt:lpstr>Pathology report (lymph nodes)</vt:lpstr>
      <vt:lpstr>Q5) Relapse of classical Hodgkin lymphoma 8 months after 4 cycles BrECADD</vt:lpstr>
      <vt:lpstr>Q5) Relapse of classical Hodgkin lymphoma 8 months after 4 cycles BrECADD</vt:lpstr>
      <vt:lpstr>Evaluation after 2 cycles of DHAP</vt:lpstr>
      <vt:lpstr>PowerPoint Presentation</vt:lpstr>
      <vt:lpstr>Q6) Relapse after BrECADD and refractory to DHAP/ICE</vt:lpstr>
      <vt:lpstr>Q6) Relapse after BrECADD and refractory to DHAP/ICE</vt:lpstr>
      <vt:lpstr>PowerPoint Presentation</vt:lpstr>
      <vt:lpstr>Overview of clinical trials: Immune checkpoint inhibitors</vt:lpstr>
      <vt:lpstr>Discussion and conclusions</vt:lpstr>
      <vt:lpstr>References</vt:lpstr>
      <vt:lpstr>EHA-xx Hematology Tutorial</vt:lpstr>
      <vt:lpstr>Title</vt:lpstr>
      <vt:lpstr>Title</vt:lpstr>
      <vt:lpstr>Title</vt:lpstr>
      <vt:lpstr>Title</vt:lpstr>
      <vt:lpstr>EHA Table of Unites</vt:lpstr>
      <vt:lpstr>Preferred question style</vt:lpstr>
      <vt:lpstr>Negative questions not preferred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Maarten Dane</dc:creator>
  <cp:lastModifiedBy>Maarten Dane</cp:lastModifiedBy>
  <cp:revision>11</cp:revision>
  <dcterms:created xsi:type="dcterms:W3CDTF">2024-08-08T12:27:36Z</dcterms:created>
  <dcterms:modified xsi:type="dcterms:W3CDTF">2024-08-15T13:08:50Z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0x010100A548DDFEC24BA7479453A674784023B1</vt:lpwstr>
  </property>
</Properties>
</file>