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4" r:id="rId6"/>
    <p:sldId id="267" r:id="rId7"/>
    <p:sldId id="268" r:id="rId8"/>
    <p:sldId id="269" r:id="rId9"/>
    <p:sldId id="270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1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cheffer" userId="92100582-52d3-4258-a36d-57d1554a5cfa" providerId="ADAL" clId="{5F513604-2AFC-4568-A80A-9CC2964F2909}"/>
    <pc:docChg chg="modSld">
      <pc:chgData name="Jennifer Scheffer" userId="92100582-52d3-4258-a36d-57d1554a5cfa" providerId="ADAL" clId="{5F513604-2AFC-4568-A80A-9CC2964F2909}" dt="2022-01-20T17:01:18.239" v="16" actId="20577"/>
      <pc:docMkLst>
        <pc:docMk/>
      </pc:docMkLst>
      <pc:sldChg chg="modSp mod">
        <pc:chgData name="Jennifer Scheffer" userId="92100582-52d3-4258-a36d-57d1554a5cfa" providerId="ADAL" clId="{5F513604-2AFC-4568-A80A-9CC2964F2909}" dt="2022-01-20T17:01:18.239" v="16" actId="20577"/>
        <pc:sldMkLst>
          <pc:docMk/>
          <pc:sldMk cId="3552871648" sldId="265"/>
        </pc:sldMkLst>
        <pc:spChg chg="mod">
          <ac:chgData name="Jennifer Scheffer" userId="92100582-52d3-4258-a36d-57d1554a5cfa" providerId="ADAL" clId="{5F513604-2AFC-4568-A80A-9CC2964F2909}" dt="2022-01-20T17:01:12.617" v="10" actId="1076"/>
          <ac:spMkLst>
            <pc:docMk/>
            <pc:sldMk cId="3552871648" sldId="265"/>
            <ac:spMk id="6" creationId="{8575AC18-C16D-4463-A2EB-61D0E1233B96}"/>
          </ac:spMkLst>
        </pc:spChg>
        <pc:spChg chg="mod">
          <ac:chgData name="Jennifer Scheffer" userId="92100582-52d3-4258-a36d-57d1554a5cfa" providerId="ADAL" clId="{5F513604-2AFC-4568-A80A-9CC2964F2909}" dt="2022-01-20T17:01:18.239" v="16" actId="20577"/>
          <ac:spMkLst>
            <pc:docMk/>
            <pc:sldMk cId="3552871648" sldId="265"/>
            <ac:spMk id="8" creationId="{5B196725-B75B-451A-BC80-B42BBB8D4AA8}"/>
          </ac:spMkLst>
        </pc:spChg>
      </pc:sldChg>
    </pc:docChg>
  </pc:docChgLst>
  <pc:docChgLst>
    <pc:chgData name="Jennifer Scheffer" userId="92100582-52d3-4258-a36d-57d1554a5cfa" providerId="ADAL" clId="{0A275C12-618B-472E-AC9D-CD951B314177}"/>
    <pc:docChg chg="undo custSel modSld">
      <pc:chgData name="Jennifer Scheffer" userId="92100582-52d3-4258-a36d-57d1554a5cfa" providerId="ADAL" clId="{0A275C12-618B-472E-AC9D-CD951B314177}" dt="2022-06-20T10:01:18.453" v="44" actId="20577"/>
      <pc:docMkLst>
        <pc:docMk/>
      </pc:docMkLst>
      <pc:sldChg chg="modSp mod">
        <pc:chgData name="Jennifer Scheffer" userId="92100582-52d3-4258-a36d-57d1554a5cfa" providerId="ADAL" clId="{0A275C12-618B-472E-AC9D-CD951B314177}" dt="2022-06-20T10:01:18.453" v="44" actId="20577"/>
        <pc:sldMkLst>
          <pc:docMk/>
          <pc:sldMk cId="3552871648" sldId="265"/>
        </pc:sldMkLst>
        <pc:spChg chg="mod">
          <ac:chgData name="Jennifer Scheffer" userId="92100582-52d3-4258-a36d-57d1554a5cfa" providerId="ADAL" clId="{0A275C12-618B-472E-AC9D-CD951B314177}" dt="2022-06-20T09:59:02.075" v="4" actId="20577"/>
          <ac:spMkLst>
            <pc:docMk/>
            <pc:sldMk cId="3552871648" sldId="265"/>
            <ac:spMk id="4" creationId="{82BAE8CD-2641-C24C-9EB1-9BAD8861F9DA}"/>
          </ac:spMkLst>
        </pc:spChg>
        <pc:spChg chg="mod">
          <ac:chgData name="Jennifer Scheffer" userId="92100582-52d3-4258-a36d-57d1554a5cfa" providerId="ADAL" clId="{0A275C12-618B-472E-AC9D-CD951B314177}" dt="2022-06-20T10:01:18.453" v="44" actId="20577"/>
          <ac:spMkLst>
            <pc:docMk/>
            <pc:sldMk cId="3552871648" sldId="265"/>
            <ac:spMk id="8" creationId="{5B196725-B75B-451A-BC80-B42BBB8D4AA8}"/>
          </ac:spMkLst>
        </pc:spChg>
      </pc:sldChg>
    </pc:docChg>
  </pc:docChgLst>
  <pc:docChgLst>
    <pc:chgData name="Vicky Cheng" userId="4bae7103-99fb-4a22-857c-1b8f673d9c6f" providerId="ADAL" clId="{A35B372F-80CD-44A8-8AA6-28BED611D10C}"/>
    <pc:docChg chg="modSld">
      <pc:chgData name="Vicky Cheng" userId="4bae7103-99fb-4a22-857c-1b8f673d9c6f" providerId="ADAL" clId="{A35B372F-80CD-44A8-8AA6-28BED611D10C}" dt="2023-11-24T14:16:48.349" v="31" actId="20577"/>
      <pc:docMkLst>
        <pc:docMk/>
      </pc:docMkLst>
      <pc:sldChg chg="modSp mod">
        <pc:chgData name="Vicky Cheng" userId="4bae7103-99fb-4a22-857c-1b8f673d9c6f" providerId="ADAL" clId="{A35B372F-80CD-44A8-8AA6-28BED611D10C}" dt="2023-11-24T14:16:48.349" v="31" actId="20577"/>
        <pc:sldMkLst>
          <pc:docMk/>
          <pc:sldMk cId="3552871648" sldId="265"/>
        </pc:sldMkLst>
        <pc:spChg chg="mod">
          <ac:chgData name="Vicky Cheng" userId="4bae7103-99fb-4a22-857c-1b8f673d9c6f" providerId="ADAL" clId="{A35B372F-80CD-44A8-8AA6-28BED611D10C}" dt="2023-11-24T14:16:07.004" v="10" actId="20577"/>
          <ac:spMkLst>
            <pc:docMk/>
            <pc:sldMk cId="3552871648" sldId="265"/>
            <ac:spMk id="4" creationId="{82BAE8CD-2641-C24C-9EB1-9BAD8861F9DA}"/>
          </ac:spMkLst>
        </pc:spChg>
        <pc:spChg chg="mod">
          <ac:chgData name="Vicky Cheng" userId="4bae7103-99fb-4a22-857c-1b8f673d9c6f" providerId="ADAL" clId="{A35B372F-80CD-44A8-8AA6-28BED611D10C}" dt="2023-11-24T14:16:48.349" v="31" actId="20577"/>
          <ac:spMkLst>
            <pc:docMk/>
            <pc:sldMk cId="3552871648" sldId="265"/>
            <ac:spMk id="8" creationId="{5B196725-B75B-451A-BC80-B42BBB8D4A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4215D-B8F9-7744-AF75-815C85E0C672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3188D-D929-1C48-B926-3EE1013342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F1BC61-14FA-B040-8E49-CA4F662A7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5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5B8-7264-7E48-8C96-A3E3501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53826"/>
            <a:ext cx="8811108" cy="44319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77CC-6B25-F14F-8579-DC6F1A19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022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C0D7E-D1D7-A343-9BC3-9885C527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02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225AEB-3A14-FC40-95BD-0CE8467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E3EAE-90E9-0D4C-AFCB-5F9EC1115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02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785-EEA6-0D46-918B-7C13A9F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3765"/>
            <a:ext cx="3932237" cy="88639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077A2-96F8-BD46-ACFF-98DA83F33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765"/>
            <a:ext cx="6172200" cy="51972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091C-AF71-B74F-9E19-35CC883D5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81C15-9D09-7E40-8FA2-D726682A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979BA9-DD27-B94E-A691-58B92FE7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140131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D9E5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84EF9-C438-674F-98A4-95E3F1F54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781045-41F5-6F43-8ACB-7647C2DD6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DFE40B-1445-F244-AFC1-1947EC86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1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C9975328-B389-1A4C-90F0-7707242A4434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E11F1D"/>
                </a:solidFill>
                <a:cs typeface="DIN"/>
              </a:rPr>
              <a:t>EHA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DC1567AE-30D3-834A-8434-F6EA80133D7C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6A2B1-34EA-5545-8B19-3DFDFC062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974" y="-782"/>
            <a:ext cx="8356600" cy="1498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B5CCC-40EF-2D45-B9AB-FCF7901FA20B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F6055B-BCFC-9049-83BA-AC9A91145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4E36E44-5A2A-6142-9048-BDDDB2A5C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2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AA21A-E3F0-4345-850F-EF7CCB43F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CCD34-1D04-DD43-8F90-D20BAB8FA9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0" y="-136524"/>
            <a:ext cx="8801100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60AA1-6B84-DA42-A615-DC2859D01E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3B575-BD9A-8A4D-87DA-73DB9EC27F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E441F2-CBA0-384D-A7FA-2A6594F9762F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976872-1A0C-F644-9A23-D8E7C73F1BE5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05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05C21-00EF-0A44-BEEE-F97839BB0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61"/>
            <a:ext cx="12192001" cy="2104593"/>
          </a:xfrm>
          <a:prstGeom prst="rect">
            <a:avLst/>
          </a:prstGeom>
        </p:spPr>
      </p:pic>
      <p:pic>
        <p:nvPicPr>
          <p:cNvPr id="8" name="Picture 7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175B50BC-4002-2B4F-866B-D1DDB8403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68" y="14265"/>
            <a:ext cx="8801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602AC-E376-834E-A8F2-943F1927F7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F80DA-0DB2-534B-ABD3-0100E5692C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C552D1-6C52-4642-A672-DC8AE6A786B8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A60EB3-B38E-944E-9416-75181F8B0132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15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0A7EA-8BC8-AF41-83DE-ED01CCD83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A9EE81-6125-4A4F-B0B2-F1F462C9070C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871174-C3AE-5A41-B1E1-B4CBE8150F0C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  <p:pic>
        <p:nvPicPr>
          <p:cNvPr id="16" name="Picture 15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EA390630-B4B9-524C-9653-B91A1E079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176723"/>
            <a:ext cx="8801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4D54-B440-7B49-8324-69D784B0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0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1C3D-ED10-7849-B18A-6CFCE5C6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9CE3-246A-8B45-87F6-800E1DE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2"/>
            <a:ext cx="71343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7F2A04-6406-F040-845B-87B4D133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88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3312-DE5F-E543-80F5-4BF322251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CF4E-CF51-8940-9059-DBC64488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65170E-CB63-4E4A-AF87-698A2AA9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599AB3-46E5-434F-A514-7C365750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326B-C224-9F47-BF4E-8B8FB9E2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6587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EA49-DA94-A749-87DD-5E525455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31F4-E805-E044-B41E-4C665003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C1A29-0D0F-EA47-8649-6E0E3187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92FF-B6BF-7842-93A0-B7E296DA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70B229-5D29-AF47-B8F8-C2357E15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3E4E36-9F43-2748-8C09-095E461D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C3605-2ADE-A04D-8CBC-8629854F2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49960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78A-5DF5-0D40-83E9-0EA58368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DFACB8-560C-054E-8718-5F13DB82F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826F09-42F9-7149-9BBA-E1F74BE5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97321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52D92-A6CF-CF4F-92B9-42D0E80A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612005"/>
            <a:ext cx="10820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6FCE8ED6-8779-B449-8602-99E3826D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09600"/>
            <a:ext cx="108200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029B29-757A-384D-9ABD-2A0FEF39F6FC}"/>
              </a:ext>
            </a:extLst>
          </p:cNvPr>
          <p:cNvCxnSpPr>
            <a:cxnSpLocks/>
          </p:cNvCxnSpPr>
          <p:nvPr userDrawn="1"/>
        </p:nvCxnSpPr>
        <p:spPr>
          <a:xfrm>
            <a:off x="533400" y="609602"/>
            <a:ext cx="0" cy="492443"/>
          </a:xfrm>
          <a:prstGeom prst="line">
            <a:avLst/>
          </a:prstGeom>
          <a:ln w="63500">
            <a:solidFill>
              <a:srgbClr val="00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211734A5-B41D-5048-BA68-635B6FC4C0DD}"/>
              </a:ext>
            </a:extLst>
          </p:cNvPr>
          <p:cNvSpPr/>
          <p:nvPr/>
        </p:nvSpPr>
        <p:spPr>
          <a:xfrm>
            <a:off x="5" y="6204340"/>
            <a:ext cx="12193271" cy="654050"/>
          </a:xfrm>
          <a:custGeom>
            <a:avLst/>
            <a:gdLst/>
            <a:ahLst/>
            <a:cxnLst/>
            <a:rect l="l" t="t" r="r" b="b"/>
            <a:pathLst>
              <a:path w="12193270" h="654050">
                <a:moveTo>
                  <a:pt x="12193193" y="0"/>
                </a:moveTo>
                <a:lnTo>
                  <a:pt x="221640" y="0"/>
                </a:lnTo>
                <a:lnTo>
                  <a:pt x="0" y="653656"/>
                </a:lnTo>
              </a:path>
            </a:pathLst>
          </a:custGeom>
          <a:ln w="12700">
            <a:solidFill>
              <a:srgbClr val="D9E5E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2AD99B-2B20-7947-BCFB-6AA84214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3C9D3-E21E-7F4A-8BBB-918CB9E6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887A2-0F67-6E41-A412-4C9435ACB2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D23D-C517-6A41-AF44-C480B6ADC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674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193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19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19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19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2BAE8CD-2641-C24C-9EB1-9BAD8861F9DA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12594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3400" dirty="0"/>
              <a:t>EHA-ISHBT Hematology Tutorial </a:t>
            </a:r>
            <a:endParaRPr lang="en-GB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29F9207-8F5D-3246-94AB-85F0029DABFE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AC18-C16D-4463-A2EB-61D0E1233B96}"/>
              </a:ext>
            </a:extLst>
          </p:cNvPr>
          <p:cNvSpPr txBox="1"/>
          <p:nvPr/>
        </p:nvSpPr>
        <p:spPr>
          <a:xfrm>
            <a:off x="894926" y="3124521"/>
            <a:ext cx="5201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Clinical Case – Session […]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70718-ED92-4048-9650-67CD24B079F8}"/>
              </a:ext>
            </a:extLst>
          </p:cNvPr>
          <p:cNvSpPr txBox="1"/>
          <p:nvPr/>
        </p:nvSpPr>
        <p:spPr>
          <a:xfrm>
            <a:off x="887021" y="3540927"/>
            <a:ext cx="1574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Speaker: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6725-B75B-451A-BC80-B42BBB8D4AA8}"/>
              </a:ext>
            </a:extLst>
          </p:cNvPr>
          <p:cNvSpPr txBox="1"/>
          <p:nvPr/>
        </p:nvSpPr>
        <p:spPr>
          <a:xfrm>
            <a:off x="887021" y="4708189"/>
            <a:ext cx="1783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Hyderabad, India</a:t>
            </a:r>
          </a:p>
          <a:p>
            <a:r>
              <a:rPr lang="en-GB" dirty="0">
                <a:solidFill>
                  <a:schemeClr val="bg1"/>
                </a:solidFill>
              </a:rPr>
              <a:t>March 1-3, 2024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7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FE2C2-E63C-4EE2-84F2-B6B53E0A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051CE-D0DD-4CA5-88C4-FFA4A54E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marrow aspirate</a:t>
            </a:r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5EAB3-E6C2-4FC5-8E63-AB38CE8CE812}"/>
              </a:ext>
            </a:extLst>
          </p:cNvPr>
          <p:cNvSpPr txBox="1"/>
          <p:nvPr/>
        </p:nvSpPr>
        <p:spPr>
          <a:xfrm>
            <a:off x="4325080" y="4694121"/>
            <a:ext cx="3735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193"/>
                </a:solidFill>
              </a:rPr>
              <a:t>From Bain, Clark and Wilkins, Bone Marrow Pathology, 4th </a:t>
            </a:r>
            <a:r>
              <a:rPr lang="en-GB" dirty="0" err="1">
                <a:solidFill>
                  <a:srgbClr val="005193"/>
                </a:solidFill>
              </a:rPr>
              <a:t>edn</a:t>
            </a:r>
            <a:r>
              <a:rPr lang="en-GB" dirty="0">
                <a:solidFill>
                  <a:srgbClr val="005193"/>
                </a:solidFill>
              </a:rPr>
              <a:t>, 2010</a:t>
            </a:r>
          </a:p>
        </p:txBody>
      </p:sp>
      <p:pic>
        <p:nvPicPr>
          <p:cNvPr id="6" name="Picture 5" descr="MycophenolateBMP2SmallCleaned.jpg">
            <a:extLst>
              <a:ext uri="{FF2B5EF4-FFF2-40B4-BE49-F238E27FC236}">
                <a16:creationId xmlns:a16="http://schemas.microsoft.com/office/drawing/2014/main" id="{4BBC5CE2-548E-4BA1-A08B-20F45DA6AF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993" y="2024291"/>
            <a:ext cx="3930013" cy="24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A17CC-1C48-412B-B0DC-174C5A4A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Mycophenolate was discontinued and became undetectable in plasma after 1 week</a:t>
            </a:r>
          </a:p>
          <a:p>
            <a:r>
              <a:rPr lang="en-GB" dirty="0"/>
              <a:t>After 6 weeks </a:t>
            </a:r>
          </a:p>
          <a:p>
            <a:r>
              <a:rPr lang="en-GB" dirty="0"/>
              <a:t>Hb 120 g/l</a:t>
            </a:r>
          </a:p>
          <a:p>
            <a:r>
              <a:rPr lang="en-GB" dirty="0"/>
              <a:t>Neutrophil count 4.3 x 10</a:t>
            </a:r>
            <a:r>
              <a:rPr lang="en-GB" baseline="30000" dirty="0"/>
              <a:t>9</a:t>
            </a:r>
            <a:r>
              <a:rPr lang="en-GB" dirty="0"/>
              <a:t>/l</a:t>
            </a:r>
          </a:p>
          <a:p>
            <a:r>
              <a:rPr lang="en-GB" dirty="0"/>
              <a:t>Neutrophil morphology normal </a:t>
            </a:r>
          </a:p>
          <a:p>
            <a:r>
              <a:rPr lang="en-GB" dirty="0"/>
              <a:t>He remained well 18 months after transplantation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0BCD44-D168-43ED-8D12-B4F02497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history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3016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C9349-D5C6-445B-AD59-5206B03D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Banerjee R, </a:t>
            </a:r>
            <a:r>
              <a:rPr lang="en-GB" sz="2800" dirty="0" err="1"/>
              <a:t>Halil</a:t>
            </a:r>
            <a:r>
              <a:rPr lang="en-GB" sz="2800" dirty="0"/>
              <a:t> O, Bain BJ, Cummins D and Banner NR (2000) Neutrophil dysplasia caused by mycophenolate mofetil. </a:t>
            </a:r>
            <a:r>
              <a:rPr lang="en-GB" sz="2800" i="1" dirty="0"/>
              <a:t>Transplantation</a:t>
            </a:r>
            <a:r>
              <a:rPr lang="en-GB" sz="2800" dirty="0"/>
              <a:t>, </a:t>
            </a:r>
            <a:r>
              <a:rPr lang="en-GB" sz="2800" b="1" dirty="0"/>
              <a:t>70</a:t>
            </a:r>
            <a:r>
              <a:rPr lang="en-GB" sz="2800" dirty="0"/>
              <a:t>, 1608-1610.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8E61E4-512E-4E2B-851A-7CA4122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0910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17A09-8D2F-4D98-B5C3-1399329F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patient reported in the same paper also developed neutrophil dysplasia while on mycophenolate mofetil following heart–lung transplantation</a:t>
            </a:r>
          </a:p>
          <a:p>
            <a:r>
              <a:rPr lang="en-GB" dirty="0"/>
              <a:t>This was followed by </a:t>
            </a:r>
            <a:r>
              <a:rPr lang="en-GB" dirty="0" err="1"/>
              <a:t>leucopenia</a:t>
            </a:r>
            <a:r>
              <a:rPr lang="en-GB" dirty="0"/>
              <a:t>, </a:t>
            </a:r>
          </a:p>
          <a:p>
            <a:r>
              <a:rPr lang="en-GB" dirty="0"/>
              <a:t>WBC 2.0 x 10</a:t>
            </a:r>
            <a:r>
              <a:rPr lang="en-GB" baseline="30000" dirty="0"/>
              <a:t>9</a:t>
            </a:r>
            <a:r>
              <a:rPr lang="en-GB" dirty="0"/>
              <a:t>/l</a:t>
            </a:r>
          </a:p>
          <a:p>
            <a:r>
              <a:rPr lang="en-GB" dirty="0"/>
              <a:t>Neutrophils 1.4 x 10</a:t>
            </a:r>
            <a:r>
              <a:rPr lang="en-GB" baseline="30000" dirty="0"/>
              <a:t>9</a:t>
            </a:r>
            <a:r>
              <a:rPr lang="en-GB" dirty="0"/>
              <a:t>/l</a:t>
            </a:r>
          </a:p>
          <a:p>
            <a:r>
              <a:rPr lang="en-GB" dirty="0"/>
              <a:t>On stopping mycophenolate mofetil, the WBC rose to 4.6 by day four</a:t>
            </a:r>
          </a:p>
          <a:p>
            <a:r>
              <a:rPr lang="en-GB" dirty="0"/>
              <a:t>Morphology was normal by 4 weeks   </a:t>
            </a:r>
          </a:p>
          <a:p>
            <a:endParaRPr lang="en-GB" dirty="0"/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D73AE0-6729-4379-948D-C5EC2C8F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4303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39DBE-3FE5-4E45-B2D4-8D5A113E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Other cases have subsequently been reported</a:t>
            </a:r>
          </a:p>
          <a:p>
            <a:r>
              <a:rPr lang="en-GB" dirty="0"/>
              <a:t>Kennedy et al. reported five cases of drug-related dysplasia, three of whom then developed neutropenia (neutrophils 1.0 x 10</a:t>
            </a:r>
            <a:r>
              <a:rPr lang="en-GB" baseline="30000" dirty="0"/>
              <a:t>9</a:t>
            </a:r>
            <a:r>
              <a:rPr lang="en-GB" dirty="0"/>
              <a:t>/l), following renal transplantation</a:t>
            </a:r>
          </a:p>
          <a:p>
            <a:r>
              <a:rPr lang="en-GB" dirty="0"/>
              <a:t>All patients were taking mycophenolate mofetil, </a:t>
            </a:r>
            <a:r>
              <a:rPr lang="en-GB" dirty="0" err="1"/>
              <a:t>gancliclovir</a:t>
            </a:r>
            <a:r>
              <a:rPr lang="en-GB" dirty="0"/>
              <a:t>, cotrimoxazole and prednisolone</a:t>
            </a:r>
          </a:p>
          <a:p>
            <a:r>
              <a:rPr lang="en-GB" dirty="0"/>
              <a:t>Reversed on stopping or reducing dose of both mycophenolate and ganciclovir</a:t>
            </a:r>
          </a:p>
          <a:p>
            <a:pPr marL="0" indent="0">
              <a:buNone/>
            </a:pPr>
            <a:r>
              <a:rPr lang="en-GB" sz="1700" dirty="0"/>
              <a:t>Kennedy et al (2002) Neutrophil dysplasia characterised by a pseudo-</a:t>
            </a:r>
            <a:r>
              <a:rPr lang="en-GB" sz="1700" dirty="0" err="1"/>
              <a:t>Pelger</a:t>
            </a:r>
            <a:r>
              <a:rPr lang="en-GB" sz="1700" dirty="0"/>
              <a:t>–</a:t>
            </a:r>
            <a:r>
              <a:rPr lang="en-GB" sz="1700" dirty="0" err="1"/>
              <a:t>Huet</a:t>
            </a:r>
            <a:r>
              <a:rPr lang="en-GB" sz="1700" dirty="0"/>
              <a:t> anomaly occurring with the use of mycophenolate mofetil and ganciclovir following renal transplantation: a report of five cases. Pathology, 34, 263.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B6D066-8AA7-4EFE-B2F9-1388271C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3154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6D066-8AA7-4EFE-B2F9-1388271C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71AC90-BF76-4B8B-A604-FE3CEC8F1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6" t="23077" r="7411" b="2564"/>
          <a:stretch>
            <a:fillRect/>
          </a:stretch>
        </p:blipFill>
        <p:spPr bwMode="auto">
          <a:xfrm>
            <a:off x="838200" y="1253331"/>
            <a:ext cx="5101588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7E579-E9A9-4778-8467-B00F25D6ED2A}"/>
              </a:ext>
            </a:extLst>
          </p:cNvPr>
          <p:cNvSpPr txBox="1"/>
          <p:nvPr/>
        </p:nvSpPr>
        <p:spPr>
          <a:xfrm>
            <a:off x="2123689" y="5604668"/>
            <a:ext cx="8976929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GB" sz="1050" dirty="0">
              <a:solidFill>
                <a:srgbClr val="005193"/>
              </a:solidFill>
            </a:endParaRPr>
          </a:p>
          <a:p>
            <a:pPr>
              <a:buNone/>
            </a:pPr>
            <a:r>
              <a:rPr lang="en-GB" sz="1050" dirty="0">
                <a:solidFill>
                  <a:srgbClr val="005193"/>
                </a:solidFill>
              </a:rPr>
              <a:t>    Kennedy et al (2002) Neutrophil dysplasia characterised by a pseudo-</a:t>
            </a:r>
            <a:r>
              <a:rPr lang="en-GB" sz="1050" dirty="0" err="1">
                <a:solidFill>
                  <a:srgbClr val="005193"/>
                </a:solidFill>
              </a:rPr>
              <a:t>Pelger</a:t>
            </a:r>
            <a:r>
              <a:rPr lang="en-GB" sz="1050" dirty="0">
                <a:solidFill>
                  <a:srgbClr val="005193"/>
                </a:solidFill>
              </a:rPr>
              <a:t>–</a:t>
            </a:r>
            <a:r>
              <a:rPr lang="en-GB" sz="1050" dirty="0" err="1">
                <a:solidFill>
                  <a:srgbClr val="005193"/>
                </a:solidFill>
              </a:rPr>
              <a:t>Huet</a:t>
            </a:r>
            <a:r>
              <a:rPr lang="en-GB" sz="1050" dirty="0">
                <a:solidFill>
                  <a:srgbClr val="005193"/>
                </a:solidFill>
              </a:rPr>
              <a:t> anomaly occurring with the use of mycophenolate mofetil and ganciclovir following renal transplantation: a report of five cases. </a:t>
            </a:r>
            <a:r>
              <a:rPr lang="en-GB" sz="1050" i="1" dirty="0">
                <a:solidFill>
                  <a:srgbClr val="005193"/>
                </a:solidFill>
              </a:rPr>
              <a:t>Pathology</a:t>
            </a:r>
            <a:r>
              <a:rPr lang="en-GB" sz="1050" dirty="0">
                <a:solidFill>
                  <a:srgbClr val="005193"/>
                </a:solidFill>
              </a:rPr>
              <a:t>, 34, 263.</a:t>
            </a:r>
          </a:p>
          <a:p>
            <a:pPr>
              <a:buNone/>
            </a:pPr>
            <a:endParaRPr lang="en-GB" sz="2800" dirty="0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B99FD5-467B-4E20-A64F-2F6CE89A1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Asmin</a:t>
            </a:r>
            <a:r>
              <a:rPr lang="en-GB" dirty="0"/>
              <a:t> et al. reported three patients with transplants of liver, pancreas/kidney and kidney respectively</a:t>
            </a:r>
          </a:p>
          <a:p>
            <a:r>
              <a:rPr lang="en-GB" dirty="0"/>
              <a:t>All were taking tacrolimus, mycophenolate mofetil and prednisolone when they developed dysplasia – </a:t>
            </a:r>
            <a:r>
              <a:rPr lang="en-GB" dirty="0" err="1"/>
              <a:t>hypolobulation</a:t>
            </a:r>
            <a:r>
              <a:rPr lang="en-GB" dirty="0"/>
              <a:t> and chromatin clumping</a:t>
            </a:r>
          </a:p>
          <a:p>
            <a:r>
              <a:rPr lang="en-GB" dirty="0"/>
              <a:t>One patient resembled homozygous </a:t>
            </a:r>
            <a:r>
              <a:rPr lang="en-GB" dirty="0" err="1"/>
              <a:t>Pelger-Huët</a:t>
            </a:r>
            <a:r>
              <a:rPr lang="en-GB" dirty="0"/>
              <a:t> anomaly, two resembled the heterozygous anomaly</a:t>
            </a:r>
          </a:p>
          <a:p>
            <a:r>
              <a:rPr lang="en-GB" dirty="0"/>
              <a:t>All reversed on drug withdrawal (1 patient) or dose reduction (2 patients) with no alteration in tacrolimus dose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2C0BA-B350-476F-9371-F187D42D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8117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CF04A-87C5-49CB-8436-C9B47D33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5BCAB-D526-4EF1-9C24-EBE5DC9F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56396" y="1624116"/>
            <a:ext cx="994348" cy="35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8954D13-9155-4DBB-A418-5F1ECEB7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50389"/>
          <a:stretch>
            <a:fillRect/>
          </a:stretch>
        </p:blipFill>
        <p:spPr bwMode="auto">
          <a:xfrm>
            <a:off x="1801016" y="1636306"/>
            <a:ext cx="1997516" cy="358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DA091D-0356-45F2-B6DB-89F340A3BB60}"/>
              </a:ext>
            </a:extLst>
          </p:cNvPr>
          <p:cNvSpPr txBox="1"/>
          <p:nvPr/>
        </p:nvSpPr>
        <p:spPr>
          <a:xfrm>
            <a:off x="3793093" y="2246970"/>
            <a:ext cx="138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On mycophenolate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96862-77A3-4DF3-9B32-7B252715A461}"/>
              </a:ext>
            </a:extLst>
          </p:cNvPr>
          <p:cNvSpPr txBox="1"/>
          <p:nvPr/>
        </p:nvSpPr>
        <p:spPr>
          <a:xfrm>
            <a:off x="3898241" y="3620046"/>
            <a:ext cx="117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Not on mycophenolate</a:t>
            </a:r>
          </a:p>
        </p:txBody>
      </p:sp>
      <p:sp>
        <p:nvSpPr>
          <p:cNvPr id="10" name="Bent-Up Arrow 7">
            <a:extLst>
              <a:ext uri="{FF2B5EF4-FFF2-40B4-BE49-F238E27FC236}">
                <a16:creationId xmlns:a16="http://schemas.microsoft.com/office/drawing/2014/main" id="{8DDB1D53-E491-4594-AAC2-4AAF2BC15E31}"/>
              </a:ext>
            </a:extLst>
          </p:cNvPr>
          <p:cNvSpPr/>
          <p:nvPr/>
        </p:nvSpPr>
        <p:spPr>
          <a:xfrm rot="5400000">
            <a:off x="4226934" y="4185811"/>
            <a:ext cx="514350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Bent-Up Arrow 8">
            <a:extLst>
              <a:ext uri="{FF2B5EF4-FFF2-40B4-BE49-F238E27FC236}">
                <a16:creationId xmlns:a16="http://schemas.microsoft.com/office/drawing/2014/main" id="{49392577-F9CE-4A39-B213-DAEF99A18787}"/>
              </a:ext>
            </a:extLst>
          </p:cNvPr>
          <p:cNvSpPr/>
          <p:nvPr/>
        </p:nvSpPr>
        <p:spPr>
          <a:xfrm rot="5400000" flipV="1">
            <a:off x="4226934" y="2648404"/>
            <a:ext cx="514350" cy="5143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E41C0-B7DE-41DC-98C6-8245966DE7F4}"/>
              </a:ext>
            </a:extLst>
          </p:cNvPr>
          <p:cNvSpPr txBox="1"/>
          <p:nvPr/>
        </p:nvSpPr>
        <p:spPr>
          <a:xfrm>
            <a:off x="2294806" y="5369597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5193"/>
                </a:solidFill>
                <a:latin typeface="+mn-lt"/>
              </a:rPr>
              <a:t>Asmis et al (2003)Acquired and reversible Pelger-Huët anomaly of polymorphonuclear neutrophils in three transplant patients receiving mycophenolate mofetil therapy.  </a:t>
            </a:r>
            <a:r>
              <a:rPr lang="en-GB" sz="1100" i="1" dirty="0">
                <a:solidFill>
                  <a:srgbClr val="005193"/>
                </a:solidFill>
                <a:latin typeface="+mn-lt"/>
              </a:rPr>
              <a:t>Am J Hematol</a:t>
            </a:r>
            <a:r>
              <a:rPr lang="en-GB" sz="1100" dirty="0">
                <a:solidFill>
                  <a:srgbClr val="005193"/>
                </a:solidFill>
                <a:latin typeface="+mn-lt"/>
              </a:rPr>
              <a:t>, 73, 244.</a:t>
            </a:r>
          </a:p>
        </p:txBody>
      </p:sp>
    </p:spTree>
    <p:extLst>
      <p:ext uri="{BB962C8B-B14F-4D97-AF65-F5344CB8AC3E}">
        <p14:creationId xmlns:p14="http://schemas.microsoft.com/office/powerpoint/2010/main" val="237730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A1DEF2-BEF8-4943-BD1A-3BA2D321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5853D5-739C-4B8D-9369-8DD3D9A8EA83}"/>
              </a:ext>
            </a:extLst>
          </p:cNvPr>
          <p:cNvSpPr txBox="1">
            <a:spLocks/>
          </p:cNvSpPr>
          <p:nvPr/>
        </p:nvSpPr>
        <p:spPr>
          <a:xfrm>
            <a:off x="1379589" y="1811965"/>
            <a:ext cx="58293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5" name="Content Placeholder 3" descr="Mycoph.jpg">
            <a:extLst>
              <a:ext uri="{FF2B5EF4-FFF2-40B4-BE49-F238E27FC236}">
                <a16:creationId xmlns:a16="http://schemas.microsoft.com/office/drawing/2014/main" id="{BEB89D69-B0CA-4F27-B952-4EA6CD775F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576" y="1183245"/>
            <a:ext cx="2061081" cy="480512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0FB2A-84D0-450F-ABFF-C5FEA352B987}"/>
              </a:ext>
            </a:extLst>
          </p:cNvPr>
          <p:cNvSpPr txBox="1">
            <a:spLocks/>
          </p:cNvSpPr>
          <p:nvPr/>
        </p:nvSpPr>
        <p:spPr>
          <a:xfrm>
            <a:off x="3632620" y="1977410"/>
            <a:ext cx="4050449" cy="24592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05735" indent="-205735" defTabSz="685783" eaLnBrk="1" fontAlgn="auto" hangingPunct="1"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000" dirty="0">
                <a:solidFill>
                  <a:srgbClr val="005193"/>
                </a:solidFill>
                <a:latin typeface="+mn-lt"/>
                <a:cs typeface="+mn-cs"/>
              </a:rPr>
              <a:t>Etzel and wang reported a liver transplant patient on mycophenolate mofetil and tacrolimus</a:t>
            </a:r>
          </a:p>
          <a:p>
            <a:pPr marL="205735" indent="-205735" defTabSz="685783" eaLnBrk="1" fontAlgn="auto" hangingPunct="1"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000" dirty="0">
                <a:solidFill>
                  <a:srgbClr val="005193"/>
                </a:solidFill>
                <a:latin typeface="+mn-lt"/>
              </a:rPr>
              <a:t>Dysplasia developed and reversed on reduction of mycophenolate dose</a:t>
            </a:r>
            <a:r>
              <a:rPr lang="en-GB" sz="2000" dirty="0">
                <a:solidFill>
                  <a:srgbClr val="005193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563F6-0427-4292-B3F7-79F91873F450}"/>
              </a:ext>
            </a:extLst>
          </p:cNvPr>
          <p:cNvSpPr txBox="1"/>
          <p:nvPr/>
        </p:nvSpPr>
        <p:spPr>
          <a:xfrm>
            <a:off x="3538154" y="4728289"/>
            <a:ext cx="6667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193"/>
                </a:solidFill>
                <a:latin typeface="+mn-lt"/>
              </a:rPr>
              <a:t>Etzel and Wang (2003) Acquired Pelger-Huët anomaly in association with concomitant tacrolimus and mycophenolate mofetil in a liver transplant patient.  </a:t>
            </a:r>
            <a:r>
              <a:rPr lang="en-GB" sz="2000" i="1" dirty="0">
                <a:solidFill>
                  <a:srgbClr val="005193"/>
                </a:solidFill>
                <a:latin typeface="+mn-lt"/>
              </a:rPr>
              <a:t>Arch Pathol</a:t>
            </a:r>
            <a:r>
              <a:rPr lang="en-GB" sz="2000" dirty="0">
                <a:solidFill>
                  <a:srgbClr val="005193"/>
                </a:solidFill>
                <a:latin typeface="+mn-lt"/>
              </a:rPr>
              <a:t>, 130, 93.</a:t>
            </a:r>
          </a:p>
        </p:txBody>
      </p:sp>
    </p:spTree>
    <p:extLst>
      <p:ext uri="{BB962C8B-B14F-4D97-AF65-F5344CB8AC3E}">
        <p14:creationId xmlns:p14="http://schemas.microsoft.com/office/powerpoint/2010/main" val="331347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 44-year-old man underwent orthotopic cardiac transplantation for dilated cardiomyopathy</a:t>
            </a:r>
          </a:p>
          <a:p>
            <a:r>
              <a:rPr lang="en-GB" sz="2800" dirty="0"/>
              <a:t>At surgery his blood count and blood film were normal</a:t>
            </a:r>
          </a:p>
          <a:p>
            <a:r>
              <a:rPr lang="en-GB" sz="2800" dirty="0"/>
              <a:t>Immunosuppression was induced with rabbit anti-thymocyte globulin and maintained with ciclosporin, azathioprine and prednisolone</a:t>
            </a:r>
          </a:p>
          <a:p>
            <a:r>
              <a:rPr lang="en-GB" sz="2800" dirty="0"/>
              <a:t>His other medications were co-trimoxazole, </a:t>
            </a:r>
            <a:r>
              <a:rPr lang="en-GB" sz="2800" dirty="0" err="1"/>
              <a:t>aciclovir</a:t>
            </a:r>
            <a:r>
              <a:rPr lang="en-GB" sz="2800" dirty="0"/>
              <a:t>, nystatin, and aspirin.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history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20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One month post-transplant he developed an episode of graft rejection, which responded to pulses of intravenous methylprednisolone</a:t>
            </a:r>
          </a:p>
          <a:p>
            <a:r>
              <a:rPr lang="en-GB" sz="2800" dirty="0"/>
              <a:t>Mild rejection persisted, however, and azathioprine was replaced by mycophenolate mofetil (initial dose, 1.5 g </a:t>
            </a:r>
            <a:r>
              <a:rPr lang="en-GB" sz="2800" dirty="0" err="1"/>
              <a:t>b.d.</a:t>
            </a:r>
            <a:r>
              <a:rPr lang="en-GB" sz="2800" dirty="0"/>
              <a:t>) 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history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1782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Despite maintaining plasma levels of the drug at between 1 and 3 mg/ml, he developed a further episode of rejection</a:t>
            </a:r>
          </a:p>
          <a:p>
            <a:r>
              <a:rPr lang="en-GB" sz="2800" dirty="0"/>
              <a:t>Methylprednisolone was given again and the dose of mycophenolate mofetil was increased to 2 g twice daily</a:t>
            </a:r>
          </a:p>
          <a:p>
            <a:r>
              <a:rPr lang="en-GB" sz="2800" dirty="0"/>
              <a:t>His cardiac status improved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history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988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Four months after commencing mycophenolate his previously stable blood count showed</a:t>
            </a:r>
          </a:p>
          <a:p>
            <a:pPr lvl="1"/>
            <a:r>
              <a:rPr lang="en-GB" dirty="0"/>
              <a:t>Haemoglobin concentration (Hb) 107 g/l</a:t>
            </a:r>
          </a:p>
          <a:p>
            <a:pPr lvl="1"/>
            <a:r>
              <a:rPr lang="en-GB" dirty="0"/>
              <a:t>WBC 4.23 x 10</a:t>
            </a:r>
            <a:r>
              <a:rPr lang="en-GB" baseline="30000" dirty="0"/>
              <a:t>9</a:t>
            </a:r>
            <a:r>
              <a:rPr lang="en-GB" dirty="0"/>
              <a:t>/l</a:t>
            </a:r>
          </a:p>
          <a:p>
            <a:pPr lvl="1"/>
            <a:r>
              <a:rPr lang="en-GB" dirty="0"/>
              <a:t>Neutrophils 3.53 x 10</a:t>
            </a:r>
            <a:r>
              <a:rPr lang="en-GB" baseline="30000" dirty="0"/>
              <a:t>9</a:t>
            </a:r>
            <a:r>
              <a:rPr lang="en-GB" dirty="0"/>
              <a:t>/l </a:t>
            </a:r>
          </a:p>
          <a:p>
            <a:pPr lvl="1"/>
            <a:r>
              <a:rPr lang="en-GB" dirty="0"/>
              <a:t>Platelet count 157 x 10</a:t>
            </a:r>
            <a:r>
              <a:rPr lang="en-GB" baseline="30000" dirty="0"/>
              <a:t>9</a:t>
            </a:r>
            <a:r>
              <a:rPr lang="en-GB" dirty="0"/>
              <a:t>/l</a:t>
            </a:r>
          </a:p>
          <a:p>
            <a:r>
              <a:rPr lang="en-GB" dirty="0"/>
              <a:t>The blood film became abnormal</a:t>
            </a:r>
          </a:p>
          <a:p>
            <a:r>
              <a:rPr lang="en-GB" dirty="0"/>
              <a:t>Plasma mycophenolate level was considered satisfactory at 1.9 mg/ml and the drug was continued at a dose of 2 g </a:t>
            </a:r>
            <a:r>
              <a:rPr lang="en-GB" dirty="0" err="1"/>
              <a:t>b.d.</a:t>
            </a:r>
            <a:endParaRPr lang="en-GB" dirty="0"/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history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5201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film</a:t>
            </a:r>
            <a:endParaRPr lang="en-NL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3F27FDD-1192-4EC7-A55A-5CFB9CBE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738" y="5417389"/>
            <a:ext cx="5471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en-US" sz="1400" dirty="0">
                <a:solidFill>
                  <a:srgbClr val="005193"/>
                </a:solidFill>
                <a:latin typeface="Calibri" panose="020F0502020204030204" pitchFamily="34" charset="0"/>
              </a:rPr>
              <a:t>From Banerjee et al. (2000) Transplantation, 70, 1608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189461-BD73-4172-8BB6-FE33D938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737" y="1664976"/>
            <a:ext cx="4882194" cy="35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75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A4FF0-99B0-4D8F-B5E3-205BC993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35591-A556-48DC-B7E5-99BF7083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film</a:t>
            </a:r>
            <a:endParaRPr lang="en-NL" dirty="0"/>
          </a:p>
        </p:txBody>
      </p:sp>
      <p:pic>
        <p:nvPicPr>
          <p:cNvPr id="4" name="Picture 3" descr="MycophenolateBFSmall.jpg">
            <a:extLst>
              <a:ext uri="{FF2B5EF4-FFF2-40B4-BE49-F238E27FC236}">
                <a16:creationId xmlns:a16="http://schemas.microsoft.com/office/drawing/2014/main" id="{776B5791-3D7D-4E34-A2DC-B75C471A9D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7362" y="2183623"/>
            <a:ext cx="3673210" cy="2451535"/>
          </a:xfrm>
          <a:prstGeom prst="rect">
            <a:avLst/>
          </a:prstGeom>
        </p:spPr>
      </p:pic>
      <p:pic>
        <p:nvPicPr>
          <p:cNvPr id="5" name="Picture 4" descr="MycophenolateBMP1Small.jpg">
            <a:extLst>
              <a:ext uri="{FF2B5EF4-FFF2-40B4-BE49-F238E27FC236}">
                <a16:creationId xmlns:a16="http://schemas.microsoft.com/office/drawing/2014/main" id="{8F97592B-7CD3-4E09-81CC-F7225D18D8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63246" y="2203325"/>
            <a:ext cx="3625606" cy="2364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3B01E-BA73-4CFE-BC49-DA8E57602EB1}"/>
              </a:ext>
            </a:extLst>
          </p:cNvPr>
          <p:cNvSpPr txBox="1"/>
          <p:nvPr/>
        </p:nvSpPr>
        <p:spPr>
          <a:xfrm>
            <a:off x="743187" y="5281504"/>
            <a:ext cx="281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5193"/>
                </a:solidFill>
                <a:latin typeface="+mn-lt"/>
              </a:rPr>
              <a:t>From Bain, </a:t>
            </a:r>
            <a:r>
              <a:rPr lang="en-GB" sz="1800" i="1" dirty="0">
                <a:solidFill>
                  <a:srgbClr val="005193"/>
                </a:solidFill>
                <a:latin typeface="+mn-lt"/>
              </a:rPr>
              <a:t>Blood Cells</a:t>
            </a:r>
            <a:r>
              <a:rPr lang="en-GB" sz="1800" dirty="0">
                <a:solidFill>
                  <a:srgbClr val="005193"/>
                </a:solidFill>
                <a:latin typeface="+mn-lt"/>
              </a:rPr>
              <a:t>, 4</a:t>
            </a:r>
            <a:r>
              <a:rPr lang="en-GB" sz="1800" baseline="30000" dirty="0">
                <a:solidFill>
                  <a:srgbClr val="005193"/>
                </a:solidFill>
                <a:latin typeface="+mn-lt"/>
              </a:rPr>
              <a:t>th</a:t>
            </a:r>
            <a:r>
              <a:rPr lang="en-GB" sz="1800" dirty="0">
                <a:solidFill>
                  <a:srgbClr val="005193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rgbClr val="005193"/>
                </a:solidFill>
                <a:latin typeface="+mn-lt"/>
              </a:rPr>
              <a:t>edn</a:t>
            </a:r>
            <a:r>
              <a:rPr lang="en-GB" sz="1800" dirty="0">
                <a:solidFill>
                  <a:srgbClr val="005193"/>
                </a:solidFill>
                <a:latin typeface="+mn-lt"/>
              </a:rPr>
              <a:t>, 2006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347F7-472E-49AA-8762-E715AC8C09A4}"/>
              </a:ext>
            </a:extLst>
          </p:cNvPr>
          <p:cNvSpPr txBox="1"/>
          <p:nvPr/>
        </p:nvSpPr>
        <p:spPr>
          <a:xfrm>
            <a:off x="3964858" y="5293961"/>
            <a:ext cx="366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5193"/>
                </a:solidFill>
                <a:latin typeface="+mn-lt"/>
              </a:rPr>
              <a:t>From Bain, Clark and Wilkins, </a:t>
            </a:r>
            <a:r>
              <a:rPr lang="en-GB" sz="1800" i="1" dirty="0">
                <a:solidFill>
                  <a:srgbClr val="005193"/>
                </a:solidFill>
                <a:latin typeface="+mn-lt"/>
              </a:rPr>
              <a:t>Bone Marrow Pathology</a:t>
            </a:r>
            <a:r>
              <a:rPr lang="en-GB" sz="1800" dirty="0">
                <a:solidFill>
                  <a:srgbClr val="005193"/>
                </a:solidFill>
                <a:latin typeface="+mn-lt"/>
              </a:rPr>
              <a:t>, 4</a:t>
            </a:r>
            <a:r>
              <a:rPr lang="en-GB" sz="1800" baseline="30000" dirty="0">
                <a:solidFill>
                  <a:srgbClr val="005193"/>
                </a:solidFill>
                <a:latin typeface="+mn-lt"/>
              </a:rPr>
              <a:t>th</a:t>
            </a:r>
            <a:r>
              <a:rPr lang="en-GB" sz="1800" dirty="0">
                <a:solidFill>
                  <a:srgbClr val="005193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rgbClr val="005193"/>
                </a:solidFill>
                <a:latin typeface="+mn-lt"/>
              </a:rPr>
              <a:t>edn</a:t>
            </a:r>
            <a:r>
              <a:rPr lang="en-GB" sz="1800" dirty="0">
                <a:solidFill>
                  <a:srgbClr val="005193"/>
                </a:solidFill>
                <a:latin typeface="+mn-lt"/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12463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483BB-CA1E-44B7-B17D-2F0C1881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Two months later the plasma level of mycophenolate mofetil had risen to 4.7 mg/ml</a:t>
            </a:r>
          </a:p>
          <a:p>
            <a:r>
              <a:rPr lang="en-GB" sz="2800" dirty="0"/>
              <a:t>The neutrophil count had fallen to 1.43 x 10</a:t>
            </a:r>
            <a:r>
              <a:rPr lang="en-GB" sz="2800" baseline="30000" dirty="0"/>
              <a:t>9</a:t>
            </a:r>
            <a:r>
              <a:rPr lang="en-GB" sz="2800" dirty="0"/>
              <a:t>/l</a:t>
            </a:r>
          </a:p>
          <a:p>
            <a:r>
              <a:rPr lang="en-GB" sz="2800" dirty="0"/>
              <a:t>Almost all of his circulating neutrophils appeared markedly dysplastic</a:t>
            </a:r>
          </a:p>
          <a:p>
            <a:r>
              <a:rPr lang="en-GB" sz="2800" dirty="0"/>
              <a:t>A bone marrow aspirate was hypocellular, with abnormal clumping of chromatin at all phases of myeloid development beyond the promyelocyte stage</a:t>
            </a:r>
          </a:p>
          <a:p>
            <a:r>
              <a:rPr lang="en-GB" sz="2800" dirty="0"/>
              <a:t>There were very few neutrophils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2C4BB-FB64-434C-8C67-B4DEE632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history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3653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FE2C2-E63C-4EE2-84F2-B6B53E0A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051CE-D0DD-4CA5-88C4-FFA4A54E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marrow aspirate</a:t>
            </a:r>
            <a:endParaRPr lang="en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785A1-CED0-4945-9621-EA40A006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037" y="1809485"/>
            <a:ext cx="3735926" cy="26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65EAB3-E6C2-4FC5-8E63-AB38CE8CE812}"/>
              </a:ext>
            </a:extLst>
          </p:cNvPr>
          <p:cNvSpPr txBox="1"/>
          <p:nvPr/>
        </p:nvSpPr>
        <p:spPr>
          <a:xfrm>
            <a:off x="4719649" y="4635127"/>
            <a:ext cx="3735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5193"/>
                </a:solidFill>
              </a:rPr>
              <a:t>From Banerjee et al. (2000) Transplantation, 70, 1608.</a:t>
            </a:r>
          </a:p>
        </p:txBody>
      </p:sp>
    </p:spTree>
    <p:extLst>
      <p:ext uri="{BB962C8B-B14F-4D97-AF65-F5344CB8AC3E}">
        <p14:creationId xmlns:p14="http://schemas.microsoft.com/office/powerpoint/2010/main" val="4087574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A 2022 PPT template simple-test  -  Read-Only" id="{B1FF9A14-E42E-4C67-879F-83DB6E683004}" vid="{74B28036-9A7B-4416-B2BD-987ABA311A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7" ma:contentTypeDescription="Create a new document." ma:contentTypeScope="" ma:versionID="282d647bc589aca8f89d3d84fc4a5a86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d0794f66b7ec29e4b8901d992c9b54fa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D678FCB4-39E0-4D9A-8B9C-7327544331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6CFF2-0489-484A-88B1-D326AC0D0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8E5F8-CF79-40EA-ADC6-7F4A91559F44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EHA 2022 PPT template simple-light</Template>
  <TotalTime>23</TotalTime>
  <Words>798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DIN</vt:lpstr>
      <vt:lpstr>Arial</vt:lpstr>
      <vt:lpstr>Calibri</vt:lpstr>
      <vt:lpstr>Wingdings 2</vt:lpstr>
      <vt:lpstr>1_Office Theme</vt:lpstr>
      <vt:lpstr>PowerPoint Presentation</vt:lpstr>
      <vt:lpstr>Clinical history</vt:lpstr>
      <vt:lpstr>Clinical history</vt:lpstr>
      <vt:lpstr>Clinical history</vt:lpstr>
      <vt:lpstr>Clinical history</vt:lpstr>
      <vt:lpstr>Blood film</vt:lpstr>
      <vt:lpstr>Blood film</vt:lpstr>
      <vt:lpstr>Clinical history</vt:lpstr>
      <vt:lpstr>Bone marrow aspirate</vt:lpstr>
      <vt:lpstr>Bone marrow aspirate</vt:lpstr>
      <vt:lpstr>Clinical history</vt:lpstr>
      <vt:lpstr>Reference</vt:lpstr>
      <vt:lpstr>Discussion</vt:lpstr>
      <vt:lpstr>Discussion</vt:lpstr>
      <vt:lpstr>Discussion</vt:lpstr>
      <vt:lpstr>Discussion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Ineke van der Beek</dc:creator>
  <cp:lastModifiedBy>Vicky Cheng</cp:lastModifiedBy>
  <cp:revision>3</cp:revision>
  <dcterms:created xsi:type="dcterms:W3CDTF">2022-01-19T14:24:08Z</dcterms:created>
  <dcterms:modified xsi:type="dcterms:W3CDTF">2023-11-24T14:16:53Z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