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6" r:id="rId5"/>
    <p:sldId id="267" r:id="rId6"/>
    <p:sldId id="264" r:id="rId7"/>
    <p:sldId id="265" r:id="rId8"/>
    <p:sldId id="268" r:id="rId9"/>
    <p:sldId id="284" r:id="rId10"/>
    <p:sldId id="271" r:id="rId11"/>
    <p:sldId id="272" r:id="rId12"/>
    <p:sldId id="275" r:id="rId13"/>
    <p:sldId id="276" r:id="rId14"/>
    <p:sldId id="285" r:id="rId15"/>
    <p:sldId id="286" r:id="rId16"/>
    <p:sldId id="274" r:id="rId17"/>
    <p:sldId id="279" r:id="rId18"/>
    <p:sldId id="280" r:id="rId19"/>
    <p:sldId id="287" r:id="rId20"/>
    <p:sldId id="282" r:id="rId21"/>
    <p:sldId id="283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93"/>
    <a:srgbClr val="1C64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1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Scheffer" userId="92100582-52d3-4258-a36d-57d1554a5cfa" providerId="ADAL" clId="{3CB4EDC8-9730-4B74-98B3-F6C621730A15}"/>
    <pc:docChg chg="custSel modSld">
      <pc:chgData name="Jennifer Scheffer" userId="92100582-52d3-4258-a36d-57d1554a5cfa" providerId="ADAL" clId="{3CB4EDC8-9730-4B74-98B3-F6C621730A15}" dt="2022-06-20T10:00:07.083" v="31" actId="20577"/>
      <pc:docMkLst>
        <pc:docMk/>
      </pc:docMkLst>
      <pc:sldChg chg="modSp mod">
        <pc:chgData name="Jennifer Scheffer" userId="92100582-52d3-4258-a36d-57d1554a5cfa" providerId="ADAL" clId="{3CB4EDC8-9730-4B74-98B3-F6C621730A15}" dt="2022-06-20T10:00:07.083" v="31" actId="20577"/>
        <pc:sldMkLst>
          <pc:docMk/>
          <pc:sldMk cId="1707395523" sldId="266"/>
        </pc:sldMkLst>
        <pc:spChg chg="mod">
          <ac:chgData name="Jennifer Scheffer" userId="92100582-52d3-4258-a36d-57d1554a5cfa" providerId="ADAL" clId="{3CB4EDC8-9730-4B74-98B3-F6C621730A15}" dt="2022-06-20T09:59:49.150" v="3" actId="5793"/>
          <ac:spMkLst>
            <pc:docMk/>
            <pc:sldMk cId="1707395523" sldId="266"/>
            <ac:spMk id="4" creationId="{82BAE8CD-2641-C24C-9EB1-9BAD8861F9DA}"/>
          </ac:spMkLst>
        </pc:spChg>
        <pc:spChg chg="mod">
          <ac:chgData name="Jennifer Scheffer" userId="92100582-52d3-4258-a36d-57d1554a5cfa" providerId="ADAL" clId="{3CB4EDC8-9730-4B74-98B3-F6C621730A15}" dt="2022-06-20T10:00:07.083" v="31" actId="20577"/>
          <ac:spMkLst>
            <pc:docMk/>
            <pc:sldMk cId="1707395523" sldId="266"/>
            <ac:spMk id="8" creationId="{5B196725-B75B-451A-BC80-B42BBB8D4AA8}"/>
          </ac:spMkLst>
        </pc:spChg>
      </pc:sldChg>
    </pc:docChg>
  </pc:docChgLst>
  <pc:docChgLst>
    <pc:chgData name="Jennifer Scheffer" userId="92100582-52d3-4258-a36d-57d1554a5cfa" providerId="ADAL" clId="{36AF8EA2-3AEA-4B8E-B4F6-85500AD56B76}"/>
    <pc:docChg chg="modSld">
      <pc:chgData name="Jennifer Scheffer" userId="92100582-52d3-4258-a36d-57d1554a5cfa" providerId="ADAL" clId="{36AF8EA2-3AEA-4B8E-B4F6-85500AD56B76}" dt="2022-01-20T17:01:47.007" v="5" actId="20577"/>
      <pc:docMkLst>
        <pc:docMk/>
      </pc:docMkLst>
      <pc:sldChg chg="modSp mod">
        <pc:chgData name="Jennifer Scheffer" userId="92100582-52d3-4258-a36d-57d1554a5cfa" providerId="ADAL" clId="{36AF8EA2-3AEA-4B8E-B4F6-85500AD56B76}" dt="2022-01-20T17:01:47.007" v="5" actId="20577"/>
        <pc:sldMkLst>
          <pc:docMk/>
          <pc:sldMk cId="1707395523" sldId="266"/>
        </pc:sldMkLst>
        <pc:spChg chg="mod">
          <ac:chgData name="Jennifer Scheffer" userId="92100582-52d3-4258-a36d-57d1554a5cfa" providerId="ADAL" clId="{36AF8EA2-3AEA-4B8E-B4F6-85500AD56B76}" dt="2022-01-20T17:01:47.007" v="5" actId="20577"/>
          <ac:spMkLst>
            <pc:docMk/>
            <pc:sldMk cId="1707395523" sldId="266"/>
            <ac:spMk id="8" creationId="{5B196725-B75B-451A-BC80-B42BBB8D4AA8}"/>
          </ac:spMkLst>
        </pc:spChg>
      </pc:sldChg>
    </pc:docChg>
  </pc:docChgLst>
  <pc:docChgLst>
    <pc:chgData name="Vicky Cheng" userId="4bae7103-99fb-4a22-857c-1b8f673d9c6f" providerId="ADAL" clId="{F17C2BFD-F26D-4AE6-9313-E07480A27B31}"/>
    <pc:docChg chg="modSld">
      <pc:chgData name="Vicky Cheng" userId="4bae7103-99fb-4a22-857c-1b8f673d9c6f" providerId="ADAL" clId="{F17C2BFD-F26D-4AE6-9313-E07480A27B31}" dt="2024-03-18T14:39:40.874" v="8"/>
      <pc:docMkLst>
        <pc:docMk/>
      </pc:docMkLst>
      <pc:sldChg chg="modSp mod">
        <pc:chgData name="Vicky Cheng" userId="4bae7103-99fb-4a22-857c-1b8f673d9c6f" providerId="ADAL" clId="{F17C2BFD-F26D-4AE6-9313-E07480A27B31}" dt="2024-03-18T14:39:40.874" v="8"/>
        <pc:sldMkLst>
          <pc:docMk/>
          <pc:sldMk cId="1707395523" sldId="266"/>
        </pc:sldMkLst>
        <pc:spChg chg="mod">
          <ac:chgData name="Vicky Cheng" userId="4bae7103-99fb-4a22-857c-1b8f673d9c6f" providerId="ADAL" clId="{F17C2BFD-F26D-4AE6-9313-E07480A27B31}" dt="2024-03-18T14:38:57.931" v="5" actId="20577"/>
          <ac:spMkLst>
            <pc:docMk/>
            <pc:sldMk cId="1707395523" sldId="266"/>
            <ac:spMk id="4" creationId="{82BAE8CD-2641-C24C-9EB1-9BAD8861F9DA}"/>
          </ac:spMkLst>
        </pc:spChg>
        <pc:spChg chg="mod">
          <ac:chgData name="Vicky Cheng" userId="4bae7103-99fb-4a22-857c-1b8f673d9c6f" providerId="ADAL" clId="{F17C2BFD-F26D-4AE6-9313-E07480A27B31}" dt="2024-03-18T14:39:40.874" v="8"/>
          <ac:spMkLst>
            <pc:docMk/>
            <pc:sldMk cId="1707395523" sldId="266"/>
            <ac:spMk id="8" creationId="{5B196725-B75B-451A-BC80-B42BBB8D4AA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21D2F49F-4586-F24C-87BF-3A5E114CBB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13160" y="3760"/>
            <a:ext cx="7388210" cy="6220314"/>
          </a:xfrm>
          <a:prstGeom prst="rect">
            <a:avLst/>
          </a:prstGeom>
        </p:spPr>
      </p:pic>
      <p:sp>
        <p:nvSpPr>
          <p:cNvPr id="21" name="object 5">
            <a:extLst>
              <a:ext uri="{FF2B5EF4-FFF2-40B4-BE49-F238E27FC236}">
                <a16:creationId xmlns:a16="http://schemas.microsoft.com/office/drawing/2014/main" id="{20CEE292-EAC4-4F4D-9772-8B1262F3C8AD}"/>
              </a:ext>
            </a:extLst>
          </p:cNvPr>
          <p:cNvSpPr/>
          <p:nvPr userDrawn="1"/>
        </p:nvSpPr>
        <p:spPr>
          <a:xfrm>
            <a:off x="0" y="0"/>
            <a:ext cx="7100570" cy="6858000"/>
          </a:xfrm>
          <a:custGeom>
            <a:avLst/>
            <a:gdLst/>
            <a:ahLst/>
            <a:cxnLst/>
            <a:rect l="l" t="t" r="r" b="b"/>
            <a:pathLst>
              <a:path w="7100570" h="6858000">
                <a:moveTo>
                  <a:pt x="7100354" y="0"/>
                </a:moveTo>
                <a:lnTo>
                  <a:pt x="0" y="0"/>
                </a:lnTo>
                <a:lnTo>
                  <a:pt x="0" y="6858000"/>
                </a:lnTo>
                <a:lnTo>
                  <a:pt x="4759198" y="6858000"/>
                </a:lnTo>
                <a:lnTo>
                  <a:pt x="7100354" y="0"/>
                </a:lnTo>
                <a:close/>
              </a:path>
            </a:pathLst>
          </a:custGeom>
          <a:solidFill>
            <a:srgbClr val="0051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8FC7A-7E14-E049-B11F-D356A8C7FA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D1FC7F4-57E3-A34A-B90A-7BE999FC9758}" type="datetimeFigureOut">
              <a:rPr lang="en-NL" smtClean="0"/>
              <a:t>18/03/2024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F3217-D65B-7C4F-9214-B883A64C4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A6E6B-025B-2F41-ACBB-F7B857D06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71382322-67A6-0442-9516-60E1168A043D}" type="slidenum">
              <a:rPr lang="en-NL" smtClean="0"/>
              <a:t>‹#›</a:t>
            </a:fld>
            <a:endParaRPr lang="en-NL"/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41344BAE-B116-B346-9A99-DA8EFB937555}"/>
              </a:ext>
            </a:extLst>
          </p:cNvPr>
          <p:cNvSpPr txBox="1"/>
          <p:nvPr userDrawn="1"/>
        </p:nvSpPr>
        <p:spPr>
          <a:xfrm>
            <a:off x="457202" y="6396090"/>
            <a:ext cx="1036319" cy="243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b="1" spc="-5" dirty="0">
                <a:solidFill>
                  <a:srgbClr val="005193"/>
                </a:solidFill>
                <a:latin typeface="DIN"/>
                <a:cs typeface="DIN"/>
              </a:rPr>
              <a:t>eha</a:t>
            </a:r>
            <a:r>
              <a:rPr sz="1500" b="1" spc="-20" dirty="0">
                <a:solidFill>
                  <a:srgbClr val="005193"/>
                </a:solidFill>
                <a:latin typeface="DIN"/>
                <a:cs typeface="DIN"/>
              </a:rPr>
              <a:t>w</a:t>
            </a:r>
            <a:r>
              <a:rPr sz="1500" b="1" spc="-5" dirty="0">
                <a:solidFill>
                  <a:srgbClr val="005193"/>
                </a:solidFill>
                <a:latin typeface="DIN"/>
                <a:cs typeface="DIN"/>
              </a:rPr>
              <a:t>eb.o</a:t>
            </a:r>
            <a:r>
              <a:rPr sz="1500" b="1" spc="-55" dirty="0">
                <a:solidFill>
                  <a:srgbClr val="005193"/>
                </a:solidFill>
                <a:latin typeface="DIN"/>
                <a:cs typeface="DIN"/>
              </a:rPr>
              <a:t>r</a:t>
            </a:r>
            <a:r>
              <a:rPr sz="1500" b="1" spc="-5" dirty="0">
                <a:solidFill>
                  <a:srgbClr val="005193"/>
                </a:solidFill>
                <a:latin typeface="DIN"/>
                <a:cs typeface="DIN"/>
              </a:rPr>
              <a:t>g</a:t>
            </a:r>
            <a:endParaRPr sz="1500" dirty="0">
              <a:latin typeface="DIN"/>
              <a:cs typeface="DIN"/>
            </a:endParaRPr>
          </a:p>
        </p:txBody>
      </p:sp>
      <p:sp>
        <p:nvSpPr>
          <p:cNvPr id="28" name="object 4">
            <a:extLst>
              <a:ext uri="{FF2B5EF4-FFF2-40B4-BE49-F238E27FC236}">
                <a16:creationId xmlns:a16="http://schemas.microsoft.com/office/drawing/2014/main" id="{7F88DD23-CB0B-8C45-B9C9-61AFE7AF14E5}"/>
              </a:ext>
            </a:extLst>
          </p:cNvPr>
          <p:cNvSpPr/>
          <p:nvPr userDrawn="1"/>
        </p:nvSpPr>
        <p:spPr>
          <a:xfrm>
            <a:off x="15085" y="6204341"/>
            <a:ext cx="12186285" cy="654050"/>
          </a:xfrm>
          <a:custGeom>
            <a:avLst/>
            <a:gdLst/>
            <a:ahLst/>
            <a:cxnLst/>
            <a:rect l="l" t="t" r="r" b="b"/>
            <a:pathLst>
              <a:path w="12186285" h="654050">
                <a:moveTo>
                  <a:pt x="12186005" y="0"/>
                </a:moveTo>
                <a:lnTo>
                  <a:pt x="221653" y="0"/>
                </a:lnTo>
                <a:lnTo>
                  <a:pt x="0" y="653656"/>
                </a:lnTo>
                <a:lnTo>
                  <a:pt x="12186005" y="653656"/>
                </a:lnTo>
                <a:lnTo>
                  <a:pt x="12186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30" name="object 38">
            <a:extLst>
              <a:ext uri="{FF2B5EF4-FFF2-40B4-BE49-F238E27FC236}">
                <a16:creationId xmlns:a16="http://schemas.microsoft.com/office/drawing/2014/main" id="{23CC7870-7E90-D04B-9793-FA77F49A03CD}"/>
              </a:ext>
            </a:extLst>
          </p:cNvPr>
          <p:cNvSpPr txBox="1"/>
          <p:nvPr userDrawn="1"/>
        </p:nvSpPr>
        <p:spPr>
          <a:xfrm>
            <a:off x="9685251" y="6381554"/>
            <a:ext cx="2166620" cy="26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dirty="0">
                <a:solidFill>
                  <a:srgbClr val="D22630"/>
                </a:solidFill>
                <a:cs typeface="DIN"/>
              </a:rPr>
              <a:t>EHA</a:t>
            </a:r>
            <a:r>
              <a:rPr sz="1600" b="1" dirty="0">
                <a:solidFill>
                  <a:srgbClr val="E11F1D"/>
                </a:solidFill>
                <a:cs typeface="DIN"/>
              </a:rPr>
              <a:t> </a:t>
            </a:r>
            <a:r>
              <a:rPr sz="1600" b="1" dirty="0">
                <a:solidFill>
                  <a:srgbClr val="005193"/>
                </a:solidFill>
                <a:cs typeface="DIN"/>
              </a:rPr>
              <a:t>| </a:t>
            </a:r>
            <a:r>
              <a:rPr sz="1600" b="1" spc="-5" dirty="0">
                <a:solidFill>
                  <a:srgbClr val="005193"/>
                </a:solidFill>
                <a:cs typeface="DIN"/>
              </a:rPr>
              <a:t>POWERED </a:t>
            </a:r>
            <a:r>
              <a:rPr sz="1600" b="1" dirty="0">
                <a:solidFill>
                  <a:srgbClr val="005193"/>
                </a:solidFill>
                <a:cs typeface="DIN"/>
              </a:rPr>
              <a:t>BY</a:t>
            </a:r>
            <a:r>
              <a:rPr sz="1600" b="1" spc="-50" dirty="0">
                <a:solidFill>
                  <a:srgbClr val="005193"/>
                </a:solidFill>
                <a:cs typeface="DIN"/>
              </a:rPr>
              <a:t> </a:t>
            </a:r>
            <a:r>
              <a:rPr sz="1600" b="1" spc="-5" dirty="0">
                <a:solidFill>
                  <a:srgbClr val="005193"/>
                </a:solidFill>
                <a:cs typeface="DIN"/>
              </a:rPr>
              <a:t>YOU!</a:t>
            </a:r>
            <a:endParaRPr sz="1600" b="1" dirty="0">
              <a:cs typeface="DIN"/>
            </a:endParaRPr>
          </a:p>
        </p:txBody>
      </p:sp>
      <p:sp>
        <p:nvSpPr>
          <p:cNvPr id="31" name="object 37">
            <a:extLst>
              <a:ext uri="{FF2B5EF4-FFF2-40B4-BE49-F238E27FC236}">
                <a16:creationId xmlns:a16="http://schemas.microsoft.com/office/drawing/2014/main" id="{3821076C-7FC8-9F4E-BA28-A4F19D9BF931}"/>
              </a:ext>
            </a:extLst>
          </p:cNvPr>
          <p:cNvSpPr txBox="1"/>
          <p:nvPr userDrawn="1"/>
        </p:nvSpPr>
        <p:spPr>
          <a:xfrm>
            <a:off x="427558" y="6381554"/>
            <a:ext cx="1038860" cy="26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-10" dirty="0">
                <a:solidFill>
                  <a:srgbClr val="005193"/>
                </a:solidFill>
                <a:cs typeface="DIN"/>
              </a:rPr>
              <a:t>ehaweb.org</a:t>
            </a:r>
            <a:endParaRPr sz="1600" dirty="0">
              <a:cs typeface="DIN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C9001E6-6535-844B-BE1F-2001336DFDA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87651" y="-4059"/>
            <a:ext cx="8674100" cy="337820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BB04215D-B8F9-7744-AF75-815C85E0C672}"/>
              </a:ext>
            </a:extLst>
          </p:cNvPr>
          <p:cNvGrpSpPr/>
          <p:nvPr userDrawn="1"/>
        </p:nvGrpSpPr>
        <p:grpSpPr>
          <a:xfrm>
            <a:off x="-1541" y="-4450"/>
            <a:ext cx="3003083" cy="1307465"/>
            <a:chOff x="-1541" y="-4450"/>
            <a:chExt cx="3003083" cy="130746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BE3188D-D929-1C48-B926-3EE1013342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541" y="-4450"/>
              <a:ext cx="3003083" cy="1307465"/>
            </a:xfrm>
            <a:prstGeom prst="rect">
              <a:avLst/>
            </a:prstGeom>
          </p:spPr>
        </p:pic>
        <p:pic>
          <p:nvPicPr>
            <p:cNvPr id="10" name="Picture 9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20F1BC61-14FA-B040-8E49-CA4F662A76D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8970" y="282634"/>
              <a:ext cx="2069712" cy="6816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7504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8F5B8-7264-7E48-8C96-A3E35010F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653826"/>
            <a:ext cx="8811108" cy="443198"/>
          </a:xfrm>
          <a:prstGeom prst="rect">
            <a:avLst/>
          </a:prstGeo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677CC-6B25-F14F-8579-DC6F1A19F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40222"/>
            <a:ext cx="6172200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7C0D7E-D1D7-A343-9BC3-9885C527B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54022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8225AEB-3A14-FC40-95BD-0CE8467FF8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3D1FC7F4-57E3-A34A-B90A-7BE999FC9758}" type="datetimeFigureOut">
              <a:rPr lang="en-NL" smtClean="0"/>
              <a:pPr/>
              <a:t>18/03/2024</a:t>
            </a:fld>
            <a:endParaRPr lang="en-NL" sz="160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16E3EAE-90E9-0D4C-AFCB-5F9EC11154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 sz="1600"/>
          </a:p>
        </p:txBody>
      </p:sp>
    </p:spTree>
    <p:extLst>
      <p:ext uri="{BB962C8B-B14F-4D97-AF65-F5344CB8AC3E}">
        <p14:creationId xmlns:p14="http://schemas.microsoft.com/office/powerpoint/2010/main" val="3860274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87785-EEA6-0D46-918B-7C13A9FBB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3765"/>
            <a:ext cx="3932237" cy="886397"/>
          </a:xfrm>
          <a:prstGeom prst="rect">
            <a:avLst/>
          </a:prstGeo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3077A2-96F8-BD46-ACFF-98DA83F334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63765"/>
            <a:ext cx="6172200" cy="5197287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BE091C-AF71-B74F-9E19-35CC883D52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5181C15-9D09-7E40-8FA2-D726682A77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3D1FC7F4-57E3-A34A-B90A-7BE999FC9758}" type="datetimeFigureOut">
              <a:rPr lang="en-NL" smtClean="0"/>
              <a:pPr/>
              <a:t>18/03/2024</a:t>
            </a:fld>
            <a:endParaRPr lang="en-NL" sz="160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E979BA9-DD27-B94E-A691-58B92FE75C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 sz="1600"/>
          </a:p>
        </p:txBody>
      </p:sp>
    </p:spTree>
    <p:extLst>
      <p:ext uri="{BB962C8B-B14F-4D97-AF65-F5344CB8AC3E}">
        <p14:creationId xmlns:p14="http://schemas.microsoft.com/office/powerpoint/2010/main" val="1401315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4FBBE53B-F813-2D4B-9096-D804245BA65E}"/>
              </a:ext>
            </a:extLst>
          </p:cNvPr>
          <p:cNvSpPr/>
          <p:nvPr userDrawn="1"/>
        </p:nvSpPr>
        <p:spPr>
          <a:xfrm>
            <a:off x="1" y="0"/>
            <a:ext cx="12193271" cy="6858000"/>
          </a:xfrm>
          <a:custGeom>
            <a:avLst/>
            <a:gdLst/>
            <a:ahLst/>
            <a:cxnLst/>
            <a:rect l="l" t="t" r="r" b="b"/>
            <a:pathLst>
              <a:path w="12193270" h="6858000">
                <a:moveTo>
                  <a:pt x="12193206" y="0"/>
                </a:moveTo>
                <a:lnTo>
                  <a:pt x="0" y="0"/>
                </a:lnTo>
                <a:lnTo>
                  <a:pt x="0" y="6858000"/>
                </a:lnTo>
                <a:lnTo>
                  <a:pt x="12193206" y="6858000"/>
                </a:lnTo>
                <a:lnTo>
                  <a:pt x="12193206" y="0"/>
                </a:lnTo>
                <a:close/>
              </a:path>
            </a:pathLst>
          </a:custGeom>
          <a:solidFill>
            <a:srgbClr val="D9E5E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DDD79578-70AB-EF4F-A384-B9E1B707A50F}"/>
              </a:ext>
            </a:extLst>
          </p:cNvPr>
          <p:cNvSpPr/>
          <p:nvPr userDrawn="1"/>
        </p:nvSpPr>
        <p:spPr>
          <a:xfrm>
            <a:off x="-1" y="6204341"/>
            <a:ext cx="12186285" cy="654050"/>
          </a:xfrm>
          <a:custGeom>
            <a:avLst/>
            <a:gdLst/>
            <a:ahLst/>
            <a:cxnLst/>
            <a:rect l="l" t="t" r="r" b="b"/>
            <a:pathLst>
              <a:path w="12186285" h="654050">
                <a:moveTo>
                  <a:pt x="12186005" y="0"/>
                </a:moveTo>
                <a:lnTo>
                  <a:pt x="221653" y="0"/>
                </a:lnTo>
                <a:lnTo>
                  <a:pt x="0" y="653656"/>
                </a:lnTo>
                <a:lnTo>
                  <a:pt x="12186005" y="653656"/>
                </a:lnTo>
                <a:lnTo>
                  <a:pt x="12186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284EF9-C438-674F-98A4-95E3F1F5442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2036" y="6381791"/>
            <a:ext cx="875966" cy="288492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1781045-41F5-6F43-8ACB-7647C2DD69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3D1FC7F4-57E3-A34A-B90A-7BE999FC9758}" type="datetimeFigureOut">
              <a:rPr lang="en-NL" smtClean="0"/>
              <a:pPr/>
              <a:t>18/03/2024</a:t>
            </a:fld>
            <a:endParaRPr lang="en-NL" sz="160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7DFE40B-1445-F244-AFC1-1947EC866C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 sz="1600"/>
          </a:p>
        </p:txBody>
      </p:sp>
    </p:spTree>
    <p:extLst>
      <p:ext uri="{BB962C8B-B14F-4D97-AF65-F5344CB8AC3E}">
        <p14:creationId xmlns:p14="http://schemas.microsoft.com/office/powerpoint/2010/main" val="38612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17F1ED-7A6F-7C4F-ABF5-D4DE425ABE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D1FC7F4-57E3-A34A-B90A-7BE999FC9758}" type="datetimeFigureOut">
              <a:rPr lang="en-NL" smtClean="0"/>
              <a:t>18/03/2024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600015-E383-4D43-9BB8-F1B2DA63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39552-FF79-C943-AC66-551BA99DD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71382322-67A6-0442-9516-60E1168A043D}" type="slidenum">
              <a:rPr lang="en-NL" smtClean="0"/>
              <a:t>‹#›</a:t>
            </a:fld>
            <a:endParaRPr lang="en-NL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4FBBE53B-F813-2D4B-9096-D804245BA65E}"/>
              </a:ext>
            </a:extLst>
          </p:cNvPr>
          <p:cNvSpPr/>
          <p:nvPr userDrawn="1"/>
        </p:nvSpPr>
        <p:spPr>
          <a:xfrm>
            <a:off x="1" y="0"/>
            <a:ext cx="12193271" cy="6858000"/>
          </a:xfrm>
          <a:custGeom>
            <a:avLst/>
            <a:gdLst/>
            <a:ahLst/>
            <a:cxnLst/>
            <a:rect l="l" t="t" r="r" b="b"/>
            <a:pathLst>
              <a:path w="12193270" h="6858000">
                <a:moveTo>
                  <a:pt x="12193206" y="0"/>
                </a:moveTo>
                <a:lnTo>
                  <a:pt x="0" y="0"/>
                </a:lnTo>
                <a:lnTo>
                  <a:pt x="0" y="6858000"/>
                </a:lnTo>
                <a:lnTo>
                  <a:pt x="12193206" y="6858000"/>
                </a:lnTo>
                <a:lnTo>
                  <a:pt x="12193206" y="0"/>
                </a:lnTo>
                <a:close/>
              </a:path>
            </a:pathLst>
          </a:custGeom>
          <a:solidFill>
            <a:srgbClr val="005193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DDD79578-70AB-EF4F-A384-B9E1B707A50F}"/>
              </a:ext>
            </a:extLst>
          </p:cNvPr>
          <p:cNvSpPr/>
          <p:nvPr userDrawn="1"/>
        </p:nvSpPr>
        <p:spPr>
          <a:xfrm>
            <a:off x="-1" y="6204341"/>
            <a:ext cx="12192001" cy="654050"/>
          </a:xfrm>
          <a:custGeom>
            <a:avLst/>
            <a:gdLst/>
            <a:ahLst/>
            <a:cxnLst/>
            <a:rect l="l" t="t" r="r" b="b"/>
            <a:pathLst>
              <a:path w="12186285" h="654050">
                <a:moveTo>
                  <a:pt x="12186005" y="0"/>
                </a:moveTo>
                <a:lnTo>
                  <a:pt x="221653" y="0"/>
                </a:lnTo>
                <a:lnTo>
                  <a:pt x="0" y="653656"/>
                </a:lnTo>
                <a:lnTo>
                  <a:pt x="12186005" y="653656"/>
                </a:lnTo>
                <a:lnTo>
                  <a:pt x="12186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2" name="object 38">
            <a:extLst>
              <a:ext uri="{FF2B5EF4-FFF2-40B4-BE49-F238E27FC236}">
                <a16:creationId xmlns:a16="http://schemas.microsoft.com/office/drawing/2014/main" id="{C9975328-B389-1A4C-90F0-7707242A4434}"/>
              </a:ext>
            </a:extLst>
          </p:cNvPr>
          <p:cNvSpPr txBox="1"/>
          <p:nvPr userDrawn="1"/>
        </p:nvSpPr>
        <p:spPr>
          <a:xfrm>
            <a:off x="9685251" y="6381554"/>
            <a:ext cx="2166620" cy="26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dirty="0">
                <a:solidFill>
                  <a:srgbClr val="E11F1D"/>
                </a:solidFill>
                <a:cs typeface="DIN"/>
              </a:rPr>
              <a:t>EHA </a:t>
            </a:r>
            <a:r>
              <a:rPr sz="1600" b="1" dirty="0">
                <a:solidFill>
                  <a:srgbClr val="005193"/>
                </a:solidFill>
                <a:cs typeface="DIN"/>
              </a:rPr>
              <a:t>| </a:t>
            </a:r>
            <a:r>
              <a:rPr sz="1600" b="1" spc="-5" dirty="0">
                <a:solidFill>
                  <a:srgbClr val="005193"/>
                </a:solidFill>
                <a:cs typeface="DIN"/>
              </a:rPr>
              <a:t>POWERED </a:t>
            </a:r>
            <a:r>
              <a:rPr sz="1600" b="1" dirty="0">
                <a:solidFill>
                  <a:srgbClr val="005193"/>
                </a:solidFill>
                <a:cs typeface="DIN"/>
              </a:rPr>
              <a:t>BY</a:t>
            </a:r>
            <a:r>
              <a:rPr sz="1600" b="1" spc="-50" dirty="0">
                <a:solidFill>
                  <a:srgbClr val="005193"/>
                </a:solidFill>
                <a:cs typeface="DIN"/>
              </a:rPr>
              <a:t> </a:t>
            </a:r>
            <a:r>
              <a:rPr sz="1600" b="1" spc="-5" dirty="0">
                <a:solidFill>
                  <a:srgbClr val="005193"/>
                </a:solidFill>
                <a:cs typeface="DIN"/>
              </a:rPr>
              <a:t>YOU!</a:t>
            </a:r>
            <a:endParaRPr sz="1600" b="1" dirty="0">
              <a:cs typeface="DIN"/>
            </a:endParaRPr>
          </a:p>
        </p:txBody>
      </p:sp>
      <p:sp>
        <p:nvSpPr>
          <p:cNvPr id="13" name="object 37">
            <a:extLst>
              <a:ext uri="{FF2B5EF4-FFF2-40B4-BE49-F238E27FC236}">
                <a16:creationId xmlns:a16="http://schemas.microsoft.com/office/drawing/2014/main" id="{DC1567AE-30D3-834A-8434-F6EA80133D7C}"/>
              </a:ext>
            </a:extLst>
          </p:cNvPr>
          <p:cNvSpPr txBox="1"/>
          <p:nvPr userDrawn="1"/>
        </p:nvSpPr>
        <p:spPr>
          <a:xfrm>
            <a:off x="427558" y="6381554"/>
            <a:ext cx="1038860" cy="26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-10" dirty="0">
                <a:solidFill>
                  <a:srgbClr val="005193"/>
                </a:solidFill>
                <a:cs typeface="DIN"/>
              </a:rPr>
              <a:t>ehaweb.org</a:t>
            </a:r>
            <a:endParaRPr sz="1600" dirty="0">
              <a:cs typeface="DIN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706A2B1-34EA-5545-8B19-3DFDFC062E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20974" y="-782"/>
            <a:ext cx="8356600" cy="149860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E5BB5CCC-40EF-2D45-B9AB-FCF7901FA20B}"/>
              </a:ext>
            </a:extLst>
          </p:cNvPr>
          <p:cNvGrpSpPr/>
          <p:nvPr userDrawn="1"/>
        </p:nvGrpSpPr>
        <p:grpSpPr>
          <a:xfrm>
            <a:off x="-1541" y="-4450"/>
            <a:ext cx="3003083" cy="1307465"/>
            <a:chOff x="-1541" y="-4450"/>
            <a:chExt cx="3003083" cy="1307465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21F6055B-BCFC-9049-83BA-AC9A911454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541" y="-4450"/>
              <a:ext cx="3003083" cy="1307465"/>
            </a:xfrm>
            <a:prstGeom prst="rect">
              <a:avLst/>
            </a:prstGeom>
          </p:spPr>
        </p:pic>
        <p:pic>
          <p:nvPicPr>
            <p:cNvPr id="17" name="Picture 16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14E36E44-5A2A-6142-9048-BDDDB2A5C2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8970" y="282634"/>
              <a:ext cx="2069712" cy="6816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50278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88AA21A-E3F0-4345-850F-EF7CCB43F3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" y="1465"/>
            <a:ext cx="12191997" cy="213359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10CCD34-1D04-DD43-8F90-D20BAB8FA9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90500" y="-136524"/>
            <a:ext cx="8801100" cy="22479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7B60AA1-6B84-DA42-A615-DC2859D01ED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130300"/>
            <a:ext cx="12192000" cy="57277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17F1ED-7A6F-7C4F-ABF5-D4DE425ABE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D1FC7F4-57E3-A34A-B90A-7BE999FC9758}" type="datetimeFigureOut">
              <a:rPr lang="en-NL" smtClean="0"/>
              <a:t>18/03/2024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600015-E383-4D43-9BB8-F1B2DA63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39552-FF79-C943-AC66-551BA99DD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71382322-67A6-0442-9516-60E1168A043D}" type="slidenum">
              <a:rPr lang="en-NL" smtClean="0"/>
              <a:t>‹#›</a:t>
            </a:fld>
            <a:endParaRPr lang="en-NL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DDD79578-70AB-EF4F-A384-B9E1B707A50F}"/>
              </a:ext>
            </a:extLst>
          </p:cNvPr>
          <p:cNvSpPr/>
          <p:nvPr userDrawn="1"/>
        </p:nvSpPr>
        <p:spPr>
          <a:xfrm>
            <a:off x="-1" y="6204341"/>
            <a:ext cx="12192001" cy="654050"/>
          </a:xfrm>
          <a:custGeom>
            <a:avLst/>
            <a:gdLst/>
            <a:ahLst/>
            <a:cxnLst/>
            <a:rect l="l" t="t" r="r" b="b"/>
            <a:pathLst>
              <a:path w="12186285" h="654050">
                <a:moveTo>
                  <a:pt x="12186005" y="0"/>
                </a:moveTo>
                <a:lnTo>
                  <a:pt x="221653" y="0"/>
                </a:lnTo>
                <a:lnTo>
                  <a:pt x="0" y="653656"/>
                </a:lnTo>
                <a:lnTo>
                  <a:pt x="12186005" y="653656"/>
                </a:lnTo>
                <a:lnTo>
                  <a:pt x="12186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53B575-BD9A-8A4D-87DA-73DB9EC27F0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2035" y="6381791"/>
            <a:ext cx="875968" cy="288492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2E441F2-CBA0-384D-A7FA-2A6594F9762F}"/>
              </a:ext>
            </a:extLst>
          </p:cNvPr>
          <p:cNvSpPr txBox="1">
            <a:spLocks/>
          </p:cNvSpPr>
          <p:nvPr userDrawn="1"/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NL"/>
            </a:defPPr>
            <a:lvl1pPr marL="0" algn="r" defTabSz="914400" rtl="0" eaLnBrk="1" latinLnBrk="0" hangingPunct="1">
              <a:defRPr sz="1600" kern="1200">
                <a:solidFill>
                  <a:srgbClr val="00519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D1FC7F4-57E3-A34A-B90A-7BE999FC9758}" type="datetimeFigureOut">
              <a:rPr lang="en-NL" smtClean="0"/>
              <a:pPr/>
              <a:t>18/03/2024</a:t>
            </a:fld>
            <a:endParaRPr lang="en-NL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BA976872-1A0C-F644-9A23-D8E7C73F1BE5}"/>
              </a:ext>
            </a:extLst>
          </p:cNvPr>
          <p:cNvSpPr txBox="1">
            <a:spLocks/>
          </p:cNvSpPr>
          <p:nvPr userDrawn="1"/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defPPr>
              <a:defRPr lang="en-NL"/>
            </a:defPPr>
            <a:lvl1pPr marL="0" algn="r" defTabSz="914400" rtl="0" eaLnBrk="1" latinLnBrk="0" hangingPunct="1">
              <a:defRPr sz="1600" kern="1200">
                <a:solidFill>
                  <a:srgbClr val="00519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50575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7C05C21-00EF-0A44-BEEE-F97839BB0C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5561"/>
            <a:ext cx="12192001" cy="2104593"/>
          </a:xfrm>
          <a:prstGeom prst="rect">
            <a:avLst/>
          </a:prstGeom>
        </p:spPr>
      </p:pic>
      <p:pic>
        <p:nvPicPr>
          <p:cNvPr id="8" name="Picture 7" descr="A black background with white lines&#10;&#10;Description automatically generated with low confidence">
            <a:extLst>
              <a:ext uri="{FF2B5EF4-FFF2-40B4-BE49-F238E27FC236}">
                <a16:creationId xmlns:a16="http://schemas.microsoft.com/office/drawing/2014/main" id="{175B50BC-4002-2B4F-866B-D1DDB840311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66168" y="14265"/>
            <a:ext cx="8801100" cy="2247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00602AC-E376-834E-A8F2-943F1927F71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130300"/>
            <a:ext cx="12192000" cy="57277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17F1ED-7A6F-7C4F-ABF5-D4DE425ABE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D1FC7F4-57E3-A34A-B90A-7BE999FC9758}" type="datetimeFigureOut">
              <a:rPr lang="en-NL" smtClean="0"/>
              <a:t>18/03/2024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600015-E383-4D43-9BB8-F1B2DA63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39552-FF79-C943-AC66-551BA99DD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71382322-67A6-0442-9516-60E1168A043D}" type="slidenum">
              <a:rPr lang="en-NL" smtClean="0"/>
              <a:t>‹#›</a:t>
            </a:fld>
            <a:endParaRPr lang="en-NL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DDD79578-70AB-EF4F-A384-B9E1B707A50F}"/>
              </a:ext>
            </a:extLst>
          </p:cNvPr>
          <p:cNvSpPr/>
          <p:nvPr userDrawn="1"/>
        </p:nvSpPr>
        <p:spPr>
          <a:xfrm>
            <a:off x="-1" y="6204341"/>
            <a:ext cx="12192001" cy="654050"/>
          </a:xfrm>
          <a:custGeom>
            <a:avLst/>
            <a:gdLst/>
            <a:ahLst/>
            <a:cxnLst/>
            <a:rect l="l" t="t" r="r" b="b"/>
            <a:pathLst>
              <a:path w="12186285" h="654050">
                <a:moveTo>
                  <a:pt x="12186005" y="0"/>
                </a:moveTo>
                <a:lnTo>
                  <a:pt x="221653" y="0"/>
                </a:lnTo>
                <a:lnTo>
                  <a:pt x="0" y="653656"/>
                </a:lnTo>
                <a:lnTo>
                  <a:pt x="12186005" y="653656"/>
                </a:lnTo>
                <a:lnTo>
                  <a:pt x="12186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AAF80DA-0DB2-534B-ABD3-0100E5692C7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2035" y="6381791"/>
            <a:ext cx="875968" cy="288492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3C552D1-6C52-4642-A672-DC8AE6A786B8}"/>
              </a:ext>
            </a:extLst>
          </p:cNvPr>
          <p:cNvSpPr txBox="1">
            <a:spLocks/>
          </p:cNvSpPr>
          <p:nvPr userDrawn="1"/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NL"/>
            </a:defPPr>
            <a:lvl1pPr marL="0" algn="r" defTabSz="914400" rtl="0" eaLnBrk="1" latinLnBrk="0" hangingPunct="1">
              <a:defRPr sz="1600" kern="1200">
                <a:solidFill>
                  <a:srgbClr val="00519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D1FC7F4-57E3-A34A-B90A-7BE999FC9758}" type="datetimeFigureOut">
              <a:rPr lang="en-NL" smtClean="0"/>
              <a:pPr/>
              <a:t>18/03/2024</a:t>
            </a:fld>
            <a:endParaRPr lang="en-NL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1A60EB3-B38E-944E-9416-75181F8B0132}"/>
              </a:ext>
            </a:extLst>
          </p:cNvPr>
          <p:cNvSpPr txBox="1">
            <a:spLocks/>
          </p:cNvSpPr>
          <p:nvPr userDrawn="1"/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defPPr>
              <a:defRPr lang="en-NL"/>
            </a:defPPr>
            <a:lvl1pPr marL="0" algn="r" defTabSz="914400" rtl="0" eaLnBrk="1" latinLnBrk="0" hangingPunct="1">
              <a:defRPr sz="1600" kern="1200">
                <a:solidFill>
                  <a:srgbClr val="00519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8151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EDD90DAA-DDD5-CE44-A6D7-71C1D68710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" y="1465"/>
            <a:ext cx="12191997" cy="21335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920C072-296C-1149-B5D8-7390317CA2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130300"/>
            <a:ext cx="12192000" cy="57277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17F1ED-7A6F-7C4F-ABF5-D4DE425ABE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D1FC7F4-57E3-A34A-B90A-7BE999FC9758}" type="datetimeFigureOut">
              <a:rPr lang="en-NL" smtClean="0"/>
              <a:t>18/03/2024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600015-E383-4D43-9BB8-F1B2DA63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39552-FF79-C943-AC66-551BA99DD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71382322-67A6-0442-9516-60E1168A043D}" type="slidenum">
              <a:rPr lang="en-NL" smtClean="0"/>
              <a:t>‹#›</a:t>
            </a:fld>
            <a:endParaRPr lang="en-NL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DDD79578-70AB-EF4F-A384-B9E1B707A50F}"/>
              </a:ext>
            </a:extLst>
          </p:cNvPr>
          <p:cNvSpPr/>
          <p:nvPr userDrawn="1"/>
        </p:nvSpPr>
        <p:spPr>
          <a:xfrm>
            <a:off x="-1" y="6204341"/>
            <a:ext cx="12192001" cy="654050"/>
          </a:xfrm>
          <a:custGeom>
            <a:avLst/>
            <a:gdLst/>
            <a:ahLst/>
            <a:cxnLst/>
            <a:rect l="l" t="t" r="r" b="b"/>
            <a:pathLst>
              <a:path w="12186285" h="654050">
                <a:moveTo>
                  <a:pt x="12186005" y="0"/>
                </a:moveTo>
                <a:lnTo>
                  <a:pt x="221653" y="0"/>
                </a:lnTo>
                <a:lnTo>
                  <a:pt x="0" y="653656"/>
                </a:lnTo>
                <a:lnTo>
                  <a:pt x="12186005" y="653656"/>
                </a:lnTo>
                <a:lnTo>
                  <a:pt x="12186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9D0A7EA-8BC8-AF41-83DE-ED01CCD83BE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2035" y="6381791"/>
            <a:ext cx="875968" cy="288492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62A9EE81-6125-4A4F-B0B2-F1F462C9070C}"/>
              </a:ext>
            </a:extLst>
          </p:cNvPr>
          <p:cNvSpPr txBox="1">
            <a:spLocks/>
          </p:cNvSpPr>
          <p:nvPr userDrawn="1"/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NL"/>
            </a:defPPr>
            <a:lvl1pPr marL="0" algn="r" defTabSz="914400" rtl="0" eaLnBrk="1" latinLnBrk="0" hangingPunct="1">
              <a:defRPr sz="1600" kern="1200">
                <a:solidFill>
                  <a:srgbClr val="00519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D1FC7F4-57E3-A34A-B90A-7BE999FC9758}" type="datetimeFigureOut">
              <a:rPr lang="en-NL" smtClean="0"/>
              <a:pPr/>
              <a:t>18/03/2024</a:t>
            </a:fld>
            <a:endParaRPr lang="en-NL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AF871174-C3AE-5A41-B1E1-B4CBE8150F0C}"/>
              </a:ext>
            </a:extLst>
          </p:cNvPr>
          <p:cNvSpPr txBox="1">
            <a:spLocks/>
          </p:cNvSpPr>
          <p:nvPr userDrawn="1"/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defPPr>
              <a:defRPr lang="en-NL"/>
            </a:defPPr>
            <a:lvl1pPr marL="0" algn="r" defTabSz="914400" rtl="0" eaLnBrk="1" latinLnBrk="0" hangingPunct="1">
              <a:defRPr sz="1600" kern="1200">
                <a:solidFill>
                  <a:srgbClr val="00519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/>
          </a:p>
        </p:txBody>
      </p:sp>
      <p:pic>
        <p:nvPicPr>
          <p:cNvPr id="16" name="Picture 15" descr="A black background with white lines&#10;&#10;Description automatically generated with low confidence">
            <a:extLst>
              <a:ext uri="{FF2B5EF4-FFF2-40B4-BE49-F238E27FC236}">
                <a16:creationId xmlns:a16="http://schemas.microsoft.com/office/drawing/2014/main" id="{EA390630-B4B9-524C-9653-B91A1E07909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-1" y="-176723"/>
            <a:ext cx="88011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71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64D54-B440-7B49-8324-69D784B0A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200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31C3D-ED10-7849-B18A-6CFCE5C67C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599" y="6356352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3D1FC7F4-57E3-A34A-B90A-7BE999FC9758}" type="datetimeFigureOut">
              <a:rPr lang="en-NL" smtClean="0"/>
              <a:pPr/>
              <a:t>18/03/2024</a:t>
            </a:fld>
            <a:endParaRPr lang="en-NL" sz="16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B9CE3-246A-8B45-87F6-800E1DE13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799" y="6356352"/>
            <a:ext cx="713433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 sz="160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47F2A04-6406-F040-845B-87B4D1339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60939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58873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03312-DE5F-E543-80F5-4BF3222510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0285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63CF4E-CF51-8940-9059-DBC644883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0285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65170E-CB63-4E4A-AF87-698A2AA9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60939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3599AB3-46E5-434F-A514-7C365750E9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3D1FC7F4-57E3-A34A-B90A-7BE999FC9758}" type="datetimeFigureOut">
              <a:rPr lang="en-NL" smtClean="0"/>
              <a:pPr/>
              <a:t>18/03/2024</a:t>
            </a:fld>
            <a:endParaRPr lang="en-NL" sz="16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C326B-C224-9F47-BF4E-8B8FB9E21D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 sz="1600"/>
          </a:p>
        </p:txBody>
      </p:sp>
    </p:spTree>
    <p:extLst>
      <p:ext uri="{BB962C8B-B14F-4D97-AF65-F5344CB8AC3E}">
        <p14:creationId xmlns:p14="http://schemas.microsoft.com/office/powerpoint/2010/main" val="2658746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8EA49-DA94-A749-87DD-5E525455C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FD31F4-E805-E044-B41E-4C665003B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7"/>
            <a:ext cx="5157787" cy="33490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8C1A29-0D0F-EA47-8649-6E0E31873B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6592FF-B6BF-7842-93A0-B7E296DAA3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7"/>
            <a:ext cx="5183188" cy="33490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170B229-5D29-AF47-B8F8-C2357E159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60939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B3E4E36-9F43-2748-8C09-095E461D42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3D1FC7F4-57E3-A34A-B90A-7BE999FC9758}" type="datetimeFigureOut">
              <a:rPr lang="en-NL" smtClean="0"/>
              <a:pPr/>
              <a:t>18/03/2024</a:t>
            </a:fld>
            <a:endParaRPr lang="en-NL" sz="160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32C3605-2ADE-A04D-8CBC-8629854F2B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 sz="1600"/>
          </a:p>
        </p:txBody>
      </p:sp>
    </p:spTree>
    <p:extLst>
      <p:ext uri="{BB962C8B-B14F-4D97-AF65-F5344CB8AC3E}">
        <p14:creationId xmlns:p14="http://schemas.microsoft.com/office/powerpoint/2010/main" val="2499605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878A-5DF5-0D40-83E9-0EA583684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60939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0DFACB8-560C-054E-8718-5F13DB82F3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3D1FC7F4-57E3-A34A-B90A-7BE999FC9758}" type="datetimeFigureOut">
              <a:rPr lang="en-NL" smtClean="0"/>
              <a:pPr/>
              <a:t>18/03/2024</a:t>
            </a:fld>
            <a:endParaRPr lang="en-NL" sz="160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C826F09-42F9-7149-9BBA-E1F74BE5F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 sz="1600"/>
          </a:p>
        </p:txBody>
      </p:sp>
    </p:spTree>
    <p:extLst>
      <p:ext uri="{BB962C8B-B14F-4D97-AF65-F5344CB8AC3E}">
        <p14:creationId xmlns:p14="http://schemas.microsoft.com/office/powerpoint/2010/main" val="397321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52D92-A6CF-CF4F-92B9-42D0E80AB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1" y="1612005"/>
            <a:ext cx="1082008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 dirty="0"/>
          </a:p>
        </p:txBody>
      </p:sp>
      <p:sp>
        <p:nvSpPr>
          <p:cNvPr id="7" name="Holder 2">
            <a:extLst>
              <a:ext uri="{FF2B5EF4-FFF2-40B4-BE49-F238E27FC236}">
                <a16:creationId xmlns:a16="http://schemas.microsoft.com/office/drawing/2014/main" id="{6FCE8ED6-8779-B449-8602-99E3826D9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609600"/>
            <a:ext cx="10820083" cy="6093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lang="en-NL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5029B29-757A-384D-9ABD-2A0FEF39F6FC}"/>
              </a:ext>
            </a:extLst>
          </p:cNvPr>
          <p:cNvCxnSpPr>
            <a:cxnSpLocks/>
          </p:cNvCxnSpPr>
          <p:nvPr userDrawn="1"/>
        </p:nvCxnSpPr>
        <p:spPr>
          <a:xfrm>
            <a:off x="533400" y="609602"/>
            <a:ext cx="0" cy="492443"/>
          </a:xfrm>
          <a:prstGeom prst="line">
            <a:avLst/>
          </a:prstGeom>
          <a:ln w="63500">
            <a:solidFill>
              <a:srgbClr val="005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ject 7">
            <a:extLst>
              <a:ext uri="{FF2B5EF4-FFF2-40B4-BE49-F238E27FC236}">
                <a16:creationId xmlns:a16="http://schemas.microsoft.com/office/drawing/2014/main" id="{211734A5-B41D-5048-BA68-635B6FC4C0DD}"/>
              </a:ext>
            </a:extLst>
          </p:cNvPr>
          <p:cNvSpPr/>
          <p:nvPr/>
        </p:nvSpPr>
        <p:spPr>
          <a:xfrm>
            <a:off x="5" y="6204340"/>
            <a:ext cx="12193271" cy="654050"/>
          </a:xfrm>
          <a:custGeom>
            <a:avLst/>
            <a:gdLst/>
            <a:ahLst/>
            <a:cxnLst/>
            <a:rect l="l" t="t" r="r" b="b"/>
            <a:pathLst>
              <a:path w="12193270" h="654050">
                <a:moveTo>
                  <a:pt x="12193193" y="0"/>
                </a:moveTo>
                <a:lnTo>
                  <a:pt x="221640" y="0"/>
                </a:lnTo>
                <a:lnTo>
                  <a:pt x="0" y="653656"/>
                </a:lnTo>
              </a:path>
            </a:pathLst>
          </a:custGeom>
          <a:ln w="12700">
            <a:solidFill>
              <a:srgbClr val="D9E5EF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0E2AD99B-2B20-7947-BCFB-6AA842140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3D1FC7F4-57E3-A34A-B90A-7BE999FC9758}" type="datetimeFigureOut">
              <a:rPr lang="en-NL" smtClean="0"/>
              <a:pPr/>
              <a:t>18/03/2024</a:t>
            </a:fld>
            <a:endParaRPr lang="en-NL" sz="160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B43C9D3-E21E-7F4A-8BBB-918CB9E60C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 sz="16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8887A2-0F67-6E41-A412-4C9435ACB25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2036" y="6381791"/>
            <a:ext cx="875966" cy="288492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4D23D-C517-6A41-AF44-C480B6ADCE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16749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5193"/>
          </a:solidFill>
          <a:latin typeface="+mn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5193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5193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5193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5193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5193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82BAE8CD-2641-C24C-9EB1-9BAD8861F9DA}"/>
              </a:ext>
            </a:extLst>
          </p:cNvPr>
          <p:cNvSpPr txBox="1">
            <a:spLocks/>
          </p:cNvSpPr>
          <p:nvPr/>
        </p:nvSpPr>
        <p:spPr>
          <a:xfrm>
            <a:off x="989571" y="1998572"/>
            <a:ext cx="4482762" cy="1125949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>
            <a:lvl1pPr>
              <a:defRPr sz="4100" b="1" i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 marR="5080">
              <a:spcBef>
                <a:spcPts val="620"/>
              </a:spcBef>
            </a:pPr>
            <a:r>
              <a:rPr lang="en-GB" sz="3400" dirty="0"/>
              <a:t>EHA-TSH Hematology Tutorial </a:t>
            </a:r>
            <a:endParaRPr lang="en-GB" dirty="0"/>
          </a:p>
        </p:txBody>
      </p:sp>
      <p:sp>
        <p:nvSpPr>
          <p:cNvPr id="5" name="object 8">
            <a:extLst>
              <a:ext uri="{FF2B5EF4-FFF2-40B4-BE49-F238E27FC236}">
                <a16:creationId xmlns:a16="http://schemas.microsoft.com/office/drawing/2014/main" id="{429F9207-8F5D-3246-94AB-85F0029DABFE}"/>
              </a:ext>
            </a:extLst>
          </p:cNvPr>
          <p:cNvSpPr/>
          <p:nvPr/>
        </p:nvSpPr>
        <p:spPr>
          <a:xfrm flipH="1">
            <a:off x="615045" y="2097046"/>
            <a:ext cx="45719" cy="3178339"/>
          </a:xfrm>
          <a:custGeom>
            <a:avLst/>
            <a:gdLst/>
            <a:ahLst/>
            <a:cxnLst/>
            <a:rect l="l" t="t" r="r" b="b"/>
            <a:pathLst>
              <a:path h="2991485">
                <a:moveTo>
                  <a:pt x="0" y="0"/>
                </a:moveTo>
                <a:lnTo>
                  <a:pt x="0" y="2991408"/>
                </a:lnTo>
              </a:path>
            </a:pathLst>
          </a:custGeom>
          <a:ln w="6334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75AC18-C16D-4463-A2EB-61D0E1233B96}"/>
              </a:ext>
            </a:extLst>
          </p:cNvPr>
          <p:cNvSpPr txBox="1"/>
          <p:nvPr/>
        </p:nvSpPr>
        <p:spPr>
          <a:xfrm>
            <a:off x="88949" y="3171785"/>
            <a:ext cx="61016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</a:rPr>
              <a:t>Self-assessment Case – Session […]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770718-ED92-4048-9650-67CD24B079F8}"/>
              </a:ext>
            </a:extLst>
          </p:cNvPr>
          <p:cNvSpPr txBox="1"/>
          <p:nvPr/>
        </p:nvSpPr>
        <p:spPr>
          <a:xfrm>
            <a:off x="887021" y="3540927"/>
            <a:ext cx="15741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Speaker: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196725-B75B-451A-BC80-B42BBB8D4AA8}"/>
              </a:ext>
            </a:extLst>
          </p:cNvPr>
          <p:cNvSpPr txBox="1"/>
          <p:nvPr/>
        </p:nvSpPr>
        <p:spPr>
          <a:xfrm>
            <a:off x="887021" y="4708189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Ankara, Türkiye</a:t>
            </a:r>
          </a:p>
          <a:p>
            <a:r>
              <a:rPr lang="en-GB">
                <a:solidFill>
                  <a:schemeClr val="bg1"/>
                </a:solidFill>
              </a:rPr>
              <a:t>June 29-30, 2024</a:t>
            </a:r>
            <a:endParaRPr lang="en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395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5213"/>
            <a:ext cx="10515600" cy="379041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dirty="0"/>
              <a:t>Refractory anaemia</a:t>
            </a:r>
          </a:p>
          <a:p>
            <a:pPr marL="514350" indent="-514350">
              <a:buAutoNum type="arabicPeriod"/>
            </a:pPr>
            <a:r>
              <a:rPr lang="en-GB" dirty="0"/>
              <a:t>Refractory anaemia with multilineage dysplasia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rgbClr val="92D050"/>
                </a:solidFill>
              </a:rPr>
              <a:t>Myelodysplastic/myeloproliferative neoplasm, unclassified</a:t>
            </a:r>
          </a:p>
          <a:p>
            <a:pPr marL="514350" indent="-514350">
              <a:buAutoNum type="arabicPeriod"/>
            </a:pPr>
            <a:r>
              <a:rPr lang="en-GB" dirty="0"/>
              <a:t>Essential </a:t>
            </a:r>
            <a:r>
              <a:rPr lang="en-GB" dirty="0" err="1"/>
              <a:t>thrombocythaemia</a:t>
            </a: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Myelodysplastic syndrome, unclassified</a:t>
            </a:r>
          </a:p>
          <a:p>
            <a:pPr marL="514350" indent="-514350">
              <a:buAutoNum type="arabicPeriod"/>
            </a:pPr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218795"/>
          </a:xfrm>
        </p:spPr>
        <p:txBody>
          <a:bodyPr/>
          <a:lstStyle/>
          <a:p>
            <a:r>
              <a:rPr lang="en-GB" dirty="0"/>
              <a:t>Q2) According to the 2008 WHO classification, the diagnosis is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996389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6051"/>
            <a:ext cx="10515600" cy="3387291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DNA analysis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Haemoglobin H preparation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Quantification of haemoglobin A2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Reticulocyte count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Serum ferritin assay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828193"/>
          </a:xfrm>
        </p:spPr>
        <p:txBody>
          <a:bodyPr/>
          <a:lstStyle/>
          <a:p>
            <a:r>
              <a:rPr lang="en-GB" dirty="0"/>
              <a:t>Q3)	</a:t>
            </a:r>
            <a:r>
              <a:rPr lang="it-IT" altLang="en-US" sz="4400" dirty="0"/>
              <a:t> Haemoglobin electrophoresis showed a fast moving variant haemoglobin. What test would you do next?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65522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6051"/>
            <a:ext cx="10515600" cy="3387291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DNA analysis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>
                <a:solidFill>
                  <a:srgbClr val="92D050"/>
                </a:solidFill>
              </a:rPr>
              <a:t>Haemoglobin H preparation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Quantification of haemoglobin A2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Reticulocyte count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Serum ferritin assay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828193"/>
          </a:xfrm>
        </p:spPr>
        <p:txBody>
          <a:bodyPr/>
          <a:lstStyle/>
          <a:p>
            <a:r>
              <a:rPr lang="en-GB" dirty="0"/>
              <a:t>Q3)	</a:t>
            </a:r>
            <a:r>
              <a:rPr lang="it-IT" altLang="en-US" sz="4400" dirty="0"/>
              <a:t> Haemoglobin electrophoresis showed a fast moving variant haemoglobin. What test would you do next?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367675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98A480-290A-4BD8-AC88-598E80E69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F14D5D-3333-421D-9E3C-96F16465E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Haemoglobin H preparation</a:t>
            </a:r>
            <a:endParaRPr lang="en-NL" dirty="0"/>
          </a:p>
        </p:txBody>
      </p:sp>
      <p:pic>
        <p:nvPicPr>
          <p:cNvPr id="4" name="Picture 2" descr="E:\HTML\images\L03_007b.jpg">
            <a:extLst>
              <a:ext uri="{FF2B5EF4-FFF2-40B4-BE49-F238E27FC236}">
                <a16:creationId xmlns:a16="http://schemas.microsoft.com/office/drawing/2014/main" id="{3591EA7C-8151-4428-BC99-734CA23D8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1585117"/>
            <a:ext cx="5581650" cy="3660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45A2126-4234-4678-BD04-9BFB116172CA}"/>
              </a:ext>
            </a:extLst>
          </p:cNvPr>
          <p:cNvSpPr txBox="1"/>
          <p:nvPr/>
        </p:nvSpPr>
        <p:spPr>
          <a:xfrm>
            <a:off x="6275361" y="4662420"/>
            <a:ext cx="61007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srgbClr val="005193"/>
                </a:solidFill>
                <a:latin typeface="Calibri" panose="020F0502020204030204" pitchFamily="34" charset="0"/>
              </a:rPr>
              <a:t>© Wiley-Blackwell, from Bain BJ, Interactive Haematology </a:t>
            </a:r>
            <a:r>
              <a:rPr lang="en-GB" altLang="en-US" sz="1800" dirty="0" err="1">
                <a:solidFill>
                  <a:srgbClr val="005193"/>
                </a:solidFill>
                <a:latin typeface="Calibri" panose="020F0502020204030204" pitchFamily="34" charset="0"/>
              </a:rPr>
              <a:t>Imagebank</a:t>
            </a:r>
            <a:r>
              <a:rPr lang="en-GB" altLang="en-US" sz="1800" dirty="0">
                <a:solidFill>
                  <a:srgbClr val="005193"/>
                </a:solidFill>
                <a:latin typeface="Calibri" panose="020F0502020204030204" pitchFamily="34" charset="0"/>
              </a:rPr>
              <a:t>, 2</a:t>
            </a:r>
            <a:r>
              <a:rPr lang="en-GB" altLang="en-US" sz="1800" baseline="30000" dirty="0">
                <a:solidFill>
                  <a:srgbClr val="005193"/>
                </a:solidFill>
                <a:latin typeface="Calibri" panose="020F0502020204030204" pitchFamily="34" charset="0"/>
              </a:rPr>
              <a:t>nd</a:t>
            </a:r>
            <a:r>
              <a:rPr lang="en-GB" altLang="en-US" sz="1800" dirty="0">
                <a:solidFill>
                  <a:srgbClr val="005193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1800" dirty="0" err="1">
                <a:solidFill>
                  <a:srgbClr val="005193"/>
                </a:solidFill>
                <a:latin typeface="Calibri" panose="020F0502020204030204" pitchFamily="34" charset="0"/>
              </a:rPr>
              <a:t>Edn</a:t>
            </a:r>
            <a:r>
              <a:rPr lang="en-GB" altLang="en-US" sz="1800" dirty="0">
                <a:solidFill>
                  <a:srgbClr val="005193"/>
                </a:solidFill>
                <a:latin typeface="Calibri" panose="020F0502020204030204" pitchFamily="34" charset="0"/>
              </a:rPr>
              <a:t>, 2012.</a:t>
            </a:r>
          </a:p>
        </p:txBody>
      </p:sp>
    </p:spTree>
    <p:extLst>
      <p:ext uri="{BB962C8B-B14F-4D97-AF65-F5344CB8AC3E}">
        <p14:creationId xmlns:p14="http://schemas.microsoft.com/office/powerpoint/2010/main" val="1879479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657728-C7A5-45FD-B244-2E489AFA2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6787"/>
            <a:ext cx="10515600" cy="4016556"/>
          </a:xfrm>
        </p:spPr>
        <p:txBody>
          <a:bodyPr/>
          <a:lstStyle/>
          <a:p>
            <a:r>
              <a:rPr lang="it-IT" altLang="en-US" dirty="0"/>
              <a:t>Haemoglobin H 15%</a:t>
            </a:r>
          </a:p>
          <a:p>
            <a:r>
              <a:rPr lang="it-IT" altLang="en-US" dirty="0"/>
              <a:t>Globin chain synthesis: </a:t>
            </a:r>
            <a:r>
              <a:rPr lang="el-GR" altLang="en-US" dirty="0"/>
              <a:t>α</a:t>
            </a:r>
            <a:r>
              <a:rPr lang="en-GB" altLang="en-US" dirty="0"/>
              <a:t>:</a:t>
            </a:r>
            <a:r>
              <a:rPr lang="el-GR" altLang="en-US" dirty="0"/>
              <a:t>β</a:t>
            </a:r>
            <a:r>
              <a:rPr lang="en-GB" altLang="en-US" dirty="0"/>
              <a:t> ratio 0.49 (normal ~ 1.1)</a:t>
            </a:r>
          </a:p>
          <a:p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1E1A27-C960-482B-A082-9BBE56F56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investigations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6071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3265"/>
            <a:ext cx="10515600" cy="3810078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one </a:t>
            </a:r>
            <a:r>
              <a:rPr lang="el-GR" altLang="en-US" dirty="0"/>
              <a:t>α</a:t>
            </a:r>
            <a:r>
              <a:rPr lang="en-GB" altLang="en-US" dirty="0"/>
              <a:t> gene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two </a:t>
            </a:r>
            <a:r>
              <a:rPr lang="el-GR" altLang="en-US" dirty="0"/>
              <a:t>α</a:t>
            </a:r>
            <a:r>
              <a:rPr lang="en-GB" altLang="en-US" dirty="0"/>
              <a:t> genes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three </a:t>
            </a:r>
            <a:r>
              <a:rPr lang="el-GR" altLang="en-US" dirty="0"/>
              <a:t>α</a:t>
            </a:r>
            <a:r>
              <a:rPr lang="en-GB" altLang="en-US" dirty="0"/>
              <a:t> genes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four </a:t>
            </a:r>
            <a:r>
              <a:rPr lang="el-GR" altLang="en-US" dirty="0"/>
              <a:t>α</a:t>
            </a:r>
            <a:r>
              <a:rPr lang="en-GB" altLang="en-US" dirty="0"/>
              <a:t> genes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All </a:t>
            </a:r>
            <a:r>
              <a:rPr lang="el-GR" altLang="en-US" dirty="0"/>
              <a:t>α</a:t>
            </a:r>
            <a:r>
              <a:rPr lang="en-GB" altLang="en-US" dirty="0"/>
              <a:t> genes intact</a:t>
            </a:r>
            <a:endParaRPr lang="it-IT" altLang="en-US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en-US" sz="24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en-US" sz="1800" dirty="0">
              <a:latin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Q4)	You expect DNA analysis to show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132613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3265"/>
            <a:ext cx="10515600" cy="3810078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one </a:t>
            </a:r>
            <a:r>
              <a:rPr lang="el-GR" altLang="en-US" dirty="0"/>
              <a:t>α</a:t>
            </a:r>
            <a:r>
              <a:rPr lang="en-GB" altLang="en-US" dirty="0"/>
              <a:t> gene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two </a:t>
            </a:r>
            <a:r>
              <a:rPr lang="el-GR" altLang="en-US" dirty="0"/>
              <a:t>α</a:t>
            </a:r>
            <a:r>
              <a:rPr lang="en-GB" altLang="en-US" dirty="0"/>
              <a:t> genes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three </a:t>
            </a:r>
            <a:r>
              <a:rPr lang="el-GR" altLang="en-US" dirty="0"/>
              <a:t>α</a:t>
            </a:r>
            <a:r>
              <a:rPr lang="en-GB" altLang="en-US" dirty="0"/>
              <a:t> genes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four </a:t>
            </a:r>
            <a:r>
              <a:rPr lang="el-GR" altLang="en-US" dirty="0"/>
              <a:t>α</a:t>
            </a:r>
            <a:r>
              <a:rPr lang="en-GB" altLang="en-US" dirty="0"/>
              <a:t> genes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>
                <a:solidFill>
                  <a:srgbClr val="92D050"/>
                </a:solidFill>
              </a:rPr>
              <a:t>All </a:t>
            </a:r>
            <a:r>
              <a:rPr lang="el-GR" altLang="en-US" dirty="0">
                <a:solidFill>
                  <a:srgbClr val="92D050"/>
                </a:solidFill>
              </a:rPr>
              <a:t>α</a:t>
            </a:r>
            <a:r>
              <a:rPr lang="en-GB" altLang="en-US" dirty="0">
                <a:solidFill>
                  <a:srgbClr val="92D050"/>
                </a:solidFill>
              </a:rPr>
              <a:t> genes intact</a:t>
            </a:r>
            <a:endParaRPr lang="it-IT" altLang="en-US" dirty="0">
              <a:solidFill>
                <a:srgbClr val="92D05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en-US" sz="24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en-US" sz="1800" dirty="0">
              <a:latin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Q4)	You expect DNA analysis to show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197391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9D2445C-AD69-4EC4-BDEB-766621577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en-US" dirty="0"/>
              <a:t>DNA analysis showed no </a:t>
            </a:r>
            <a:r>
              <a:rPr lang="el-GR" altLang="en-US" dirty="0"/>
              <a:t>α</a:t>
            </a:r>
            <a:r>
              <a:rPr lang="en-GB" altLang="en-US" dirty="0"/>
              <a:t> gene deletion</a:t>
            </a:r>
            <a:endParaRPr lang="it-IT" altLang="en-US" dirty="0"/>
          </a:p>
          <a:p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C271EC-41A0-46C3-9810-04CE2F87B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investigations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664367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2229"/>
            <a:ext cx="10515600" cy="3701924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two or three </a:t>
            </a:r>
            <a:r>
              <a:rPr lang="el-GR" altLang="en-US" dirty="0"/>
              <a:t>α</a:t>
            </a:r>
            <a:r>
              <a:rPr lang="en-GB" altLang="en-US" dirty="0"/>
              <a:t> genes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Hypermethylation of </a:t>
            </a:r>
            <a:r>
              <a:rPr lang="el-GR" altLang="en-US" dirty="0"/>
              <a:t>α</a:t>
            </a:r>
            <a:r>
              <a:rPr lang="en-GB" altLang="en-US" dirty="0"/>
              <a:t> gene promoters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altLang="en-US" dirty="0"/>
              <a:t>Reversion to </a:t>
            </a:r>
            <a:r>
              <a:rPr lang="en-GB" altLang="en-US" dirty="0" err="1"/>
              <a:t>fetal</a:t>
            </a:r>
            <a:r>
              <a:rPr lang="en-GB" altLang="en-US" dirty="0"/>
              <a:t> type erythropoiesis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Acquired somatic mutation of the ATRX gene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Up-regulation of </a:t>
            </a:r>
            <a:r>
              <a:rPr lang="el-GR" altLang="en-US" dirty="0"/>
              <a:t>β</a:t>
            </a:r>
            <a:r>
              <a:rPr lang="en-GB" altLang="en-US" dirty="0"/>
              <a:t> </a:t>
            </a:r>
            <a:r>
              <a:rPr lang="it-IT" altLang="en-US" dirty="0"/>
              <a:t>gene expression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218795"/>
          </a:xfrm>
        </p:spPr>
        <p:txBody>
          <a:bodyPr/>
          <a:lstStyle/>
          <a:p>
            <a:r>
              <a:rPr lang="en-GB" dirty="0"/>
              <a:t>Q5) The usual mechanism of acquired </a:t>
            </a:r>
            <a:r>
              <a:rPr lang="en-GB" dirty="0" err="1"/>
              <a:t>hemoglobin</a:t>
            </a:r>
            <a:r>
              <a:rPr lang="en-GB" dirty="0"/>
              <a:t> H disease is	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475752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2229"/>
            <a:ext cx="10515600" cy="3701924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two or three </a:t>
            </a:r>
            <a:r>
              <a:rPr lang="el-GR" altLang="en-US" dirty="0"/>
              <a:t>α</a:t>
            </a:r>
            <a:r>
              <a:rPr lang="en-GB" altLang="en-US" dirty="0"/>
              <a:t> genes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Hypermethylation of </a:t>
            </a:r>
            <a:r>
              <a:rPr lang="el-GR" altLang="en-US" dirty="0"/>
              <a:t>α</a:t>
            </a:r>
            <a:r>
              <a:rPr lang="en-GB" altLang="en-US" dirty="0"/>
              <a:t> gene promoters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altLang="en-US" dirty="0"/>
              <a:t>Reversion to </a:t>
            </a:r>
            <a:r>
              <a:rPr lang="en-GB" altLang="en-US" dirty="0" err="1"/>
              <a:t>fetal</a:t>
            </a:r>
            <a:r>
              <a:rPr lang="en-GB" altLang="en-US" dirty="0"/>
              <a:t> type erythropoiesis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>
                <a:solidFill>
                  <a:srgbClr val="92D050"/>
                </a:solidFill>
              </a:rPr>
              <a:t>Acquired somatic mutation of the ATRX gene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Up-regulation of </a:t>
            </a:r>
            <a:r>
              <a:rPr lang="el-GR" altLang="en-US" dirty="0"/>
              <a:t>β</a:t>
            </a:r>
            <a:r>
              <a:rPr lang="en-GB" altLang="en-US" dirty="0"/>
              <a:t> </a:t>
            </a:r>
            <a:r>
              <a:rPr lang="it-IT" altLang="en-US" dirty="0"/>
              <a:t>gene expression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218795"/>
          </a:xfrm>
        </p:spPr>
        <p:txBody>
          <a:bodyPr/>
          <a:lstStyle/>
          <a:p>
            <a:r>
              <a:rPr lang="en-GB" dirty="0"/>
              <a:t>Q5) The usual mechanism of acquired </a:t>
            </a:r>
            <a:r>
              <a:rPr lang="en-GB" dirty="0" err="1"/>
              <a:t>hemoglobin</a:t>
            </a:r>
            <a:r>
              <a:rPr lang="en-GB" dirty="0"/>
              <a:t> H disease is	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82576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en-US" sz="2800" dirty="0"/>
              <a:t>A 67-year-old Northern European man presented with dyspnoea and ankle swelling</a:t>
            </a:r>
          </a:p>
          <a:p>
            <a:r>
              <a:rPr lang="it-IT" altLang="en-US" dirty="0"/>
              <a:t>FBC showed</a:t>
            </a:r>
          </a:p>
          <a:p>
            <a:pPr lvl="1"/>
            <a:r>
              <a:rPr lang="it-IT" altLang="en-US" sz="2000" dirty="0"/>
              <a:t>WBC 5.7 x 10</a:t>
            </a:r>
            <a:r>
              <a:rPr lang="it-IT" altLang="en-US" sz="2000" baseline="30000" dirty="0"/>
              <a:t>9</a:t>
            </a:r>
            <a:r>
              <a:rPr lang="it-IT" altLang="en-US" sz="2000" dirty="0"/>
              <a:t>/l</a:t>
            </a:r>
          </a:p>
          <a:p>
            <a:pPr lvl="1"/>
            <a:r>
              <a:rPr lang="it-IT" altLang="en-US" sz="2000" dirty="0"/>
              <a:t>RBC 5.3 x 10</a:t>
            </a:r>
            <a:r>
              <a:rPr lang="it-IT" altLang="en-US" sz="2000" baseline="30000" dirty="0"/>
              <a:t>12</a:t>
            </a:r>
            <a:r>
              <a:rPr lang="it-IT" altLang="en-US" sz="2000" dirty="0"/>
              <a:t>/l</a:t>
            </a:r>
          </a:p>
          <a:p>
            <a:pPr lvl="1"/>
            <a:r>
              <a:rPr lang="it-IT" altLang="en-US" sz="2000" dirty="0"/>
              <a:t>Hb 94 g/l</a:t>
            </a:r>
          </a:p>
          <a:p>
            <a:pPr lvl="1"/>
            <a:r>
              <a:rPr lang="it-IT" altLang="en-US" sz="2000" dirty="0"/>
              <a:t>Hct 0.36</a:t>
            </a:r>
          </a:p>
          <a:p>
            <a:pPr lvl="1"/>
            <a:r>
              <a:rPr lang="it-IT" altLang="en-US" sz="2000" dirty="0"/>
              <a:t>MCV 68.6 fl</a:t>
            </a:r>
          </a:p>
          <a:p>
            <a:pPr lvl="1"/>
            <a:r>
              <a:rPr lang="it-IT" altLang="en-US" sz="2000" dirty="0"/>
              <a:t>MCH 17.7 pg</a:t>
            </a:r>
          </a:p>
          <a:p>
            <a:pPr lvl="1"/>
            <a:r>
              <a:rPr lang="it-IT" altLang="en-US" sz="2000" dirty="0"/>
              <a:t>MCHC 261 g/l</a:t>
            </a:r>
          </a:p>
          <a:p>
            <a:pPr lvl="1"/>
            <a:r>
              <a:rPr lang="it-IT" altLang="en-US" sz="2000" dirty="0"/>
              <a:t>Platelet count 651 x 10</a:t>
            </a:r>
            <a:r>
              <a:rPr lang="it-IT" altLang="en-US" sz="2000" baseline="30000" dirty="0"/>
              <a:t>9</a:t>
            </a:r>
            <a:r>
              <a:rPr lang="it-IT" altLang="en-US" sz="2000" dirty="0"/>
              <a:t>/l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9595219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CF72BE-5F9B-4C13-954F-0D80ECDE8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5381"/>
            <a:ext cx="10515600" cy="334796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JAK2 V617F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KIT D816V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MPL mutation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BCR-ABL1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Mutation in mitochondrial genes</a:t>
            </a:r>
          </a:p>
          <a:p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AF09A9-AF7B-485C-8D22-CBA464B3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828193"/>
          </a:xfrm>
        </p:spPr>
        <p:txBody>
          <a:bodyPr/>
          <a:lstStyle/>
          <a:p>
            <a:r>
              <a:rPr lang="en-US" altLang="en-US" sz="4400" dirty="0"/>
              <a:t>Q6) The most likely genetic abnormality in MDS/MPN unclassified with microcytic anemia and thrombocytosis is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234285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CF72BE-5F9B-4C13-954F-0D80ECDE8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5381"/>
            <a:ext cx="10515600" cy="334796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JAK2 V617F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KIT D816V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MPL mutation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BCR-ABL1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Mutation in mitochondrial genes</a:t>
            </a:r>
          </a:p>
          <a:p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AF09A9-AF7B-485C-8D22-CBA464B3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828193"/>
          </a:xfrm>
        </p:spPr>
        <p:txBody>
          <a:bodyPr/>
          <a:lstStyle/>
          <a:p>
            <a:r>
              <a:rPr lang="en-US" altLang="en-US" sz="4400" dirty="0"/>
              <a:t>Q6) The most likely genetic abnormality in MDS/MPN unclassified with microcytic anemia and thrombocytosis is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9019788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8B9F44-8E4F-42F7-AFCA-090DD0FA9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patient became </a:t>
            </a:r>
            <a:r>
              <a:rPr lang="en-GB" dirty="0" err="1"/>
              <a:t>pancytopenic</a:t>
            </a:r>
            <a:endParaRPr lang="en-GB" dirty="0"/>
          </a:p>
          <a:p>
            <a:r>
              <a:rPr lang="en-GB" dirty="0"/>
              <a:t>Over the next 6 months he became neutropenic and suffered recurrent infections</a:t>
            </a:r>
          </a:p>
          <a:p>
            <a:r>
              <a:rPr lang="en-GB" dirty="0"/>
              <a:t>The percentage of erythroid cells in the bone marrow fell and the blast cell percentage rose</a:t>
            </a:r>
          </a:p>
          <a:p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A2F2D5-AD28-4373-993F-01C5C68F6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Follow-up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6520194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08FB2D-96DA-4BBC-B2F4-CB039AAB5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altLang="en-US" sz="2800" dirty="0"/>
              <a:t>Q1 The most probable explanation of the haematological abnormalities would be acquired sideroblastic anaemia (although this turned out not to be the case)</a:t>
            </a:r>
          </a:p>
          <a:p>
            <a:pPr>
              <a:buNone/>
            </a:pPr>
            <a:r>
              <a:rPr lang="it-IT" altLang="en-US" sz="2800" dirty="0"/>
              <a:t>Q2 There is anaemia with bilineage dysplasia plus thrombocytosis so the diagnosis is myelodysplastic/myeloproliferative neoplasm, unclassified</a:t>
            </a:r>
          </a:p>
          <a:p>
            <a:pPr>
              <a:buNone/>
            </a:pPr>
            <a:r>
              <a:rPr lang="it-IT" altLang="en-US" sz="2800" dirty="0"/>
              <a:t>Q3 In the case described the fast moving band is likely to be haemoglbin H so a haemoglobin H preparation would be a good initial step</a:t>
            </a:r>
          </a:p>
          <a:p>
            <a:pPr marL="0" indent="0">
              <a:buNone/>
            </a:pPr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B9BE75C-D76F-402B-90D5-24481E4FA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Feedback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2708305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8209A9-8173-424E-93BB-B568C4648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2815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it-IT" altLang="en-US" sz="2800" dirty="0"/>
              <a:t>Q4 In the majority of patients with acquired haemoglobin H disease, all </a:t>
            </a:r>
            <a:r>
              <a:rPr lang="el-GR" altLang="en-US" sz="2800" dirty="0"/>
              <a:t>α</a:t>
            </a:r>
            <a:r>
              <a:rPr lang="en-GB" altLang="en-US" sz="2800" dirty="0"/>
              <a:t> </a:t>
            </a:r>
            <a:r>
              <a:rPr lang="it-IT" altLang="en-US" sz="2800" dirty="0"/>
              <a:t>genes are intact</a:t>
            </a:r>
          </a:p>
          <a:p>
            <a:pPr>
              <a:buNone/>
            </a:pPr>
            <a:r>
              <a:rPr lang="it-IT" altLang="en-US" sz="2800" dirty="0"/>
              <a:t>Q5 The condition is due to an acquired somatic mutation of the </a:t>
            </a:r>
            <a:r>
              <a:rPr lang="it-IT" altLang="en-US" sz="2800" i="1" dirty="0"/>
              <a:t>ATRX</a:t>
            </a:r>
            <a:r>
              <a:rPr lang="it-IT" altLang="en-US" sz="2800" dirty="0"/>
              <a:t> gene leading to down-regulation of </a:t>
            </a:r>
            <a:r>
              <a:rPr lang="el-GR" altLang="en-US" sz="2800" dirty="0"/>
              <a:t>α</a:t>
            </a:r>
            <a:r>
              <a:rPr lang="en-GB" altLang="en-US" sz="2800" dirty="0"/>
              <a:t> </a:t>
            </a:r>
            <a:r>
              <a:rPr lang="it-IT" altLang="en-US" sz="2800" dirty="0"/>
              <a:t>gene expression </a:t>
            </a:r>
          </a:p>
          <a:p>
            <a:pPr>
              <a:buNone/>
            </a:pPr>
            <a:r>
              <a:rPr lang="it-IT" altLang="en-US" sz="2800" dirty="0"/>
              <a:t>Q6 Most cases of are MDS/MPN with microcytic anaemia and thrombocytosis have sideroblastic erythropoiesis, this combination of disease features being often associated with </a:t>
            </a:r>
            <a:r>
              <a:rPr lang="it-IT" altLang="en-US" sz="2800" i="1" dirty="0"/>
              <a:t>JAK2</a:t>
            </a:r>
            <a:r>
              <a:rPr lang="it-IT" altLang="en-US" sz="2800" dirty="0"/>
              <a:t> V617F</a:t>
            </a:r>
          </a:p>
          <a:p>
            <a:pPr marL="0" indent="0">
              <a:buNone/>
            </a:pPr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47F90B8-CDA8-4D31-8513-D6A919AF5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916986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2067FE-0129-4A10-A4A4-E1C0642C4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en-US" sz="2800" dirty="0"/>
              <a:t>The </a:t>
            </a:r>
            <a:r>
              <a:rPr lang="it-IT" altLang="en-US" sz="2800" i="1" dirty="0"/>
              <a:t>ATRX</a:t>
            </a:r>
            <a:r>
              <a:rPr lang="it-IT" altLang="en-US" sz="2800" dirty="0"/>
              <a:t> gene encodes a transactivating factor that is important for </a:t>
            </a:r>
            <a:r>
              <a:rPr lang="el-GR" altLang="en-US" sz="2800" dirty="0"/>
              <a:t>α</a:t>
            </a:r>
            <a:r>
              <a:rPr lang="en-GB" altLang="en-US" sz="2800" dirty="0"/>
              <a:t> </a:t>
            </a:r>
            <a:r>
              <a:rPr lang="it-IT" altLang="en-US" sz="2800" dirty="0"/>
              <a:t>gene expression</a:t>
            </a:r>
          </a:p>
          <a:p>
            <a:r>
              <a:rPr lang="it-IT" altLang="en-US" sz="2800" dirty="0"/>
              <a:t>Germline mutation leads to </a:t>
            </a:r>
            <a:r>
              <a:rPr lang="en-GB" altLang="en-US" sz="2800" dirty="0"/>
              <a:t>haemoglobin H disease</a:t>
            </a:r>
          </a:p>
          <a:p>
            <a:r>
              <a:rPr lang="en-GB" altLang="en-US" sz="2800" dirty="0"/>
              <a:t>Somatic mutation can lead to acquired haemoglobin H disease, particularly in males (90% of cases)</a:t>
            </a:r>
          </a:p>
          <a:p>
            <a:r>
              <a:rPr lang="en-GB" altLang="en-US" sz="2800" dirty="0"/>
              <a:t>Acquired haemoglobin H disease has been associated with MDS, AML, primary myelofibrosis and MDS/MPN</a:t>
            </a:r>
          </a:p>
          <a:p>
            <a:r>
              <a:rPr lang="en-GB" altLang="en-US" sz="2800" dirty="0"/>
              <a:t>Unlike inherited haemoglobin H disease, a dimorphic blood film is common </a:t>
            </a:r>
            <a:endParaRPr lang="it-IT" altLang="en-US" sz="2800" dirty="0"/>
          </a:p>
          <a:p>
            <a:pPr marL="0" indent="0">
              <a:buNone/>
            </a:pPr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7F2746-EB17-4C39-B52F-5CAC586F9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171521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2067FE-0129-4A10-A4A4-E1C0642C4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en-US" sz="2800" dirty="0"/>
              <a:t>Haemoglobin H can be as high as 60-65%</a:t>
            </a:r>
          </a:p>
          <a:p>
            <a:r>
              <a:rPr lang="it-IT" altLang="en-US" sz="2800" dirty="0"/>
              <a:t>Haemoglobin H has a markedly left-shifted oxygen dissociation curve so that syptoms of anaemia are much worse than would be expected from the Hb</a:t>
            </a:r>
          </a:p>
          <a:p>
            <a:pPr marL="0" indent="0">
              <a:buNone/>
            </a:pPr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7F2746-EB17-4C39-B52F-5CAC586F9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5182240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6929B3-1FCC-425F-9DBA-30D5E6DED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err="1"/>
              <a:t>Mercieca</a:t>
            </a:r>
            <a:r>
              <a:rPr lang="en-GB" dirty="0"/>
              <a:t> J, Bain B, Barbour G and </a:t>
            </a:r>
            <a:r>
              <a:rPr lang="en-GB" dirty="0" err="1"/>
              <a:t>Catovsky</a:t>
            </a:r>
            <a:r>
              <a:rPr lang="en-GB" dirty="0"/>
              <a:t> D (1996) Teaching cases from the Royal Marsden and St Mary’s Hospitals, Case 10: microcytic anaemia and thrombocytosis. </a:t>
            </a:r>
            <a:r>
              <a:rPr lang="en-GB" dirty="0" err="1"/>
              <a:t>Leuk</a:t>
            </a:r>
            <a:r>
              <a:rPr lang="en-GB" dirty="0"/>
              <a:t> Lymphoma, 21,185-186.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Gibbons RJ, </a:t>
            </a:r>
            <a:r>
              <a:rPr lang="en-GB" dirty="0" err="1"/>
              <a:t>Pellagatti</a:t>
            </a:r>
            <a:r>
              <a:rPr lang="en-GB" dirty="0"/>
              <a:t> A, Garrick P, Wood WG, Malik N, Ayyub H et al. (1995) Identification of acquired somatic mutations in the gene encoding chromatin-</a:t>
            </a:r>
            <a:r>
              <a:rPr lang="en-GB" dirty="0" err="1"/>
              <a:t>remodeling</a:t>
            </a:r>
            <a:r>
              <a:rPr lang="en-GB" dirty="0"/>
              <a:t> factor ATRX in the alpha-thalassaemia myelodysplasia syndrome (ATMDS). Nat Genet, 34, 446-449.</a:t>
            </a:r>
          </a:p>
          <a:p>
            <a:pPr marL="0" indent="0">
              <a:buNone/>
            </a:pPr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FA97D6-4298-48B5-A599-98E014418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5663273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FC7519E-58A4-42EA-A6DC-645E5DCAB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5763">
              <a:buFontTx/>
              <a:buAutoNum type="arabicPeriod" startAt="3"/>
            </a:pPr>
            <a:r>
              <a:rPr lang="en-GB" altLang="en-US" sz="2800" dirty="0"/>
              <a:t>Steensma DP, Higgs DR, Fisher CA and Gibbons RJ (2004) Acquired somatic </a:t>
            </a:r>
            <a:r>
              <a:rPr lang="en-GB" altLang="en-US" sz="2800" i="1" dirty="0"/>
              <a:t>ATRX</a:t>
            </a:r>
            <a:r>
              <a:rPr lang="en-GB" altLang="en-US" sz="2800" dirty="0"/>
              <a:t> mutations in myelodysplastic syndrome associated with α thalassemia (ATMDS) convey a more severe hematologic phenotype than germline </a:t>
            </a:r>
            <a:r>
              <a:rPr lang="en-GB" altLang="en-US" sz="2800" i="1" dirty="0"/>
              <a:t>ATRX</a:t>
            </a:r>
            <a:r>
              <a:rPr lang="en-GB" altLang="en-US" sz="2800" dirty="0"/>
              <a:t> mutations. </a:t>
            </a:r>
            <a:r>
              <a:rPr lang="en-GB" altLang="en-US" sz="2800" i="1" dirty="0"/>
              <a:t>Blood</a:t>
            </a:r>
            <a:r>
              <a:rPr lang="en-GB" altLang="en-US" sz="2800" dirty="0"/>
              <a:t>, </a:t>
            </a:r>
            <a:r>
              <a:rPr lang="en-GB" altLang="en-US" sz="2800" b="1" dirty="0"/>
              <a:t>103</a:t>
            </a:r>
            <a:r>
              <a:rPr lang="en-GB" altLang="en-US" sz="2800" dirty="0"/>
              <a:t>, 2019-2026.</a:t>
            </a:r>
          </a:p>
          <a:p>
            <a:pPr marL="385763" indent="-385763">
              <a:buFontTx/>
              <a:buAutoNum type="arabicPeriod" startAt="3"/>
            </a:pPr>
            <a:r>
              <a:rPr lang="en-GB" altLang="en-US" sz="2800" dirty="0"/>
              <a:t>Bain BJ. Haemoglobinopathy Diagnosis, 2</a:t>
            </a:r>
            <a:r>
              <a:rPr lang="en-GB" altLang="en-US" sz="2800" baseline="30000" dirty="0"/>
              <a:t>nd </a:t>
            </a:r>
            <a:r>
              <a:rPr lang="en-GB" altLang="en-US" sz="2800" dirty="0" err="1"/>
              <a:t>Edn</a:t>
            </a:r>
            <a:r>
              <a:rPr lang="en-GB" altLang="en-US" sz="2800" dirty="0"/>
              <a:t>, Blackwell, 2006, pp 234-236. </a:t>
            </a:r>
          </a:p>
          <a:p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4E9492-D149-4734-A0EE-488816973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104568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Blood film</a:t>
            </a:r>
            <a:endParaRPr lang="en-NL" dirty="0"/>
          </a:p>
        </p:txBody>
      </p:sp>
      <p:pic>
        <p:nvPicPr>
          <p:cNvPr id="6" name="Picture 2" descr="E:\HTML\images\B08_010.jpg">
            <a:extLst>
              <a:ext uri="{FF2B5EF4-FFF2-40B4-BE49-F238E27FC236}">
                <a16:creationId xmlns:a16="http://schemas.microsoft.com/office/drawing/2014/main" id="{A0F68D11-1444-4553-9C26-6282EA4F1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695" y="1757625"/>
            <a:ext cx="5304235" cy="3533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5">
            <a:extLst>
              <a:ext uri="{FF2B5EF4-FFF2-40B4-BE49-F238E27FC236}">
                <a16:creationId xmlns:a16="http://schemas.microsoft.com/office/drawing/2014/main" id="{53F27FDD-1192-4EC7-A55A-5CFB9CBEB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038" y="5417389"/>
            <a:ext cx="53042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>
                <a:solidFill>
                  <a:srgbClr val="005193"/>
                </a:solidFill>
                <a:latin typeface="Calibri" panose="020F0502020204030204" pitchFamily="34" charset="0"/>
              </a:rPr>
              <a:t>© Wiley-Blackwell, from Bain BJ, Interactive Haematology </a:t>
            </a:r>
            <a:r>
              <a:rPr lang="en-GB" altLang="en-US" sz="1400" dirty="0" err="1">
                <a:solidFill>
                  <a:srgbClr val="005193"/>
                </a:solidFill>
                <a:latin typeface="Calibri" panose="020F0502020204030204" pitchFamily="34" charset="0"/>
              </a:rPr>
              <a:t>Imagebank</a:t>
            </a:r>
            <a:r>
              <a:rPr lang="en-GB" altLang="en-US" sz="1400" dirty="0">
                <a:solidFill>
                  <a:srgbClr val="005193"/>
                </a:solidFill>
                <a:latin typeface="Calibri" panose="020F0502020204030204" pitchFamily="34" charset="0"/>
              </a:rPr>
              <a:t>, 2</a:t>
            </a:r>
            <a:r>
              <a:rPr lang="en-GB" altLang="en-US" sz="1400" baseline="30000" dirty="0">
                <a:solidFill>
                  <a:srgbClr val="005193"/>
                </a:solidFill>
                <a:latin typeface="Calibri" panose="020F0502020204030204" pitchFamily="34" charset="0"/>
              </a:rPr>
              <a:t>nd</a:t>
            </a:r>
            <a:r>
              <a:rPr lang="en-GB" altLang="en-US" sz="1400" dirty="0">
                <a:solidFill>
                  <a:srgbClr val="005193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1400" dirty="0" err="1">
                <a:solidFill>
                  <a:srgbClr val="005193"/>
                </a:solidFill>
                <a:latin typeface="Calibri" panose="020F0502020204030204" pitchFamily="34" charset="0"/>
              </a:rPr>
              <a:t>Edn</a:t>
            </a:r>
            <a:r>
              <a:rPr lang="en-GB" altLang="en-US" sz="1400" dirty="0">
                <a:solidFill>
                  <a:srgbClr val="005193"/>
                </a:solidFill>
                <a:latin typeface="Calibri" panose="020F0502020204030204" pitchFamily="34" charset="0"/>
              </a:rPr>
              <a:t>, 2012.</a:t>
            </a:r>
          </a:p>
        </p:txBody>
      </p:sp>
    </p:spTree>
    <p:extLst>
      <p:ext uri="{BB962C8B-B14F-4D97-AF65-F5344CB8AC3E}">
        <p14:creationId xmlns:p14="http://schemas.microsoft.com/office/powerpoint/2010/main" val="452014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C7D86EB-AB1C-498B-9F7B-A99333BB9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Blood film</a:t>
            </a:r>
            <a:endParaRPr lang="en-NL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1A814-5CAE-4A2C-A7F9-8492CC9E4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49" y="5245995"/>
            <a:ext cx="53042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>
                <a:solidFill>
                  <a:srgbClr val="005193"/>
                </a:solidFill>
                <a:latin typeface="Calibri" panose="020F0502020204030204" pitchFamily="34" charset="0"/>
              </a:rPr>
              <a:t>© Wiley-Blackwell, from Bain BJ, Interactive Haematology </a:t>
            </a:r>
            <a:r>
              <a:rPr lang="en-GB" altLang="en-US" sz="1400" dirty="0" err="1">
                <a:solidFill>
                  <a:srgbClr val="005193"/>
                </a:solidFill>
                <a:latin typeface="Calibri" panose="020F0502020204030204" pitchFamily="34" charset="0"/>
              </a:rPr>
              <a:t>Imagebank</a:t>
            </a:r>
            <a:r>
              <a:rPr lang="en-GB" altLang="en-US" sz="1400" dirty="0">
                <a:solidFill>
                  <a:srgbClr val="005193"/>
                </a:solidFill>
                <a:latin typeface="Calibri" panose="020F0502020204030204" pitchFamily="34" charset="0"/>
              </a:rPr>
              <a:t>, 2</a:t>
            </a:r>
            <a:r>
              <a:rPr lang="en-GB" altLang="en-US" sz="1400" baseline="30000" dirty="0">
                <a:solidFill>
                  <a:srgbClr val="005193"/>
                </a:solidFill>
                <a:latin typeface="Calibri" panose="020F0502020204030204" pitchFamily="34" charset="0"/>
              </a:rPr>
              <a:t>nd</a:t>
            </a:r>
            <a:r>
              <a:rPr lang="en-GB" altLang="en-US" sz="1400" dirty="0">
                <a:solidFill>
                  <a:srgbClr val="005193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1400" dirty="0" err="1">
                <a:solidFill>
                  <a:srgbClr val="005193"/>
                </a:solidFill>
                <a:latin typeface="Calibri" panose="020F0502020204030204" pitchFamily="34" charset="0"/>
              </a:rPr>
              <a:t>Edn</a:t>
            </a:r>
            <a:r>
              <a:rPr lang="en-GB" altLang="en-US" sz="1400" dirty="0">
                <a:solidFill>
                  <a:srgbClr val="005193"/>
                </a:solidFill>
                <a:latin typeface="Calibri" panose="020F0502020204030204" pitchFamily="34" charset="0"/>
              </a:rPr>
              <a:t>, 2012.</a:t>
            </a:r>
          </a:p>
        </p:txBody>
      </p:sp>
      <p:pic>
        <p:nvPicPr>
          <p:cNvPr id="7" name="Content Placeholder 6" descr="E:\HTML\images\L03_007a.jpg">
            <a:extLst>
              <a:ext uri="{FF2B5EF4-FFF2-40B4-BE49-F238E27FC236}">
                <a16:creationId xmlns:a16="http://schemas.microsoft.com/office/drawing/2014/main" id="{8AC9EAD0-B186-4388-BB0A-FEDC79D13B9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49" y="1864844"/>
            <a:ext cx="4956965" cy="325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4092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80851"/>
            <a:ext cx="10515600" cy="3082491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Acquired sideroblastic anemia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Alpha thalassaemia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Beta thalassaemia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Haemoglobin H disease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Iron deficiency on treatment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828193"/>
          </a:xfrm>
        </p:spPr>
        <p:txBody>
          <a:bodyPr/>
          <a:lstStyle/>
          <a:p>
            <a:r>
              <a:rPr lang="en-GB" sz="4400" dirty="0"/>
              <a:t>Q1) </a:t>
            </a:r>
            <a:r>
              <a:rPr lang="en-US" altLang="en-US" sz="4400" dirty="0"/>
              <a:t>Based on the blood count and film, what is the most likely explanation of the microcytic anemia?</a:t>
            </a:r>
            <a:r>
              <a:rPr lang="en-GB" sz="4400" dirty="0"/>
              <a:t> 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959200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80851"/>
            <a:ext cx="10515600" cy="3082491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>
                <a:solidFill>
                  <a:srgbClr val="92D050"/>
                </a:solidFill>
              </a:rPr>
              <a:t>Acquired sideroblastic anemia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Alpha thalassaemia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Beta thalassaemia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Haemoglobin H disease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Iron deficiency on treatment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828193"/>
          </a:xfrm>
        </p:spPr>
        <p:txBody>
          <a:bodyPr/>
          <a:lstStyle/>
          <a:p>
            <a:r>
              <a:rPr lang="en-GB" sz="4400" dirty="0"/>
              <a:t>Q1) </a:t>
            </a:r>
            <a:r>
              <a:rPr lang="en-US" altLang="en-US" sz="4400" dirty="0"/>
              <a:t>Based on the blood count and film, what is the most likely explanation of the microcytic anemia?</a:t>
            </a:r>
            <a:r>
              <a:rPr lang="en-GB" sz="4400" dirty="0"/>
              <a:t> 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899443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AACF42-8F1C-4118-AA8F-323C3EA3A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6955"/>
            <a:ext cx="10515600" cy="4026388"/>
          </a:xfrm>
        </p:spPr>
        <p:txBody>
          <a:bodyPr/>
          <a:lstStyle/>
          <a:p>
            <a:r>
              <a:rPr lang="it-IT" altLang="en-US" sz="2400" dirty="0"/>
              <a:t>The blood film showed </a:t>
            </a:r>
          </a:p>
          <a:p>
            <a:pPr lvl="1"/>
            <a:r>
              <a:rPr lang="it-IT" altLang="en-US" dirty="0"/>
              <a:t>Dimorphism with hypochromic microcytes and normochromic normocytic erythrocytes</a:t>
            </a:r>
          </a:p>
          <a:p>
            <a:pPr lvl="1"/>
            <a:r>
              <a:rPr lang="it-IT" altLang="en-US" dirty="0"/>
              <a:t>Pappenheimer bodies</a:t>
            </a:r>
          </a:p>
          <a:p>
            <a:pPr lvl="1"/>
            <a:r>
              <a:rPr lang="it-IT" altLang="en-US" dirty="0"/>
              <a:t>Occasional Howell-Jolly bodies</a:t>
            </a:r>
          </a:p>
          <a:p>
            <a:pPr lvl="1"/>
            <a:r>
              <a:rPr lang="it-IT" altLang="en-US" dirty="0"/>
              <a:t>Occasional acanthocytes and other poikilocytes</a:t>
            </a:r>
          </a:p>
          <a:p>
            <a:pPr lvl="1"/>
            <a:r>
              <a:rPr lang="it-IT" altLang="en-US" dirty="0"/>
              <a:t>Occasional micronormoblasts</a:t>
            </a:r>
          </a:p>
          <a:p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642EDDC-2FA8-4B94-94D1-99CBB490F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Blood film	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579509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095EAB-5D71-4D20-B4CF-8586A27E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en-US" sz="2800" dirty="0"/>
              <a:t>A bone marrow aspirate was markedly hypercellular</a:t>
            </a:r>
          </a:p>
          <a:p>
            <a:r>
              <a:rPr lang="it-IT" altLang="en-US" sz="2800" dirty="0"/>
              <a:t>There was a striking increase in erythropoiesis and a mild increase in megakaryocytes</a:t>
            </a:r>
          </a:p>
          <a:p>
            <a:r>
              <a:rPr lang="it-IT" altLang="en-US" sz="2800" dirty="0"/>
              <a:t>Granulopoiesis was reduced</a:t>
            </a:r>
          </a:p>
          <a:p>
            <a:r>
              <a:rPr lang="it-IT" altLang="en-US" sz="2800" dirty="0"/>
              <a:t>Megakaryocytes included hypolobated forms and micromegakaryocytes</a:t>
            </a:r>
          </a:p>
          <a:p>
            <a:r>
              <a:rPr lang="it-IT" altLang="en-US" sz="2800" dirty="0"/>
              <a:t>Erythroblasts showed increased siderotic granulation with a few ring sideroblasts</a:t>
            </a:r>
          </a:p>
          <a:p>
            <a:r>
              <a:rPr lang="it-IT" altLang="en-US" sz="2800" dirty="0"/>
              <a:t>Cytogenetic analysis was normal</a:t>
            </a:r>
          </a:p>
          <a:p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84AC7-F2E5-4D76-8B74-86E89E83C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Bone marrow aspirate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083431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5213"/>
            <a:ext cx="10515600" cy="379041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dirty="0"/>
              <a:t>Refractory anaemia</a:t>
            </a:r>
          </a:p>
          <a:p>
            <a:pPr marL="514350" indent="-514350">
              <a:buAutoNum type="arabicPeriod"/>
            </a:pPr>
            <a:r>
              <a:rPr lang="en-GB" dirty="0"/>
              <a:t>Refractory anaemia with multilineage dysplasia</a:t>
            </a:r>
          </a:p>
          <a:p>
            <a:pPr marL="514350" indent="-514350">
              <a:buAutoNum type="arabicPeriod"/>
            </a:pPr>
            <a:r>
              <a:rPr lang="en-GB" dirty="0"/>
              <a:t>Myelodysplastic/myeloproliferative neoplasm, unclassified</a:t>
            </a:r>
          </a:p>
          <a:p>
            <a:pPr marL="514350" indent="-514350">
              <a:buAutoNum type="arabicPeriod"/>
            </a:pPr>
            <a:r>
              <a:rPr lang="en-GB" dirty="0"/>
              <a:t>Essential </a:t>
            </a:r>
            <a:r>
              <a:rPr lang="en-GB" dirty="0" err="1"/>
              <a:t>thrombocythaemia</a:t>
            </a: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Myelodysplastic syndrome, unclassified</a:t>
            </a:r>
          </a:p>
          <a:p>
            <a:pPr marL="514350" indent="-514350">
              <a:buAutoNum type="arabicPeriod"/>
            </a:pPr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218795"/>
          </a:xfrm>
        </p:spPr>
        <p:txBody>
          <a:bodyPr/>
          <a:lstStyle/>
          <a:p>
            <a:r>
              <a:rPr lang="en-GB" dirty="0"/>
              <a:t>Q2) According to the 2008 WHO classification, the diagnosis is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0386418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HA 2022 PPT template simple-test  -  Read-Only" id="{B1FF9A14-E42E-4C67-879F-83DB6E683004}" vid="{74B28036-9A7B-4416-B2BD-987ABA311A1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2F7E4E6E8A03449358812824B46FEB" ma:contentTypeVersion="18" ma:contentTypeDescription="Create a new document." ma:contentTypeScope="" ma:versionID="8839dcb3c11559851f690139195dad97">
  <xsd:schema xmlns:xsd="http://www.w3.org/2001/XMLSchema" xmlns:xs="http://www.w3.org/2001/XMLSchema" xmlns:p="http://schemas.microsoft.com/office/2006/metadata/properties" xmlns:ns2="5b6f976f-f798-4b57-b2d0-1634e043936f" xmlns:ns3="f6b26cdf-43c8-4835-ad31-95a98fdd9fde" targetNamespace="http://schemas.microsoft.com/office/2006/metadata/properties" ma:root="true" ma:fieldsID="bc11f8bf0245d1e26e98a000b7d60225" ns2:_="" ns3:_="">
    <xsd:import namespace="5b6f976f-f798-4b57-b2d0-1634e043936f"/>
    <xsd:import namespace="f6b26cdf-43c8-4835-ad31-95a98fdd9f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6f976f-f798-4b57-b2d0-1634e04393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17a9e5e-69d0-44c7-9c2a-3259acdd59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b26cdf-43c8-4835-ad31-95a98fdd9fd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29eca83-9f53-4bf8-a0e7-8f9f23982e2e}" ma:internalName="TaxCatchAll" ma:showField="CatchAllData" ma:web="f6b26cdf-43c8-4835-ad31-95a98fdd9f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b6f976f-f798-4b57-b2d0-1634e043936f">
      <Terms xmlns="http://schemas.microsoft.com/office/infopath/2007/PartnerControls"/>
    </lcf76f155ced4ddcb4097134ff3c332f>
    <TaxCatchAll xmlns="f6b26cdf-43c8-4835-ad31-95a98fdd9fd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824475-AEA3-4DB0-867A-2FFA01D334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6f976f-f798-4b57-b2d0-1634e043936f"/>
    <ds:schemaRef ds:uri="f6b26cdf-43c8-4835-ad31-95a98fdd9f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B8E5F8-CF79-40EA-ADC6-7F4A91559F44}">
  <ds:schemaRefs>
    <ds:schemaRef ds:uri="http://schemas.microsoft.com/office/2006/metadata/properties"/>
    <ds:schemaRef ds:uri="http://schemas.microsoft.com/office/infopath/2007/PartnerControls"/>
    <ds:schemaRef ds:uri="5b6f976f-f798-4b57-b2d0-1634e043936f"/>
    <ds:schemaRef ds:uri="f6b26cdf-43c8-4835-ad31-95a98fdd9fde"/>
  </ds:schemaRefs>
</ds:datastoreItem>
</file>

<file path=customXml/itemProps3.xml><?xml version="1.0" encoding="utf-8"?>
<ds:datastoreItem xmlns:ds="http://schemas.openxmlformats.org/officeDocument/2006/customXml" ds:itemID="{D678FCB4-39E0-4D9A-8B9C-7327544331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EHA 2022 PPT template simple-light</Template>
  <TotalTime>53</TotalTime>
  <Words>1057</Words>
  <Application>Microsoft Office PowerPoint</Application>
  <PresentationFormat>Widescreen</PresentationFormat>
  <Paragraphs>139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DIN</vt:lpstr>
      <vt:lpstr>Arial</vt:lpstr>
      <vt:lpstr>Calibri</vt:lpstr>
      <vt:lpstr>1_Office Theme</vt:lpstr>
      <vt:lpstr>PowerPoint Presentation</vt:lpstr>
      <vt:lpstr>Introduction</vt:lpstr>
      <vt:lpstr>Blood film</vt:lpstr>
      <vt:lpstr>Blood film</vt:lpstr>
      <vt:lpstr>Q1) Based on the blood count and film, what is the most likely explanation of the microcytic anemia? </vt:lpstr>
      <vt:lpstr>Q1) Based on the blood count and film, what is the most likely explanation of the microcytic anemia? </vt:lpstr>
      <vt:lpstr>Blood film </vt:lpstr>
      <vt:lpstr>Bone marrow aspirate</vt:lpstr>
      <vt:lpstr>Q2) According to the 2008 WHO classification, the diagnosis is</vt:lpstr>
      <vt:lpstr>Q2) According to the 2008 WHO classification, the diagnosis is</vt:lpstr>
      <vt:lpstr>Q3)  Haemoglobin electrophoresis showed a fast moving variant haemoglobin. What test would you do next?</vt:lpstr>
      <vt:lpstr>Q3)  Haemoglobin electrophoresis showed a fast moving variant haemoglobin. What test would you do next?</vt:lpstr>
      <vt:lpstr>Haemoglobin H preparation</vt:lpstr>
      <vt:lpstr>Further investigations</vt:lpstr>
      <vt:lpstr>Q4) You expect DNA analysis to show</vt:lpstr>
      <vt:lpstr>Q4) You expect DNA analysis to show</vt:lpstr>
      <vt:lpstr>Further investigations</vt:lpstr>
      <vt:lpstr>Q5) The usual mechanism of acquired hemoglobin H disease is </vt:lpstr>
      <vt:lpstr>Q5) The usual mechanism of acquired hemoglobin H disease is </vt:lpstr>
      <vt:lpstr>Q6) The most likely genetic abnormality in MDS/MPN unclassified with microcytic anemia and thrombocytosis is</vt:lpstr>
      <vt:lpstr>Q6) The most likely genetic abnormality in MDS/MPN unclassified with microcytic anemia and thrombocytosis is</vt:lpstr>
      <vt:lpstr>Follow-up</vt:lpstr>
      <vt:lpstr>Feedback</vt:lpstr>
      <vt:lpstr>PowerPoint Presentation</vt:lpstr>
      <vt:lpstr>Discussion</vt:lpstr>
      <vt:lpstr>Discussion</vt:lpstr>
      <vt:lpstr>References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Ineke van der Beek</dc:creator>
  <cp:lastModifiedBy>Vicky Cheng</cp:lastModifiedBy>
  <cp:revision>2</cp:revision>
  <dcterms:created xsi:type="dcterms:W3CDTF">2022-01-19T14:24:08Z</dcterms:created>
  <dcterms:modified xsi:type="dcterms:W3CDTF">2024-03-18T14:39:41Z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0x010100802F7E4E6E8A03449358812824B46FEB</vt:lpwstr>
  </property>
  <property fmtid="{D5CDD505-2E9C-101B-9397-08002B2CF9AE}" pid="3" name="MediaServiceImageTags">
    <vt:lpwstr/>
  </property>
</Properties>
</file>